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95" r:id="rId4"/>
    <p:sldId id="257" r:id="rId5"/>
    <p:sldId id="258" r:id="rId6"/>
    <p:sldId id="259" r:id="rId7"/>
    <p:sldId id="296" r:id="rId8"/>
    <p:sldId id="261" r:id="rId9"/>
    <p:sldId id="262" r:id="rId10"/>
    <p:sldId id="263" r:id="rId11"/>
    <p:sldId id="264" r:id="rId12"/>
    <p:sldId id="265" r:id="rId13"/>
    <p:sldId id="267" r:id="rId14"/>
    <p:sldId id="276" r:id="rId15"/>
    <p:sldId id="272" r:id="rId16"/>
    <p:sldId id="273" r:id="rId17"/>
    <p:sldId id="274" r:id="rId18"/>
    <p:sldId id="297" r:id="rId19"/>
    <p:sldId id="298" r:id="rId20"/>
    <p:sldId id="275" r:id="rId21"/>
    <p:sldId id="278" r:id="rId22"/>
    <p:sldId id="279" r:id="rId23"/>
    <p:sldId id="280" r:id="rId24"/>
    <p:sldId id="299" r:id="rId25"/>
    <p:sldId id="277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0" r:id="rId37"/>
    <p:sldId id="292" r:id="rId38"/>
    <p:sldId id="300" r:id="rId3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286F7D-3C61-458B-BB03-A853B33AD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BFD4F89-C195-4148-BE4D-22D920975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01F3392-97D3-4669-9775-8DC94E558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CBC8771-9510-4530-84AF-A06893113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1EECCD2-D58A-4371-9EFE-A982A55F9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8188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24881E-0819-4707-A4A5-BFAE907AB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B8FB6E1-3110-49A2-A40D-35A7260C3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4ED8AC3-82A2-4A8B-870B-DD4AE0F47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709026F-0E9F-49D0-9BDF-D7E9734CE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D7087AE-C5CC-4BB3-891F-34347D220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6623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2E5AAE-3B7B-4348-ABC5-E0923AFB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9A342F7-D678-40F5-B3D7-F405AF85B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B6F98DB-46E5-4CD5-A15F-4DC8C80CB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9CAA2E5-7E46-4B27-807D-EF8576D18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E2511FA-E99A-45EA-A12A-E258ED815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2187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912C6A-1FEB-480F-B1E2-403AB6722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D73547-C5EE-43E0-9D12-FDB1ECC28A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178BDE3-126B-4012-B74C-DF3787E7D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DC52F36-1FBB-4296-8206-B6CBC4340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CC0C089-E510-4433-9B1F-0E723100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9ADAC7C-2B80-4845-A381-E81750234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532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2D21E6-C8C5-4844-B754-3AC7D6708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B1B6DFA-571A-4883-8F33-1256DCB2A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6CBD0CF-90CC-4955-8E62-36AF4D387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833E94A-E48C-4D13-93AA-123C4BF1D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2184E4A-8E4C-4D22-803B-877951F7A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DF54074E-4833-4E59-8897-F597413B4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4666101-A017-4028-836F-AD92C392A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67A2B6C-19F1-42A1-A1F2-23A84F9DB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652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D3AEAA-D122-415A-8815-42899F3F9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F0F63ED-4EFE-4385-8A69-C8F443AF1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9997018-40B4-47E9-804A-255989B0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039D6C2-ACE7-4141-B1F2-50BBA7BC8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195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B6AB279-B86F-4F8A-BCB5-7F06C96BB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FB615F4-6E41-4B4B-9FF4-CF5A38117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F828D0F-AE8E-4147-B475-D0B7DF3DB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552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E29FB0-9DB2-425D-A2F9-F8F4D41CE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C397FF9-040D-49A1-BB74-3ADF9A6E8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2FE8EAD-9E4C-4BA3-BBB3-12A77E845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DA0ABFB-410D-42B4-87A0-FD5BBE1E3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2125A79-18B5-496B-B02E-E22A0FAD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DCB88B3-B59E-4D12-B1A4-7E4FB12BC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28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6682F7-B688-4727-9097-7A7EEAB8B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F3FE9B7-FD64-4F25-B209-E655CAD68C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7F87C2A-C5B1-4509-90D1-26F4B8CBE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C26CACC-1535-4825-A0D1-4C28709B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51B7184-4BB6-437B-A91B-0E1B5D1CA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52CECA9-2FA7-447A-8EF7-8669542D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052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EACA2A-1FD3-4C01-8891-002FC7038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6D7653E-22B4-43AA-9279-766A13DCD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89EB5AF-20E4-4470-81FD-83EC2DE5B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012BA91-8B47-4BEF-B0AC-E5836C0FE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855682E-AB90-4806-9892-CFF7C784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9901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058D432-FF39-4178-9E74-B32AFB1ED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6AD51E8-94C2-47B5-9703-89B383AC4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F3E6F4A-C43F-4E35-A4E4-8900A9F15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56A5EE0-2F17-4F6C-A0B9-D2C102B55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718C182-DAAB-457C-854A-3AD131BE7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152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634935C-BC43-43F2-94D8-6581FDD45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844F689-73CB-4DAE-8436-E4200352A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A8C5ECB-EF1F-4850-9B2C-4D95C4F07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E98DB-FDDF-4BF1-A565-94E436D9AAB5}" type="datetimeFigureOut">
              <a:rPr lang="hu-HU" smtClean="0"/>
              <a:t>2024. 11. 04.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9912B4E-5745-4950-B617-3839DCDFF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EBA4AF4-6E86-48A4-B25F-8BB4DCAD5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251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K8So8sWLxcjCnHUxYyrV63aezh_6dGvM/view?usp=sharin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B4C448-0BAE-482B-8B67-60A0C5F45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DevOps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030AC6E-DA6D-4EA2-BB5F-4A1742C980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Szimbolikus és </a:t>
            </a:r>
            <a:r>
              <a:rPr lang="hu-HU" dirty="0" err="1"/>
              <a:t>hard</a:t>
            </a:r>
            <a:r>
              <a:rPr lang="hu-HU" dirty="0"/>
              <a:t> linkek létrehozása, Fájlrendszerek csatolása (</a:t>
            </a:r>
            <a:r>
              <a:rPr lang="hu-HU" dirty="0" err="1"/>
              <a:t>mount</a:t>
            </a:r>
            <a:r>
              <a:rPr lang="hu-HU" dirty="0"/>
              <a:t>), Archív és tömörített állományok létrehozása, kicsomagolása (tar/</a:t>
            </a:r>
            <a:r>
              <a:rPr lang="hu-HU" dirty="0" err="1"/>
              <a:t>gzip</a:t>
            </a:r>
            <a:r>
              <a:rPr lang="hu-HU" dirty="0"/>
              <a:t>/</a:t>
            </a:r>
            <a:r>
              <a:rPr lang="hu-HU" dirty="0" err="1"/>
              <a:t>zip</a:t>
            </a:r>
            <a:r>
              <a:rPr lang="hu-HU" dirty="0"/>
              <a:t>/</a:t>
            </a:r>
            <a:r>
              <a:rPr lang="hu-HU" dirty="0" err="1"/>
              <a:t>unzip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51371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832B22-129C-0AF9-24C5-B2E7AA67F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Inode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04CB060-7940-A93C-41CE-643F9FD06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b="1" dirty="0"/>
              <a:t>Az </a:t>
            </a:r>
            <a:r>
              <a:rPr lang="hu-HU" b="1" i="1" dirty="0" err="1"/>
              <a:t>inode</a:t>
            </a:r>
            <a:r>
              <a:rPr lang="hu-HU" b="1" i="1" dirty="0"/>
              <a:t> </a:t>
            </a:r>
            <a:r>
              <a:rPr lang="hu-HU" b="1" dirty="0"/>
              <a:t>egy adatszerkezet, amely fájlok és könyvtárak metaadatait tartalmazza a fájlrendszerben!</a:t>
            </a:r>
          </a:p>
          <a:p>
            <a:pPr lvl="1"/>
            <a:r>
              <a:rPr lang="hu-HU" dirty="0"/>
              <a:t>Magát az adatot nem tartalmazza az adatszerkezet!</a:t>
            </a:r>
          </a:p>
          <a:p>
            <a:pPr lvl="1"/>
            <a:r>
              <a:rPr lang="hu-HU" dirty="0"/>
              <a:t>Metaadatok alatt a fájlok és könyvtárak típusa, mérete, hozzáférési jogai, tulajdonosa, </a:t>
            </a:r>
            <a:r>
              <a:rPr lang="hu-HU" dirty="0" err="1"/>
              <a:t>stb</a:t>
            </a:r>
            <a:r>
              <a:rPr lang="hu-HU" dirty="0"/>
              <a:t> értendő</a:t>
            </a:r>
          </a:p>
          <a:p>
            <a:pPr lvl="1"/>
            <a:endParaRPr lang="hu-HU" dirty="0"/>
          </a:p>
          <a:p>
            <a:r>
              <a:rPr lang="hu-HU" dirty="0"/>
              <a:t>Amikor létrejön egy fájl/könyvtár a fájlrendszerben, akkor egyedi </a:t>
            </a:r>
            <a:r>
              <a:rPr lang="hu-HU" dirty="0" err="1"/>
              <a:t>inode</a:t>
            </a:r>
            <a:r>
              <a:rPr lang="hu-HU" dirty="0"/>
              <a:t>-ot kapnak, így eltárolódnak a saját metaadatai a fájlnak/könyvtárnak!</a:t>
            </a:r>
          </a:p>
          <a:p>
            <a:pPr lvl="1"/>
            <a:r>
              <a:rPr lang="hu-HU" dirty="0"/>
              <a:t>A fájl neve és elérési konkrét útvonala azonban nem tárolódik </a:t>
            </a:r>
            <a:r>
              <a:rPr lang="hu-HU" dirty="0" err="1"/>
              <a:t>inode</a:t>
            </a:r>
            <a:r>
              <a:rPr lang="hu-HU" dirty="0"/>
              <a:t>-ban!</a:t>
            </a:r>
          </a:p>
          <a:p>
            <a:pPr lvl="1"/>
            <a:r>
              <a:rPr lang="hu-HU" dirty="0"/>
              <a:t>Az </a:t>
            </a:r>
            <a:r>
              <a:rPr lang="hu-HU" dirty="0" err="1"/>
              <a:t>inode</a:t>
            </a:r>
            <a:r>
              <a:rPr lang="hu-HU" dirty="0"/>
              <a:t>-ok blokkokat tartalmaznak, amelyek az adatra mutató pointereket tartalmazzák!</a:t>
            </a:r>
          </a:p>
        </p:txBody>
      </p:sp>
    </p:spTree>
    <p:extLst>
      <p:ext uri="{BB962C8B-B14F-4D97-AF65-F5344CB8AC3E}">
        <p14:creationId xmlns:p14="http://schemas.microsoft.com/office/powerpoint/2010/main" val="853308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E6FE19-D4D8-900E-52D4-4EF5AB77A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Inode</a:t>
            </a:r>
            <a:endParaRPr lang="hu-HU" dirty="0"/>
          </a:p>
        </p:txBody>
      </p:sp>
      <p:pic>
        <p:nvPicPr>
          <p:cNvPr id="1026" name="Picture 2" descr="Linux — What is an inode?. An inode (aka index node) is a data… | by Shlomi  Boutnaru, Ph.D. | Medium">
            <a:extLst>
              <a:ext uri="{FF2B5EF4-FFF2-40B4-BE49-F238E27FC236}">
                <a16:creationId xmlns:a16="http://schemas.microsoft.com/office/drawing/2014/main" id="{BD413624-769B-1F0E-0440-C689A8CE45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98" y="1937919"/>
            <a:ext cx="613620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774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028C83-E66C-73B9-EF59-C1AB550FA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Hard</a:t>
            </a:r>
            <a:r>
              <a:rPr lang="hu-HU" dirty="0"/>
              <a:t> link fájlok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812A17-DBE4-1E4A-FC63-47535F872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6017"/>
          </a:xfrm>
        </p:spPr>
        <p:txBody>
          <a:bodyPr>
            <a:normAutofit/>
          </a:bodyPr>
          <a:lstStyle/>
          <a:p>
            <a:r>
              <a:rPr lang="hu-HU" b="1" dirty="0"/>
              <a:t>A </a:t>
            </a:r>
            <a:r>
              <a:rPr lang="hu-HU" b="1" dirty="0" err="1"/>
              <a:t>Hard</a:t>
            </a:r>
            <a:r>
              <a:rPr lang="hu-HU" b="1" dirty="0"/>
              <a:t> link egy fájl, amely egy másik fájl </a:t>
            </a:r>
            <a:r>
              <a:rPr lang="hu-HU" b="1" dirty="0" err="1"/>
              <a:t>inode-jára</a:t>
            </a:r>
            <a:r>
              <a:rPr lang="hu-HU" b="1" dirty="0"/>
              <a:t> hivatkozik a fájlrendszerben!</a:t>
            </a:r>
            <a:endParaRPr lang="hu-HU" dirty="0"/>
          </a:p>
          <a:p>
            <a:pPr lvl="1"/>
            <a:r>
              <a:rPr lang="hu-HU" b="1" dirty="0"/>
              <a:t>A </a:t>
            </a:r>
            <a:r>
              <a:rPr lang="hu-HU" b="1" dirty="0" err="1"/>
              <a:t>Hard</a:t>
            </a:r>
            <a:r>
              <a:rPr lang="hu-HU" b="1" dirty="0"/>
              <a:t> link nem másolja a hivatkozott fájlt</a:t>
            </a:r>
            <a:r>
              <a:rPr lang="hu-HU" dirty="0"/>
              <a:t>, hanem ugyanarra az </a:t>
            </a:r>
            <a:r>
              <a:rPr lang="hu-HU" dirty="0" err="1"/>
              <a:t>inode-ra</a:t>
            </a:r>
            <a:r>
              <a:rPr lang="hu-HU" dirty="0"/>
              <a:t> mutat, ahol a hivatkozott fájl található!</a:t>
            </a:r>
          </a:p>
          <a:p>
            <a:pPr lvl="2"/>
            <a:r>
              <a:rPr lang="hu-HU" dirty="0"/>
              <a:t>A </a:t>
            </a:r>
            <a:r>
              <a:rPr lang="hu-HU" dirty="0" err="1"/>
              <a:t>hard</a:t>
            </a:r>
            <a:r>
              <a:rPr lang="hu-HU" dirty="0"/>
              <a:t> link nem függ a hivatkozott fájl vagy a </a:t>
            </a:r>
            <a:r>
              <a:rPr lang="hu-HU" dirty="0" err="1"/>
              <a:t>hard</a:t>
            </a:r>
            <a:r>
              <a:rPr lang="hu-HU" dirty="0"/>
              <a:t> link fájlok helyétől, mivel az </a:t>
            </a:r>
            <a:r>
              <a:rPr lang="hu-HU" dirty="0" err="1"/>
              <a:t>inode</a:t>
            </a:r>
            <a:r>
              <a:rPr lang="hu-HU" dirty="0"/>
              <a:t>-ot használja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hard</a:t>
            </a:r>
            <a:r>
              <a:rPr lang="hu-HU" dirty="0"/>
              <a:t> linkek rendelkezhetnek ugyanazzal a névvel, mint a hivatkozott fájl (ez azonban technikailag nem lehetséges, ha ugyanabban a könyvtárban vannak), de eltérő néven is létrehozhatók</a:t>
            </a:r>
          </a:p>
          <a:p>
            <a:pPr lvl="1"/>
            <a:r>
              <a:rPr lang="hu-HU" b="1" dirty="0"/>
              <a:t>Egy adott fájlhoz több </a:t>
            </a:r>
            <a:r>
              <a:rPr lang="hu-HU" b="1" dirty="0" err="1"/>
              <a:t>hard</a:t>
            </a:r>
            <a:r>
              <a:rPr lang="hu-HU" b="1" dirty="0"/>
              <a:t> link fájl is társítható!</a:t>
            </a:r>
          </a:p>
          <a:p>
            <a:pPr lvl="1"/>
            <a:r>
              <a:rPr lang="hu-HU" dirty="0"/>
              <a:t>Ha párhuzamot akarunk vonni, a Windowsból ismerős parancsikonokat hozhatjuk fel példaként!</a:t>
            </a:r>
          </a:p>
        </p:txBody>
      </p:sp>
    </p:spTree>
    <p:extLst>
      <p:ext uri="{BB962C8B-B14F-4D97-AF65-F5344CB8AC3E}">
        <p14:creationId xmlns:p14="http://schemas.microsoft.com/office/powerpoint/2010/main" val="1288867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614C07-51FB-6ABB-1C1E-8F9B49995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Hard</a:t>
            </a:r>
            <a:r>
              <a:rPr lang="hu-HU" dirty="0"/>
              <a:t> link fájlok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602899-9B39-BD3C-4132-97A9511B0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Fontos:</a:t>
            </a:r>
            <a:r>
              <a:rPr lang="hu-HU" dirty="0"/>
              <a:t> Ha kitörlünk egy </a:t>
            </a:r>
            <a:r>
              <a:rPr lang="hu-HU" dirty="0" err="1"/>
              <a:t>hard</a:t>
            </a:r>
            <a:r>
              <a:rPr lang="hu-HU" dirty="0"/>
              <a:t> link fájlt, a továbbiak attól még működnek, mivel az </a:t>
            </a:r>
            <a:r>
              <a:rPr lang="hu-HU" dirty="0" err="1"/>
              <a:t>inode</a:t>
            </a:r>
            <a:r>
              <a:rPr lang="hu-HU" dirty="0"/>
              <a:t> továbbra is tartalmazza az összeköttetést</a:t>
            </a:r>
          </a:p>
          <a:p>
            <a:r>
              <a:rPr lang="hu-HU" b="1" dirty="0"/>
              <a:t>Fontos: </a:t>
            </a:r>
            <a:r>
              <a:rPr lang="hu-HU" dirty="0"/>
              <a:t>Ha kitöröljük a hivatkozott fájlt, attól még a meglévő </a:t>
            </a:r>
            <a:r>
              <a:rPr lang="hu-HU" dirty="0" err="1"/>
              <a:t>hard</a:t>
            </a:r>
            <a:r>
              <a:rPr lang="hu-HU" dirty="0"/>
              <a:t> linkek továbbra is használhatók , mivel az </a:t>
            </a:r>
            <a:r>
              <a:rPr lang="hu-HU" dirty="0" err="1"/>
              <a:t>inode</a:t>
            </a:r>
            <a:r>
              <a:rPr lang="hu-HU" dirty="0"/>
              <a:t> továbbra is tartalmazza az összeköttetést!</a:t>
            </a:r>
          </a:p>
          <a:p>
            <a:pPr lvl="1"/>
            <a:r>
              <a:rPr lang="hu-HU" b="1" dirty="0"/>
              <a:t>Az adat csak akkor vész el, ha a hivatkozott fájl ÉS a hozzá kötődő </a:t>
            </a:r>
            <a:r>
              <a:rPr lang="hu-HU" b="1" dirty="0" err="1"/>
              <a:t>hard</a:t>
            </a:r>
            <a:r>
              <a:rPr lang="hu-HU" b="1" dirty="0"/>
              <a:t> link fájlok is törlésre kerülnek!</a:t>
            </a:r>
          </a:p>
          <a:p>
            <a:r>
              <a:rPr lang="hu-HU" dirty="0"/>
              <a:t>A </a:t>
            </a:r>
            <a:r>
              <a:rPr lang="hu-HU" dirty="0" err="1"/>
              <a:t>hard</a:t>
            </a:r>
            <a:r>
              <a:rPr lang="hu-HU" dirty="0"/>
              <a:t> link fájlok a korábbiakban tanult parancsokkal törölhetők, átnevezhetők, másolhatók és áthelyezhetők szabadon! </a:t>
            </a:r>
          </a:p>
          <a:p>
            <a:r>
              <a:rPr lang="hu-HU" b="1" dirty="0" err="1"/>
              <a:t>Hard</a:t>
            </a:r>
            <a:r>
              <a:rPr lang="hu-HU" b="1" dirty="0"/>
              <a:t> linkeket nem lehet könyvtárakra használni!</a:t>
            </a:r>
          </a:p>
        </p:txBody>
      </p:sp>
    </p:spTree>
    <p:extLst>
      <p:ext uri="{BB962C8B-B14F-4D97-AF65-F5344CB8AC3E}">
        <p14:creationId xmlns:p14="http://schemas.microsoft.com/office/powerpoint/2010/main" val="921810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9A109D-2DDC-4BE8-63D7-585BDF529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Hard</a:t>
            </a:r>
            <a:r>
              <a:rPr lang="hu-HU" dirty="0"/>
              <a:t> link fájlok létrehozása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F275B5C-367D-89D6-567C-B7B6EE3B8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</a:t>
            </a:r>
            <a:r>
              <a:rPr lang="hu-HU" b="1" i="1" dirty="0" err="1"/>
              <a:t>ln</a:t>
            </a:r>
            <a:r>
              <a:rPr lang="hu-HU" i="1" dirty="0"/>
              <a:t> </a:t>
            </a:r>
            <a:r>
              <a:rPr lang="hu-HU" dirty="0"/>
              <a:t>paranccsal hozhatók létre </a:t>
            </a:r>
            <a:r>
              <a:rPr lang="hu-HU" dirty="0" err="1"/>
              <a:t>hard</a:t>
            </a:r>
            <a:r>
              <a:rPr lang="hu-HU" dirty="0"/>
              <a:t> link fájlok!</a:t>
            </a:r>
          </a:p>
          <a:p>
            <a:r>
              <a:rPr lang="hu-HU" b="1" dirty="0"/>
              <a:t>Szintaxis</a:t>
            </a:r>
            <a:r>
              <a:rPr lang="hu-HU" dirty="0"/>
              <a:t>: </a:t>
            </a:r>
            <a:r>
              <a:rPr lang="hu-HU" i="1" dirty="0" err="1"/>
              <a:t>ln</a:t>
            </a:r>
            <a:r>
              <a:rPr lang="hu-HU" i="1" dirty="0"/>
              <a:t> </a:t>
            </a:r>
            <a:r>
              <a:rPr lang="hu-HU" i="1" dirty="0" err="1"/>
              <a:t>hivatkozottFajl</a:t>
            </a:r>
            <a:r>
              <a:rPr lang="hu-HU" i="1" dirty="0"/>
              <a:t> </a:t>
            </a:r>
            <a:r>
              <a:rPr lang="hu-HU" i="1" dirty="0" err="1"/>
              <a:t>hardLinkFajl</a:t>
            </a:r>
            <a:endParaRPr lang="hu-HU" i="1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120A94AC-EAA9-8A4A-F343-DA04AF4D7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548" y="3224547"/>
            <a:ext cx="9644903" cy="326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86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265C0D4-3DDF-09A0-646E-C59D1D98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Hard</a:t>
            </a:r>
            <a:r>
              <a:rPr lang="hu-HU" dirty="0"/>
              <a:t> link fájlok létrehozása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B7905BD-BB92-D1B5-288D-48CFDB35C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74" y="1690688"/>
            <a:ext cx="9938252" cy="673547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1A80DC6-0725-FC34-8E16-E549F358C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51891"/>
            <a:ext cx="10553284" cy="1065546"/>
          </a:xfrm>
          <a:prstGeom prst="rect">
            <a:avLst/>
          </a:prstGeom>
        </p:spPr>
      </p:pic>
      <p:pic>
        <p:nvPicPr>
          <p:cNvPr id="9" name="Kép 8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8E29B6B4-94AF-B9EE-1A7C-5D8C527F3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959" y="4405093"/>
            <a:ext cx="9188081" cy="200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2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B46184-A99A-4FA7-35E0-496D3FD03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Szimbolikus linkek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2CFB1F-7228-1F16-0A3B-8740E94C3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A Szimbolikus link egy fájl, amely egy másik fájlra hivatkozik a fájlrendszerben!</a:t>
            </a:r>
            <a:endParaRPr lang="hu-HU" dirty="0"/>
          </a:p>
          <a:p>
            <a:pPr lvl="1"/>
            <a:r>
              <a:rPr lang="hu-HU" b="1" dirty="0"/>
              <a:t>A Szimbolikus link nem másolja a hivatkozott fájlt</a:t>
            </a:r>
            <a:r>
              <a:rPr lang="hu-HU" dirty="0"/>
              <a:t>, hanem a hivatkozott fájlra mutat!</a:t>
            </a:r>
          </a:p>
          <a:p>
            <a:pPr lvl="2"/>
            <a:r>
              <a:rPr lang="hu-HU" b="1" dirty="0"/>
              <a:t>Ő viszont tárolja a hivatkozáshoz vezető útvonalat (relatív vagy abszolút) </a:t>
            </a:r>
          </a:p>
          <a:p>
            <a:pPr lvl="1"/>
            <a:r>
              <a:rPr lang="hu-HU" dirty="0"/>
              <a:t>A szimbolikus linkek rendelkezhetnek ugyanazzal a névvel, mint a hivatkozott fájl/könyvtár, de akár eltérő nevet is meg lehet nekik határozni!</a:t>
            </a:r>
          </a:p>
          <a:p>
            <a:pPr lvl="1"/>
            <a:r>
              <a:rPr lang="hu-HU" b="1" dirty="0"/>
              <a:t>Egy adott fájlhoz több szimbolikus link fájl is társítható!</a:t>
            </a:r>
          </a:p>
          <a:p>
            <a:r>
              <a:rPr lang="hu-HU" dirty="0"/>
              <a:t>Ezek alapján a szimbolikus link nagyon hasonlít a </a:t>
            </a:r>
            <a:r>
              <a:rPr lang="hu-HU" dirty="0" err="1"/>
              <a:t>hard</a:t>
            </a:r>
            <a:r>
              <a:rPr lang="hu-HU" dirty="0"/>
              <a:t> linkek működéséhez, ám van pár kulcsfontosságú eltérés közöttük!</a:t>
            </a:r>
          </a:p>
        </p:txBody>
      </p:sp>
    </p:spTree>
    <p:extLst>
      <p:ext uri="{BB962C8B-B14F-4D97-AF65-F5344CB8AC3E}">
        <p14:creationId xmlns:p14="http://schemas.microsoft.com/office/powerpoint/2010/main" val="184934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9A593E-3A1E-6880-B851-75AB1D90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Hard</a:t>
            </a:r>
            <a:r>
              <a:rPr lang="hu-HU" dirty="0"/>
              <a:t> linkek VS. Szimbolikus linkek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F567D6-2919-85C0-08F5-625827FC8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12059"/>
          </a:xfrm>
        </p:spPr>
        <p:txBody>
          <a:bodyPr>
            <a:normAutofit fontScale="92500" lnSpcReduction="10000"/>
          </a:bodyPr>
          <a:lstStyle/>
          <a:p>
            <a:r>
              <a:rPr lang="hu-HU" dirty="0" err="1"/>
              <a:t>Hard</a:t>
            </a:r>
            <a:r>
              <a:rPr lang="hu-HU" dirty="0"/>
              <a:t> linkek nem mutathatnak könyvtárakra, csak fájlokra!</a:t>
            </a:r>
          </a:p>
          <a:p>
            <a:r>
              <a:rPr lang="hu-HU" b="1" dirty="0"/>
              <a:t>Szimbolikus linkek mutathatnak könyvtárakra és fájlokra is! </a:t>
            </a:r>
          </a:p>
          <a:p>
            <a:pPr marL="0" indent="0">
              <a:buNone/>
            </a:pPr>
            <a:endParaRPr lang="hu-HU" dirty="0"/>
          </a:p>
          <a:p>
            <a:r>
              <a:rPr lang="hu-HU" dirty="0" err="1"/>
              <a:t>Hard</a:t>
            </a:r>
            <a:r>
              <a:rPr lang="hu-HU" dirty="0"/>
              <a:t> linkek esetén a hivatkozott fájl törlése után is működnek a linkek, az adatok hozzáférése biztosított!</a:t>
            </a:r>
          </a:p>
          <a:p>
            <a:r>
              <a:rPr lang="hu-HU" b="1" dirty="0"/>
              <a:t>Szimbolikus linkek esetén a hivatkozott fájl törlése után a linkek nem használhatók, mert a linkek nem mutatnak sehova sem!</a:t>
            </a:r>
          </a:p>
          <a:p>
            <a:endParaRPr lang="hu-HU" b="1" dirty="0"/>
          </a:p>
          <a:p>
            <a:r>
              <a:rPr lang="hu-HU" dirty="0" err="1"/>
              <a:t>Hard</a:t>
            </a:r>
            <a:r>
              <a:rPr lang="hu-HU" dirty="0"/>
              <a:t> linkek nem tárolják az útvonalat, hanem a fájl </a:t>
            </a:r>
            <a:r>
              <a:rPr lang="hu-HU" dirty="0" err="1"/>
              <a:t>inode-jára</a:t>
            </a:r>
            <a:r>
              <a:rPr lang="hu-HU" dirty="0"/>
              <a:t> mutatnak!</a:t>
            </a:r>
          </a:p>
          <a:p>
            <a:r>
              <a:rPr lang="hu-HU" b="1" dirty="0"/>
              <a:t>Szimbolikus linkek a fájlhoz vezető útvonalat tárolják, legyen az akár relatív vagy abszolút!, így a hivatkozott fájl mozgatása problémát okozhat!</a:t>
            </a:r>
          </a:p>
        </p:txBody>
      </p:sp>
    </p:spTree>
    <p:extLst>
      <p:ext uri="{BB962C8B-B14F-4D97-AF65-F5344CB8AC3E}">
        <p14:creationId xmlns:p14="http://schemas.microsoft.com/office/powerpoint/2010/main" val="981360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ED6D6-AE34-1E9B-0345-4C5969374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13BA1E-8F55-9181-7F0A-2670A9FB2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Szimbolikus link fájlok létrehozása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6DABFA4-B195-E24D-C448-BB1476438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Az </a:t>
            </a:r>
            <a:r>
              <a:rPr lang="hu-HU" b="1" i="1" dirty="0" err="1"/>
              <a:t>ln</a:t>
            </a:r>
            <a:r>
              <a:rPr lang="hu-HU" i="1" dirty="0"/>
              <a:t> </a:t>
            </a:r>
            <a:r>
              <a:rPr lang="hu-HU" b="1" i="1" dirty="0"/>
              <a:t>–s</a:t>
            </a:r>
            <a:r>
              <a:rPr lang="hu-HU" i="1" dirty="0"/>
              <a:t> </a:t>
            </a:r>
            <a:r>
              <a:rPr lang="hu-HU" dirty="0"/>
              <a:t>paranccsal hozhatók létre </a:t>
            </a:r>
            <a:r>
              <a:rPr lang="hu-HU" dirty="0" err="1"/>
              <a:t>hard</a:t>
            </a:r>
            <a:r>
              <a:rPr lang="hu-HU" dirty="0"/>
              <a:t> link fájlok!</a:t>
            </a:r>
          </a:p>
          <a:p>
            <a:r>
              <a:rPr lang="hu-HU" b="1" dirty="0"/>
              <a:t>Szintaxis</a:t>
            </a:r>
            <a:r>
              <a:rPr lang="hu-HU" dirty="0"/>
              <a:t>: </a:t>
            </a:r>
            <a:r>
              <a:rPr lang="hu-HU" i="1" dirty="0" err="1"/>
              <a:t>ln</a:t>
            </a:r>
            <a:r>
              <a:rPr lang="hu-HU" i="1" dirty="0"/>
              <a:t> -s </a:t>
            </a:r>
            <a:r>
              <a:rPr lang="hu-HU" i="1" dirty="0" err="1"/>
              <a:t>hivatkozottFajl</a:t>
            </a:r>
            <a:r>
              <a:rPr lang="hu-HU" i="1" dirty="0"/>
              <a:t> </a:t>
            </a:r>
            <a:r>
              <a:rPr lang="hu-HU" i="1" dirty="0" err="1"/>
              <a:t>hardLink</a:t>
            </a:r>
            <a:endParaRPr lang="hu-HU" i="1" dirty="0"/>
          </a:p>
          <a:p>
            <a:r>
              <a:rPr lang="hu-HU" dirty="0"/>
              <a:t>A </a:t>
            </a:r>
            <a:r>
              <a:rPr lang="hu-HU" dirty="0" err="1"/>
              <a:t>hard</a:t>
            </a:r>
            <a:r>
              <a:rPr lang="hu-HU" dirty="0"/>
              <a:t> link fájlok a korábbiakban tanult parancsokkal törölhetők, átnevezhetők, másolhatók és áthelyezhetők szabadon! </a:t>
            </a:r>
            <a:endParaRPr lang="hu-HU" i="1" dirty="0"/>
          </a:p>
          <a:p>
            <a:endParaRPr lang="hu-HU" dirty="0"/>
          </a:p>
        </p:txBody>
      </p:sp>
      <p:pic>
        <p:nvPicPr>
          <p:cNvPr id="5" name="Kép 4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259FC888-2907-4605-2730-5876376B1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91" y="3804297"/>
            <a:ext cx="8198017" cy="290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22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17D7B3-6869-4607-CEA2-8B682AF12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Szimbolikus link fájlok létrehozása</a:t>
            </a:r>
          </a:p>
        </p:txBody>
      </p:sp>
      <p:pic>
        <p:nvPicPr>
          <p:cNvPr id="7" name="Tartalom helye 6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2735688E-DF0C-83F3-BCFB-CDB30AC79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921920"/>
            <a:ext cx="10515599" cy="2164160"/>
          </a:xfrm>
        </p:spPr>
      </p:pic>
    </p:spTree>
    <p:extLst>
      <p:ext uri="{BB962C8B-B14F-4D97-AF65-F5344CB8AC3E}">
        <p14:creationId xmlns:p14="http://schemas.microsoft.com/office/powerpoint/2010/main" val="4182036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7E8798-98E0-4F78-1DEC-66F78999F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Fájlrendszerek csatolása (</a:t>
            </a:r>
            <a:r>
              <a:rPr lang="hu-HU" dirty="0" err="1"/>
              <a:t>mount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52710D-2615-5E56-CC74-2978AD564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47891"/>
          </a:xfrm>
        </p:spPr>
        <p:txBody>
          <a:bodyPr/>
          <a:lstStyle/>
          <a:p>
            <a:r>
              <a:rPr lang="hu-HU" b="1" dirty="0"/>
              <a:t>Egy Linux környezetben minden fájlként van reprezentálva</a:t>
            </a:r>
          </a:p>
          <a:p>
            <a:pPr lvl="1"/>
            <a:r>
              <a:rPr lang="hu-HU" dirty="0"/>
              <a:t>Linux esetén nincsenek fizikai meghajtók, minden fájlrendszer egy adott könyvtáron keresztül érhetők el</a:t>
            </a:r>
          </a:p>
          <a:p>
            <a:r>
              <a:rPr lang="hu-HU" dirty="0"/>
              <a:t>Egy fájlrendszer (külső meghajtó, pendrive, </a:t>
            </a:r>
            <a:r>
              <a:rPr lang="hu-HU" dirty="0" err="1"/>
              <a:t>stb</a:t>
            </a:r>
            <a:r>
              <a:rPr lang="hu-HU" dirty="0"/>
              <a:t>) csatolása a könyvtárszerkezet egy adott pontjához kapcsolódik be</a:t>
            </a:r>
          </a:p>
          <a:p>
            <a:pPr lvl="1"/>
            <a:r>
              <a:rPr lang="hu-HU" dirty="0"/>
              <a:t>Ezt a kapcsolódási pontot </a:t>
            </a:r>
            <a:r>
              <a:rPr lang="hu-HU" b="1" dirty="0"/>
              <a:t>csatolási pontnak (</a:t>
            </a:r>
            <a:r>
              <a:rPr lang="hu-HU" b="1" dirty="0" err="1"/>
              <a:t>mount</a:t>
            </a:r>
            <a:r>
              <a:rPr lang="hu-HU" b="1" dirty="0"/>
              <a:t> </a:t>
            </a:r>
            <a:r>
              <a:rPr lang="hu-HU" b="1" dirty="0" err="1"/>
              <a:t>point</a:t>
            </a:r>
            <a:r>
              <a:rPr lang="hu-HU" b="1" dirty="0"/>
              <a:t>)</a:t>
            </a:r>
            <a:r>
              <a:rPr lang="hu-HU" dirty="0"/>
              <a:t> nevezzük</a:t>
            </a:r>
          </a:p>
          <a:p>
            <a:pPr lvl="1"/>
            <a:endParaRPr lang="hu-HU" dirty="0"/>
          </a:p>
          <a:p>
            <a:r>
              <a:rPr lang="hu-HU" dirty="0"/>
              <a:t>A fájlrendszereket manuálisan vagy automatikusan lehet csatolni</a:t>
            </a:r>
          </a:p>
          <a:p>
            <a:pPr lvl="1"/>
            <a:r>
              <a:rPr lang="hu-HU" dirty="0"/>
              <a:t>Automatikus csatolást láthatunk akkor, amikor például egy pendrive-t helyezünk a Linux rendszerrel ellátott számítógépbe</a:t>
            </a:r>
          </a:p>
        </p:txBody>
      </p:sp>
    </p:spTree>
    <p:extLst>
      <p:ext uri="{BB962C8B-B14F-4D97-AF65-F5344CB8AC3E}">
        <p14:creationId xmlns:p14="http://schemas.microsoft.com/office/powerpoint/2010/main" val="1782349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99D504-2D96-D846-814F-BCC2F6B15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Fájlrendszerek csatolása (</a:t>
            </a:r>
            <a:r>
              <a:rPr lang="hu-HU" dirty="0" err="1"/>
              <a:t>mount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A3DB12F-B056-2493-8A8C-3EAF27827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hu-HU" dirty="0"/>
              <a:t>A </a:t>
            </a:r>
            <a:r>
              <a:rPr lang="hu-HU" b="1" i="1" dirty="0" err="1"/>
              <a:t>mount</a:t>
            </a:r>
            <a:r>
              <a:rPr lang="hu-HU" b="1" i="1" dirty="0"/>
              <a:t> </a:t>
            </a:r>
            <a:r>
              <a:rPr lang="hu-HU" dirty="0"/>
              <a:t>paranccsal csatolhatók fájlrendszerek manuálisan!</a:t>
            </a:r>
          </a:p>
          <a:p>
            <a:r>
              <a:rPr lang="hu-HU" b="1" dirty="0"/>
              <a:t>Szintaxis</a:t>
            </a:r>
            <a:r>
              <a:rPr lang="hu-HU" dirty="0"/>
              <a:t>: </a:t>
            </a:r>
            <a:r>
              <a:rPr lang="hu-HU" i="1" dirty="0" err="1"/>
              <a:t>mount</a:t>
            </a:r>
            <a:r>
              <a:rPr lang="hu-HU" i="1" dirty="0"/>
              <a:t> eszköz </a:t>
            </a:r>
            <a:r>
              <a:rPr lang="hu-HU" i="1" dirty="0" err="1"/>
              <a:t>csatolási_pont</a:t>
            </a:r>
            <a:r>
              <a:rPr lang="hu-HU" i="1" dirty="0"/>
              <a:t> [kapcsolók]</a:t>
            </a:r>
          </a:p>
          <a:p>
            <a:pPr lvl="1"/>
            <a:r>
              <a:rPr lang="hu-HU" i="1" dirty="0"/>
              <a:t>Eszköz</a:t>
            </a:r>
            <a:r>
              <a:rPr lang="hu-HU" dirty="0"/>
              <a:t>: Itt kell megadni a csatolandó fájlrendszer útvonalát</a:t>
            </a:r>
          </a:p>
          <a:p>
            <a:pPr lvl="1"/>
            <a:r>
              <a:rPr lang="hu-HU" i="1" dirty="0" err="1"/>
              <a:t>Csatolási_pont</a:t>
            </a:r>
            <a:r>
              <a:rPr lang="hu-HU" dirty="0"/>
              <a:t>: Ide fog becsatlakozni az adott fájlrendszer</a:t>
            </a:r>
          </a:p>
          <a:p>
            <a:endParaRPr lang="hu-HU" dirty="0"/>
          </a:p>
          <a:p>
            <a:r>
              <a:rPr lang="hu-HU" dirty="0"/>
              <a:t>Az </a:t>
            </a:r>
            <a:r>
              <a:rPr lang="hu-HU" b="1" i="1" dirty="0" err="1"/>
              <a:t>umount</a:t>
            </a:r>
            <a:r>
              <a:rPr lang="hu-HU" b="1" i="1" dirty="0"/>
              <a:t> </a:t>
            </a:r>
            <a:r>
              <a:rPr lang="hu-HU" dirty="0"/>
              <a:t>paranccsal manuálisan csatolhatók le a fájlrendszerek!</a:t>
            </a:r>
          </a:p>
          <a:p>
            <a:r>
              <a:rPr lang="hu-HU" b="1" dirty="0"/>
              <a:t>Szintaxis: </a:t>
            </a:r>
            <a:r>
              <a:rPr lang="hu-HU" i="1" dirty="0" err="1"/>
              <a:t>umount</a:t>
            </a:r>
            <a:r>
              <a:rPr lang="hu-HU" i="1" dirty="0"/>
              <a:t> </a:t>
            </a:r>
            <a:r>
              <a:rPr lang="hu-HU" i="1" dirty="0" err="1"/>
              <a:t>csatolási_pont</a:t>
            </a:r>
            <a:r>
              <a:rPr lang="hu-HU" i="1" dirty="0"/>
              <a:t> [kapcsolók]</a:t>
            </a:r>
          </a:p>
          <a:p>
            <a:endParaRPr lang="hu-HU" b="1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00792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281CAA-C836-F781-418C-A6C4661F5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Fájlrendszerek csatolása (</a:t>
            </a:r>
            <a:r>
              <a:rPr lang="hu-HU" dirty="0" err="1"/>
              <a:t>mount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79798B5-3BFE-F485-DB1A-CABA650AC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6"/>
          </a:xfrm>
        </p:spPr>
        <p:txBody>
          <a:bodyPr>
            <a:normAutofit/>
          </a:bodyPr>
          <a:lstStyle/>
          <a:p>
            <a:r>
              <a:rPr lang="hu-HU" b="1" dirty="0"/>
              <a:t>Fájlrendszer a megadott útvonalak alapján (gyökérkönyvtárból kiindulva) bárhova csatolhatók</a:t>
            </a:r>
          </a:p>
          <a:p>
            <a:r>
              <a:rPr lang="hu-HU" dirty="0"/>
              <a:t>Azonban kialakult néhány általános csatolási hely:</a:t>
            </a:r>
          </a:p>
          <a:p>
            <a:pPr lvl="1"/>
            <a:r>
              <a:rPr lang="hu-HU" b="1" i="1" dirty="0"/>
              <a:t>/</a:t>
            </a:r>
            <a:r>
              <a:rPr lang="hu-HU" b="1" i="1" dirty="0" err="1"/>
              <a:t>mnt</a:t>
            </a:r>
            <a:r>
              <a:rPr lang="hu-HU" b="1" dirty="0"/>
              <a:t> </a:t>
            </a:r>
            <a:r>
              <a:rPr lang="hu-HU" dirty="0"/>
              <a:t>– Ez az az útvonal, amely alapértelmezetten az eszközök felcsatolására szolgált korábban</a:t>
            </a:r>
          </a:p>
          <a:p>
            <a:pPr lvl="1"/>
            <a:r>
              <a:rPr lang="hu-HU" b="1" i="1" dirty="0"/>
              <a:t>/</a:t>
            </a:r>
            <a:r>
              <a:rPr lang="hu-HU" b="1" i="1" dirty="0" err="1"/>
              <a:t>media</a:t>
            </a:r>
            <a:r>
              <a:rPr lang="hu-HU" b="1" i="1" dirty="0"/>
              <a:t> </a:t>
            </a:r>
            <a:r>
              <a:rPr lang="hu-HU" dirty="0"/>
              <a:t>– Ez az az útvonal, amelyre újabb rendszereken az eszközök automatikusan felcsatolásra kerülnek</a:t>
            </a:r>
          </a:p>
          <a:p>
            <a:pPr lvl="1"/>
            <a:endParaRPr lang="hu-HU" dirty="0"/>
          </a:p>
          <a:p>
            <a:r>
              <a:rPr lang="hu-HU" dirty="0"/>
              <a:t>Cserélhető eszközök (Pl.: Pendrive) automatikusan az alábbi módon csatlakoznak fel: </a:t>
            </a:r>
            <a:r>
              <a:rPr lang="hu-HU" i="1" dirty="0"/>
              <a:t>/</a:t>
            </a:r>
            <a:r>
              <a:rPr lang="hu-HU" i="1" dirty="0" err="1"/>
              <a:t>media</a:t>
            </a:r>
            <a:r>
              <a:rPr lang="hu-HU" i="1" dirty="0"/>
              <a:t>/USER/LABEL</a:t>
            </a:r>
          </a:p>
          <a:p>
            <a:pPr lvl="1"/>
            <a:r>
              <a:rPr lang="hu-HU" dirty="0"/>
              <a:t>A USER a felhasználó neve</a:t>
            </a:r>
          </a:p>
          <a:p>
            <a:pPr lvl="1"/>
            <a:r>
              <a:rPr lang="hu-HU" dirty="0"/>
              <a:t>A LABEL az eszköz címkéje (Pl.: Pendrive neve)</a:t>
            </a:r>
          </a:p>
        </p:txBody>
      </p:sp>
    </p:spTree>
    <p:extLst>
      <p:ext uri="{BB962C8B-B14F-4D97-AF65-F5344CB8AC3E}">
        <p14:creationId xmlns:p14="http://schemas.microsoft.com/office/powerpoint/2010/main" val="4252970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522991-1E75-FB3C-5010-5F591C50C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Csatolás (</a:t>
            </a:r>
            <a:r>
              <a:rPr lang="hu-HU" dirty="0" err="1"/>
              <a:t>mount</a:t>
            </a:r>
            <a:r>
              <a:rPr lang="hu-HU" dirty="0"/>
              <a:t>) fontos kapcsolói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AC2D68-BC1E-FAC9-EEEB-696C1A3D2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/>
              <a:t>-o </a:t>
            </a:r>
            <a:r>
              <a:rPr lang="hu-HU" dirty="0"/>
              <a:t>kapcsoló: A fájlrendszer írási/olvasási jogosultságai állíthatók vele</a:t>
            </a:r>
          </a:p>
          <a:p>
            <a:pPr lvl="1"/>
            <a:r>
              <a:rPr lang="hu-HU" i="1" dirty="0"/>
              <a:t>-o </a:t>
            </a:r>
            <a:r>
              <a:rPr lang="hu-HU" i="1" dirty="0" err="1"/>
              <a:t>ro</a:t>
            </a:r>
            <a:r>
              <a:rPr lang="hu-HU" i="1" dirty="0"/>
              <a:t>: </a:t>
            </a:r>
            <a:r>
              <a:rPr lang="hu-HU" dirty="0"/>
              <a:t>Csak olvasható a fájlrendszer (írásvédettség)</a:t>
            </a:r>
          </a:p>
          <a:p>
            <a:pPr lvl="1"/>
            <a:r>
              <a:rPr lang="hu-HU" dirty="0"/>
              <a:t>-o </a:t>
            </a:r>
            <a:r>
              <a:rPr lang="hu-HU" dirty="0" err="1"/>
              <a:t>rw</a:t>
            </a:r>
            <a:r>
              <a:rPr lang="hu-HU" dirty="0"/>
              <a:t>: Írható és olvasható is a fájlrendszer</a:t>
            </a:r>
          </a:p>
          <a:p>
            <a:pPr lvl="1"/>
            <a:r>
              <a:rPr lang="hu-HU" i="1" dirty="0"/>
              <a:t>-o </a:t>
            </a:r>
            <a:r>
              <a:rPr lang="hu-HU" i="1" dirty="0" err="1"/>
              <a:t>loop</a:t>
            </a:r>
            <a:r>
              <a:rPr lang="hu-HU" i="1" dirty="0"/>
              <a:t>: </a:t>
            </a:r>
            <a:r>
              <a:rPr lang="hu-HU" dirty="0"/>
              <a:t>Virtuális fájlrendszerek csatolására alkalmas (Pl.: ISO fájlok)</a:t>
            </a:r>
            <a:endParaRPr lang="hu-HU" i="1" dirty="0"/>
          </a:p>
          <a:p>
            <a:r>
              <a:rPr lang="hu-HU" i="1" dirty="0"/>
              <a:t>-t </a:t>
            </a:r>
            <a:r>
              <a:rPr lang="hu-HU" dirty="0"/>
              <a:t>kapcsoló: Megadható a csatolt fájlrendszer típusa </a:t>
            </a:r>
          </a:p>
          <a:p>
            <a:pPr lvl="1"/>
            <a:r>
              <a:rPr lang="hu-HU" dirty="0"/>
              <a:t>Pl.: ext4, </a:t>
            </a:r>
            <a:r>
              <a:rPr lang="hu-HU" dirty="0" err="1"/>
              <a:t>fat</a:t>
            </a:r>
            <a:r>
              <a:rPr lang="hu-HU" dirty="0"/>
              <a:t>, </a:t>
            </a:r>
            <a:r>
              <a:rPr lang="hu-HU" dirty="0" err="1"/>
              <a:t>ntfs</a:t>
            </a:r>
            <a:endParaRPr lang="hu-HU" dirty="0"/>
          </a:p>
          <a:p>
            <a:pPr lvl="1"/>
            <a:r>
              <a:rPr lang="hu-HU" dirty="0"/>
              <a:t>Ha a fájlrendszer típusa nem ismert, a rendszer automatikusan próbálja felismerni!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34078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C2AF9E-EC00-43D8-140C-6B92406E2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Lecsatolás (</a:t>
            </a:r>
            <a:r>
              <a:rPr lang="hu-HU" dirty="0" err="1"/>
              <a:t>unmount</a:t>
            </a:r>
            <a:r>
              <a:rPr lang="hu-HU" dirty="0"/>
              <a:t>) fontos kapcsolói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079B7AF-830A-E16A-C1F7-B4610A12C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hu-HU" i="1" dirty="0"/>
              <a:t>-l </a:t>
            </a:r>
            <a:r>
              <a:rPr lang="hu-HU" dirty="0"/>
              <a:t>kapcsoló: Lusta leválasztás. Ilyenkor a csatolás azonnal eltávolításra kerül, de a fájlrendszer csak akkor válik elérhetetlenné, ha nincs használatban</a:t>
            </a:r>
          </a:p>
          <a:p>
            <a:pPr lvl="1"/>
            <a:r>
              <a:rPr lang="hu-HU" dirty="0"/>
              <a:t>Hasznos, mert az aktív folyamat lezárásáig biztosan nem kerül lecsatolásra a fájlrendszer!</a:t>
            </a:r>
          </a:p>
          <a:p>
            <a:r>
              <a:rPr lang="hu-HU" i="1" dirty="0"/>
              <a:t>-f </a:t>
            </a:r>
            <a:r>
              <a:rPr lang="hu-HU" dirty="0"/>
              <a:t>kapcsoló: Kényszerített leválasztás</a:t>
            </a:r>
          </a:p>
          <a:p>
            <a:pPr lvl="1"/>
            <a:r>
              <a:rPr lang="hu-HU" dirty="0"/>
              <a:t>Hasznos, ha az eszköz valami miatt nem válaszol</a:t>
            </a:r>
          </a:p>
          <a:p>
            <a:r>
              <a:rPr lang="hu-HU" i="1" dirty="0"/>
              <a:t>-a </a:t>
            </a:r>
            <a:r>
              <a:rPr lang="hu-HU" dirty="0"/>
              <a:t>kapcsoló: Leválaszt minden olyan fájlrendszert, ami a </a:t>
            </a:r>
            <a:r>
              <a:rPr lang="hu-HU" i="1" dirty="0"/>
              <a:t>/</a:t>
            </a:r>
            <a:r>
              <a:rPr lang="hu-HU" i="1" dirty="0" err="1"/>
              <a:t>etc</a:t>
            </a:r>
            <a:r>
              <a:rPr lang="hu-HU" i="1" dirty="0"/>
              <a:t>/</a:t>
            </a:r>
            <a:r>
              <a:rPr lang="hu-HU" i="1" dirty="0" err="1"/>
              <a:t>mtab</a:t>
            </a:r>
            <a:r>
              <a:rPr lang="hu-HU" i="1" dirty="0"/>
              <a:t> </a:t>
            </a:r>
            <a:r>
              <a:rPr lang="hu-HU" dirty="0"/>
              <a:t>útvonalon lévő könyvtárba lett csatolva</a:t>
            </a:r>
          </a:p>
          <a:p>
            <a:pPr lvl="1"/>
            <a:r>
              <a:rPr lang="hu-HU" dirty="0"/>
              <a:t>Ilyenkor nem kell megadni a lecsatolási pontot, hiszen a megadott útvonalon fogja végrehajtani a lecsatolást!</a:t>
            </a:r>
          </a:p>
        </p:txBody>
      </p:sp>
    </p:spTree>
    <p:extLst>
      <p:ext uri="{BB962C8B-B14F-4D97-AF65-F5344CB8AC3E}">
        <p14:creationId xmlns:p14="http://schemas.microsoft.com/office/powerpoint/2010/main" val="2676314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FCCE2F-85ED-7667-70ED-7058817EC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ISO csatolása és lecsatolása -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E033295-E37A-D333-23EF-207913F5C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52817"/>
          </a:xfrm>
        </p:spPr>
        <p:txBody>
          <a:bodyPr/>
          <a:lstStyle/>
          <a:p>
            <a:r>
              <a:rPr lang="hu-HU" dirty="0"/>
              <a:t>Az alábbi </a:t>
            </a:r>
            <a:r>
              <a:rPr lang="hu-HU" dirty="0">
                <a:hlinkClick r:id="rId2"/>
              </a:rPr>
              <a:t>linken</a:t>
            </a:r>
            <a:r>
              <a:rPr lang="hu-HU" dirty="0"/>
              <a:t> elérhető ISO fájlt töltsük le, majd csatoljuk parancsok használatával a fájlt egy tetszőleges könyvtárhoz!</a:t>
            </a:r>
          </a:p>
          <a:p>
            <a:r>
              <a:rPr lang="hu-HU" dirty="0"/>
              <a:t>Nézzük át a fájlrendszerben talált fájlokat és könyvtárakat!</a:t>
            </a:r>
          </a:p>
          <a:p>
            <a:r>
              <a:rPr lang="hu-HU" dirty="0"/>
              <a:t>Utolsó lépésként csatoljuk le a fájlrendszert lusta lecsatolásként!</a:t>
            </a:r>
          </a:p>
        </p:txBody>
      </p:sp>
    </p:spTree>
    <p:extLst>
      <p:ext uri="{BB962C8B-B14F-4D97-AF65-F5344CB8AC3E}">
        <p14:creationId xmlns:p14="http://schemas.microsoft.com/office/powerpoint/2010/main" val="2686430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74D370-33B7-6E66-B2BC-354429EBB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ISO csatolása és lecsatolása - Feladat</a:t>
            </a:r>
          </a:p>
        </p:txBody>
      </p:sp>
      <p:pic>
        <p:nvPicPr>
          <p:cNvPr id="7" name="Tartalom helye 6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F6B76028-3794-757D-EAF5-4615A83097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25" y="1658604"/>
            <a:ext cx="7981950" cy="3048000"/>
          </a:xfrm>
          <a:prstGeom prst="rect">
            <a:avLst/>
          </a:prstGeom>
        </p:spPr>
      </p:pic>
      <p:pic>
        <p:nvPicPr>
          <p:cNvPr id="5" name="Kép 4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8B890BB5-9519-7E48-99CA-83C0BE711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50982"/>
            <a:ext cx="10899485" cy="18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63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FCB832-3B59-7FE0-82C6-50748CAA5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ISO csatolása és lecsatolása – kapcsoló példa</a:t>
            </a:r>
          </a:p>
        </p:txBody>
      </p:sp>
      <p:pic>
        <p:nvPicPr>
          <p:cNvPr id="5" name="Tartalom helye 4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C25A8579-18A0-35B5-B579-D67C71C103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382" y="2550694"/>
            <a:ext cx="9739235" cy="2717926"/>
          </a:xfrm>
        </p:spPr>
      </p:pic>
    </p:spTree>
    <p:extLst>
      <p:ext uri="{BB962C8B-B14F-4D97-AF65-F5344CB8AC3E}">
        <p14:creationId xmlns:p14="http://schemas.microsoft.com/office/powerpoint/2010/main" val="1720543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98BC21-F4CC-491C-F1E6-23577693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Archív és tömörített állományok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C0CC2B-E96F-ED15-AC3E-16219055C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20000"/>
          </a:bodyPr>
          <a:lstStyle/>
          <a:p>
            <a:r>
              <a:rPr lang="hu-HU" b="1" dirty="0"/>
              <a:t>Archiválás</a:t>
            </a:r>
            <a:r>
              <a:rPr lang="hu-HU" dirty="0"/>
              <a:t>: Több fájl/könyvtár egyesítése egyetlen állománnyá</a:t>
            </a:r>
          </a:p>
          <a:p>
            <a:pPr lvl="1"/>
            <a:r>
              <a:rPr lang="hu-HU" dirty="0"/>
              <a:t>Ez megkönnyíti az állományok elküldését</a:t>
            </a:r>
          </a:p>
          <a:p>
            <a:pPr lvl="1"/>
            <a:r>
              <a:rPr lang="hu-HU" dirty="0"/>
              <a:t>Felszámolja a több fájl továbbításával járó többletköltségeket (idő, erőforrás, hálózati erőforrás, </a:t>
            </a:r>
            <a:r>
              <a:rPr lang="hu-HU" dirty="0" err="1"/>
              <a:t>stb</a:t>
            </a:r>
            <a:r>
              <a:rPr lang="hu-HU" dirty="0"/>
              <a:t>)</a:t>
            </a:r>
          </a:p>
          <a:p>
            <a:pPr lvl="1"/>
            <a:r>
              <a:rPr lang="hu-HU" dirty="0"/>
              <a:t>Az archiválás nem jár együtt automatikusan tömörítéssel!</a:t>
            </a:r>
          </a:p>
          <a:p>
            <a:pPr lvl="1"/>
            <a:endParaRPr lang="hu-HU" dirty="0"/>
          </a:p>
          <a:p>
            <a:r>
              <a:rPr lang="hu-HU" b="1" dirty="0"/>
              <a:t>Tömörítés: </a:t>
            </a:r>
            <a:r>
              <a:rPr lang="hu-HU" dirty="0"/>
              <a:t>Egy fájl kisebbé tétele úgy, hogy:</a:t>
            </a:r>
          </a:p>
          <a:p>
            <a:pPr lvl="1"/>
            <a:r>
              <a:rPr lang="hu-HU" dirty="0"/>
              <a:t>a felesleges információk, nem használt területek eltávolításra kerülnek a fájlból</a:t>
            </a:r>
          </a:p>
          <a:p>
            <a:pPr lvl="1"/>
            <a:r>
              <a:rPr lang="hu-HU" dirty="0"/>
              <a:t>bizonyos tömörítési algoritmusokat (technikákat) alkalmazva az ismétlődő adatok rövidebben ábrázolhatók</a:t>
            </a:r>
          </a:p>
          <a:p>
            <a:pPr lvl="1"/>
            <a:r>
              <a:rPr lang="hu-HU" dirty="0"/>
              <a:t>Az tömörítésnem jár együtt automatikusan archiválással!</a:t>
            </a:r>
          </a:p>
          <a:p>
            <a:pPr marL="457200" lvl="1" indent="0">
              <a:buNone/>
            </a:pPr>
            <a:endParaRPr lang="hu-HU" dirty="0"/>
          </a:p>
          <a:p>
            <a:r>
              <a:rPr lang="hu-HU" dirty="0"/>
              <a:t>Ennek megfelelően most már tudjuk, hogy amikor a Windowson ismerős </a:t>
            </a:r>
            <a:r>
              <a:rPr lang="hu-HU" i="1" dirty="0"/>
              <a:t>.</a:t>
            </a:r>
            <a:r>
              <a:rPr lang="hu-HU" i="1" dirty="0" err="1"/>
              <a:t>zip</a:t>
            </a:r>
            <a:r>
              <a:rPr lang="hu-HU" i="1" dirty="0"/>
              <a:t> </a:t>
            </a:r>
            <a:r>
              <a:rPr lang="hu-HU" dirty="0"/>
              <a:t>csomagolást használjuk, akkor nem csak tömörítünk, hanem egyben archiválunk is!</a:t>
            </a:r>
          </a:p>
        </p:txBody>
      </p:sp>
    </p:spTree>
    <p:extLst>
      <p:ext uri="{BB962C8B-B14F-4D97-AF65-F5344CB8AC3E}">
        <p14:creationId xmlns:p14="http://schemas.microsoft.com/office/powerpoint/2010/main" val="388899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95ACDF-92D3-9050-7F8A-1D4F6343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Archiválási parancsok – tar parancs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2D0DD4D-6E65-78D3-A045-D9B9AC5D5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31849"/>
          </a:xfrm>
        </p:spPr>
        <p:txBody>
          <a:bodyPr>
            <a:normAutofit/>
          </a:bodyPr>
          <a:lstStyle/>
          <a:p>
            <a:r>
              <a:rPr lang="hu-HU" b="1" i="1" dirty="0"/>
              <a:t>tar</a:t>
            </a:r>
            <a:r>
              <a:rPr lang="hu-HU" i="1" dirty="0"/>
              <a:t> </a:t>
            </a:r>
            <a:r>
              <a:rPr lang="hu-HU" dirty="0"/>
              <a:t>parancs: Fájlok és könyvtárak leggyakoribb archiválási módszere</a:t>
            </a:r>
          </a:p>
          <a:p>
            <a:pPr lvl="1"/>
            <a:r>
              <a:rPr lang="hu-HU" b="1" dirty="0"/>
              <a:t>Nem tömörít, csak archivál</a:t>
            </a:r>
          </a:p>
          <a:p>
            <a:pPr lvl="1"/>
            <a:r>
              <a:rPr lang="hu-HU" dirty="0"/>
              <a:t>Kombinálható tömörítési módszerekkel, így archiválás mellett azonnal tömörít is! </a:t>
            </a:r>
          </a:p>
          <a:p>
            <a:r>
              <a:rPr lang="hu-HU" dirty="0"/>
              <a:t>Archívum létrehozása:</a:t>
            </a:r>
          </a:p>
          <a:p>
            <a:pPr lvl="1"/>
            <a:r>
              <a:rPr lang="hu-HU" b="1" dirty="0"/>
              <a:t>Szintaxis</a:t>
            </a:r>
            <a:r>
              <a:rPr lang="hu-HU" dirty="0"/>
              <a:t>: </a:t>
            </a:r>
            <a:r>
              <a:rPr lang="hu-HU" i="1" dirty="0"/>
              <a:t>tar opciók </a:t>
            </a:r>
            <a:r>
              <a:rPr lang="hu-HU" i="1" dirty="0" err="1"/>
              <a:t>archivált_fájl</a:t>
            </a:r>
            <a:r>
              <a:rPr lang="hu-HU" i="1" dirty="0"/>
              <a:t>   </a:t>
            </a:r>
            <a:r>
              <a:rPr lang="hu-HU" i="1" dirty="0" err="1"/>
              <a:t>forrás_fájlok_vagy_könyvtárak</a:t>
            </a:r>
            <a:endParaRPr lang="hu-HU" i="1" dirty="0"/>
          </a:p>
          <a:p>
            <a:r>
              <a:rPr lang="hu-HU" dirty="0"/>
              <a:t>Archívum kibontása/megtekintése: </a:t>
            </a:r>
          </a:p>
          <a:p>
            <a:pPr lvl="1"/>
            <a:r>
              <a:rPr lang="hu-HU" b="1" dirty="0"/>
              <a:t>Szintaxis</a:t>
            </a:r>
            <a:r>
              <a:rPr lang="hu-HU" dirty="0"/>
              <a:t>: </a:t>
            </a:r>
            <a:r>
              <a:rPr lang="hu-HU" i="1" dirty="0"/>
              <a:t>tar opciók </a:t>
            </a:r>
            <a:r>
              <a:rPr lang="hu-HU" i="1" dirty="0" err="1"/>
              <a:t>archivált_fájl</a:t>
            </a:r>
            <a:endParaRPr lang="hu-HU" i="1" dirty="0"/>
          </a:p>
          <a:p>
            <a:endParaRPr lang="hu-HU" i="1" dirty="0"/>
          </a:p>
          <a:p>
            <a:endParaRPr lang="hu-HU" i="1" dirty="0"/>
          </a:p>
        </p:txBody>
      </p:sp>
      <p:pic>
        <p:nvPicPr>
          <p:cNvPr id="5" name="Kép 4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927E49A7-DC65-50CC-7993-CA0FE3987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712" y="5343023"/>
            <a:ext cx="688657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855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4A18E8-0F8E-BC06-5D53-7D294E229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Archiválási parancsok - Opciók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102FCD-86A8-91C1-8B61-ECCD510A7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Legismertebb opciók a </a:t>
            </a:r>
            <a:r>
              <a:rPr lang="hu-HU" i="1" dirty="0"/>
              <a:t>tar</a:t>
            </a:r>
            <a:r>
              <a:rPr lang="hu-HU" dirty="0"/>
              <a:t> parancshoz:</a:t>
            </a:r>
          </a:p>
          <a:p>
            <a:pPr lvl="1"/>
            <a:r>
              <a:rPr lang="hu-HU" i="1" dirty="0"/>
              <a:t>c: </a:t>
            </a:r>
            <a:r>
              <a:rPr lang="hu-HU" dirty="0"/>
              <a:t>Archívum létrehozása</a:t>
            </a:r>
          </a:p>
          <a:p>
            <a:pPr lvl="1"/>
            <a:r>
              <a:rPr lang="hu-HU" i="1" dirty="0"/>
              <a:t>x: </a:t>
            </a:r>
            <a:r>
              <a:rPr lang="hu-HU" dirty="0"/>
              <a:t>Archívum kibontása</a:t>
            </a:r>
          </a:p>
          <a:p>
            <a:pPr lvl="1"/>
            <a:r>
              <a:rPr lang="hu-HU" i="1" dirty="0"/>
              <a:t>t: </a:t>
            </a:r>
            <a:r>
              <a:rPr lang="hu-HU" dirty="0"/>
              <a:t>Archívum tartalmának megjelenítése</a:t>
            </a:r>
          </a:p>
          <a:p>
            <a:pPr lvl="1"/>
            <a:r>
              <a:rPr lang="hu-HU" i="1" dirty="0"/>
              <a:t>v: </a:t>
            </a:r>
            <a:r>
              <a:rPr lang="hu-HU" dirty="0"/>
              <a:t>Éppen feldolgozott fájlok megjelenítése részletesen</a:t>
            </a:r>
          </a:p>
          <a:p>
            <a:pPr lvl="1"/>
            <a:r>
              <a:rPr lang="hu-HU" i="1" dirty="0"/>
              <a:t>f: </a:t>
            </a:r>
            <a:r>
              <a:rPr lang="hu-HU" dirty="0"/>
              <a:t>Archívumfájl megadása (</a:t>
            </a:r>
            <a:r>
              <a:rPr lang="hu-HU" i="1" dirty="0" err="1"/>
              <a:t>archivált_fájl</a:t>
            </a:r>
            <a:r>
              <a:rPr lang="hu-HU" dirty="0"/>
              <a:t>)</a:t>
            </a:r>
          </a:p>
          <a:p>
            <a:pPr lvl="1"/>
            <a:r>
              <a:rPr lang="hu-HU" i="1" dirty="0"/>
              <a:t>z: </a:t>
            </a:r>
            <a:r>
              <a:rPr lang="hu-HU" i="1" dirty="0" err="1"/>
              <a:t>gzip</a:t>
            </a:r>
            <a:r>
              <a:rPr lang="hu-HU" i="1" dirty="0"/>
              <a:t> </a:t>
            </a:r>
            <a:r>
              <a:rPr lang="hu-HU" dirty="0"/>
              <a:t>tömörítési módszer alkalmazása</a:t>
            </a:r>
          </a:p>
          <a:p>
            <a:pPr lvl="1"/>
            <a:r>
              <a:rPr lang="hu-HU" i="1" dirty="0"/>
              <a:t>j: bzip2 </a:t>
            </a:r>
            <a:r>
              <a:rPr lang="hu-HU" dirty="0"/>
              <a:t>tömörítési módszer alkalmazása</a:t>
            </a:r>
          </a:p>
        </p:txBody>
      </p:sp>
    </p:spTree>
    <p:extLst>
      <p:ext uri="{BB962C8B-B14F-4D97-AF65-F5344CB8AC3E}">
        <p14:creationId xmlns:p14="http://schemas.microsoft.com/office/powerpoint/2010/main" val="88383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20B460-4BA4-BDD5-1C9E-EAC9B9232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Archiválási parancsok - Opciók</a:t>
            </a:r>
          </a:p>
        </p:txBody>
      </p:sp>
      <p:pic>
        <p:nvPicPr>
          <p:cNvPr id="5" name="Kép 4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B353745E-D40A-8390-96CE-CCBF1E0B8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50" y="1546309"/>
            <a:ext cx="8433499" cy="2111291"/>
          </a:xfrm>
          <a:prstGeom prst="rect">
            <a:avLst/>
          </a:prstGeom>
        </p:spPr>
      </p:pic>
      <p:pic>
        <p:nvPicPr>
          <p:cNvPr id="9" name="Kép 8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558CD848-D6DF-09AE-6C77-9C3265B45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17" y="3957553"/>
            <a:ext cx="9333366" cy="187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19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827F8A-140E-69E4-D520-33BBA16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Archiválási parancsok - Opciók</a:t>
            </a:r>
          </a:p>
        </p:txBody>
      </p:sp>
      <p:pic>
        <p:nvPicPr>
          <p:cNvPr id="11" name="Tartalom helye 10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59C23B7D-920D-6CFB-1253-44B11567E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423" y="1474830"/>
            <a:ext cx="9447153" cy="1954170"/>
          </a:xfrm>
          <a:prstGeom prst="rect">
            <a:avLst/>
          </a:prstGeom>
        </p:spPr>
      </p:pic>
      <p:pic>
        <p:nvPicPr>
          <p:cNvPr id="5" name="Kép 4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4095A6E3-4C88-ADD6-CF1D-1693E7D78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42" y="3864354"/>
            <a:ext cx="9283715" cy="21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74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399E66-405A-850F-F41C-2ED2CC28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Tömörítés típusai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25FFA7-2FC8-52BE-ADF8-78CC19083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99764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/>
              <a:t>Veszteségmentes tömörítés:</a:t>
            </a:r>
          </a:p>
          <a:p>
            <a:pPr lvl="1"/>
            <a:r>
              <a:rPr lang="hu-HU" b="1" dirty="0"/>
              <a:t>Az adatok teljes mértékben visszaállíthatók</a:t>
            </a:r>
            <a:r>
              <a:rPr lang="hu-HU" dirty="0"/>
              <a:t> a tömörített állományból az eredeti formájukba</a:t>
            </a:r>
          </a:p>
          <a:p>
            <a:pPr lvl="1"/>
            <a:r>
              <a:rPr lang="hu-HU" b="1" dirty="0"/>
              <a:t>Nincs adatvesztés</a:t>
            </a:r>
          </a:p>
          <a:p>
            <a:pPr lvl="1"/>
            <a:r>
              <a:rPr lang="hu-HU" dirty="0"/>
              <a:t>Felhasználás: Bármely olyan adatnál, aminél minden bit megléte kritikus fontosságú</a:t>
            </a:r>
          </a:p>
          <a:p>
            <a:pPr lvl="1"/>
            <a:r>
              <a:rPr lang="hu-HU" dirty="0"/>
              <a:t>Ismert módszerek: Pl.: </a:t>
            </a:r>
            <a:r>
              <a:rPr lang="hu-HU" dirty="0" err="1"/>
              <a:t>Huffman</a:t>
            </a:r>
            <a:r>
              <a:rPr lang="hu-HU" dirty="0"/>
              <a:t>-kódolás, futamhossz-rövidítés</a:t>
            </a:r>
          </a:p>
          <a:p>
            <a:r>
              <a:rPr lang="hu-HU" b="1" dirty="0"/>
              <a:t>Veszteséges tömörítés:</a:t>
            </a:r>
          </a:p>
          <a:p>
            <a:pPr lvl="1"/>
            <a:r>
              <a:rPr lang="hu-HU" b="1" dirty="0"/>
              <a:t>Az adatok egy része a tömörítés során eltávolításra kerül, ezek visszaállíthatatlan adatok</a:t>
            </a:r>
          </a:p>
          <a:p>
            <a:pPr lvl="1"/>
            <a:r>
              <a:rPr lang="hu-HU" b="1" dirty="0"/>
              <a:t>Van adatvesztés</a:t>
            </a:r>
            <a:r>
              <a:rPr lang="hu-HU" dirty="0"/>
              <a:t>, jelentős mértékben csökkenhet a fájl mérete</a:t>
            </a:r>
          </a:p>
          <a:p>
            <a:pPr lvl="1"/>
            <a:r>
              <a:rPr lang="hu-HU" dirty="0"/>
              <a:t>Felhasználás: Multimédiafájloknál (kép és hang), itt bizonyos mennyiségű adatvesztés elfogadható</a:t>
            </a:r>
          </a:p>
          <a:p>
            <a:pPr lvl="1"/>
            <a:r>
              <a:rPr lang="hu-HU" dirty="0"/>
              <a:t>Ismert módszerek: Pl.: MP3, ami perceptuális kódolást alkalmaz, ami arra épül, hogy az emberi hallás sajátosságait veszi figyelembe</a:t>
            </a:r>
          </a:p>
          <a:p>
            <a:pPr lvl="1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54917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0D7B80-1387-1B0D-0C1A-0CAE832EA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Huffman</a:t>
            </a:r>
            <a:r>
              <a:rPr lang="hu-HU" dirty="0"/>
              <a:t> kódolás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AEF6AC4-5C1A-8AE8-7214-3A13731E9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3722"/>
          </a:xfrm>
        </p:spPr>
        <p:txBody>
          <a:bodyPr>
            <a:normAutofit/>
          </a:bodyPr>
          <a:lstStyle/>
          <a:p>
            <a:r>
              <a:rPr lang="hu-HU" b="1" dirty="0"/>
              <a:t>Cél</a:t>
            </a:r>
            <a:r>
              <a:rPr lang="hu-HU" dirty="0"/>
              <a:t>: </a:t>
            </a:r>
            <a:r>
              <a:rPr lang="hu-HU" b="1" dirty="0"/>
              <a:t>Egy jelsorozatot (pl.: egy input szöveg) minél kevesebb bittel tudjunk ábrázolni, avagy kódolni</a:t>
            </a:r>
          </a:p>
          <a:p>
            <a:pPr lvl="1"/>
            <a:r>
              <a:rPr lang="hu-HU" dirty="0"/>
              <a:t>Ehhez </a:t>
            </a:r>
            <a:r>
              <a:rPr lang="hu-HU" dirty="0" err="1"/>
              <a:t>Huffman</a:t>
            </a:r>
            <a:r>
              <a:rPr lang="hu-HU" dirty="0"/>
              <a:t> algoritmust alkalmazunk, ami </a:t>
            </a:r>
            <a:r>
              <a:rPr lang="hu-HU" dirty="0" err="1"/>
              <a:t>Huffman</a:t>
            </a:r>
            <a:r>
              <a:rPr lang="hu-HU" dirty="0"/>
              <a:t> kódot eredményez</a:t>
            </a:r>
          </a:p>
          <a:p>
            <a:endParaRPr lang="hu-HU" dirty="0"/>
          </a:p>
          <a:p>
            <a:r>
              <a:rPr lang="hu-HU" dirty="0"/>
              <a:t>Működési elve:</a:t>
            </a:r>
          </a:p>
          <a:p>
            <a:pPr lvl="1"/>
            <a:r>
              <a:rPr lang="hu-HU" dirty="0"/>
              <a:t>Vizsgálja, hogy egy adott input szövegben mennyi a karakterek előfordulása</a:t>
            </a:r>
          </a:p>
          <a:p>
            <a:pPr lvl="1"/>
            <a:r>
              <a:rPr lang="hu-HU" dirty="0"/>
              <a:t>A gyakori karakterekhez egy rövidebb, egyedi bináris </a:t>
            </a:r>
            <a:r>
              <a:rPr lang="hu-HU" dirty="0" err="1"/>
              <a:t>stringet</a:t>
            </a:r>
            <a:r>
              <a:rPr lang="hu-HU" dirty="0"/>
              <a:t> rendel</a:t>
            </a:r>
          </a:p>
          <a:p>
            <a:pPr lvl="1"/>
            <a:r>
              <a:rPr lang="hu-HU" dirty="0"/>
              <a:t>A ritkább karakterekhez egy hosszabb, egyedi bináris </a:t>
            </a:r>
            <a:r>
              <a:rPr lang="hu-HU" dirty="0" err="1"/>
              <a:t>stringet</a:t>
            </a:r>
            <a:r>
              <a:rPr lang="hu-HU" dirty="0"/>
              <a:t> rendel</a:t>
            </a:r>
          </a:p>
          <a:p>
            <a:pPr lvl="1"/>
            <a:r>
              <a:rPr lang="hu-HU" dirty="0"/>
              <a:t>A bináris </a:t>
            </a:r>
            <a:r>
              <a:rPr lang="hu-HU" dirty="0" err="1"/>
              <a:t>stringek</a:t>
            </a:r>
            <a:r>
              <a:rPr lang="hu-HU" dirty="0"/>
              <a:t> egy kódot alkotnak, amelyek alapján visszafejthető az eredeti input szöveg!</a:t>
            </a:r>
          </a:p>
          <a:p>
            <a:pPr lvl="2"/>
            <a:r>
              <a:rPr lang="hu-HU" dirty="0"/>
              <a:t>A kapott kód nyilván rövidebb, mintha az eredeti input </a:t>
            </a:r>
            <a:r>
              <a:rPr lang="hu-HU" dirty="0" err="1"/>
              <a:t>stringet</a:t>
            </a:r>
            <a:r>
              <a:rPr lang="hu-HU" dirty="0"/>
              <a:t> tárolnánk el!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87188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37A2F0-5B5C-42DF-5B2E-0FD2C9F84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Huffman</a:t>
            </a:r>
            <a:r>
              <a:rPr lang="hu-HU" dirty="0"/>
              <a:t> kódolás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CBB930-91AF-DB67-1A66-0B0AC4C27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b="1" dirty="0"/>
              <a:t>1. Lépés: </a:t>
            </a:r>
            <a:r>
              <a:rPr lang="hu-HU" dirty="0"/>
              <a:t>Az input </a:t>
            </a:r>
            <a:r>
              <a:rPr lang="hu-HU" dirty="0" err="1"/>
              <a:t>stringben</a:t>
            </a:r>
            <a:r>
              <a:rPr lang="hu-HU" dirty="0"/>
              <a:t> lévő karakterek gyakoriság szerinti növekvő sorrendbe állítása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b="1" dirty="0"/>
              <a:t>2. Lépés: </a:t>
            </a:r>
            <a:r>
              <a:rPr lang="hu-HU" dirty="0"/>
              <a:t>A legkisebb előfordulású elemekből egy bináris </a:t>
            </a:r>
            <a:r>
              <a:rPr lang="hu-HU" dirty="0" err="1"/>
              <a:t>kódfa</a:t>
            </a:r>
            <a:r>
              <a:rPr lang="hu-HU" dirty="0"/>
              <a:t> építése</a:t>
            </a:r>
          </a:p>
          <a:p>
            <a:pPr lvl="1"/>
            <a:r>
              <a:rPr lang="hu-HU" dirty="0"/>
              <a:t>Bináris fa, tehát csak 0 és 1 elágazása lehet, ezeket az agák mellé írjuk!</a:t>
            </a:r>
          </a:p>
          <a:p>
            <a:pPr lvl="1"/>
            <a:r>
              <a:rPr lang="hu-HU" dirty="0"/>
              <a:t>A fa új csúcsa a bináris fa súlyainak összege lesz!</a:t>
            </a:r>
          </a:p>
          <a:p>
            <a:pPr lvl="1"/>
            <a:r>
              <a:rPr lang="hu-HU" dirty="0"/>
              <a:t>Azonos elemszámú karakterek esetén tetszőleges karakter választható!</a:t>
            </a:r>
          </a:p>
          <a:p>
            <a:pPr marL="457200" lvl="1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b="1" dirty="0"/>
              <a:t>3. Lépés: </a:t>
            </a:r>
            <a:r>
              <a:rPr lang="hu-HU" dirty="0"/>
              <a:t>A korábban leírt folyamatot ismételjük, azaz a lekisebb előfordulású elemeket csoportosítjuk, de mostantól figyelembe vesszük a súlyok alapján kialakult csúcsokat is!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b="1" dirty="0"/>
              <a:t>4. Lépés: </a:t>
            </a:r>
            <a:r>
              <a:rPr lang="hu-HU" dirty="0"/>
              <a:t>A folyamatot addig csináljuk, amíg minden karaktergyakoriság feldolgozásra nem kerül!</a:t>
            </a:r>
          </a:p>
          <a:p>
            <a:pPr lvl="1"/>
            <a:r>
              <a:rPr lang="hu-HU" dirty="0"/>
              <a:t>Így kialakul egy nagy, egységes bináris fa!</a:t>
            </a:r>
          </a:p>
          <a:p>
            <a:pPr lvl="1"/>
            <a:r>
              <a:rPr lang="hu-HU" dirty="0"/>
              <a:t>Felírható a karakterek eléréséhez szükséges útvonal!</a:t>
            </a:r>
          </a:p>
        </p:txBody>
      </p:sp>
    </p:spTree>
    <p:extLst>
      <p:ext uri="{BB962C8B-B14F-4D97-AF65-F5344CB8AC3E}">
        <p14:creationId xmlns:p14="http://schemas.microsoft.com/office/powerpoint/2010/main" val="3679266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55ACA8-1361-1007-AA0B-9F00FF553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Huffman</a:t>
            </a:r>
            <a:r>
              <a:rPr lang="hu-HU" dirty="0"/>
              <a:t> kódolás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CF6BF6-B15C-FE9B-F797-0974D7D51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2970964"/>
          </a:xfrm>
        </p:spPr>
        <p:txBody>
          <a:bodyPr/>
          <a:lstStyle/>
          <a:p>
            <a:r>
              <a:rPr lang="hu-HU" dirty="0"/>
              <a:t>Az alábbi input </a:t>
            </a:r>
            <a:r>
              <a:rPr lang="hu-HU" dirty="0" err="1"/>
              <a:t>stringet</a:t>
            </a:r>
            <a:r>
              <a:rPr lang="hu-HU" dirty="0"/>
              <a:t> vizsgáljuk: </a:t>
            </a:r>
            <a:r>
              <a:rPr lang="hu-HU" i="1" dirty="0"/>
              <a:t>„</a:t>
            </a:r>
            <a:r>
              <a:rPr lang="hu-HU" i="1" dirty="0" err="1"/>
              <a:t>eecbcdeeedbedeeacdcbdebadbadeddbde</a:t>
            </a:r>
            <a:r>
              <a:rPr lang="hu-HU" i="1" dirty="0"/>
              <a:t>”</a:t>
            </a:r>
          </a:p>
          <a:p>
            <a:r>
              <a:rPr lang="hu-HU" i="1" dirty="0"/>
              <a:t> </a:t>
            </a:r>
            <a:r>
              <a:rPr lang="hu-HU" dirty="0"/>
              <a:t>1. Lépés: Gyakoriság szerinti növekvő sorrend felállítása:</a:t>
            </a:r>
            <a:br>
              <a:rPr lang="hu-HU" dirty="0"/>
            </a:br>
            <a:endParaRPr lang="hu-HU" dirty="0"/>
          </a:p>
          <a:p>
            <a:endParaRPr lang="hu-HU" dirty="0"/>
          </a:p>
          <a:p>
            <a:r>
              <a:rPr lang="hu-HU" dirty="0"/>
              <a:t>2. Lépés: Bináris </a:t>
            </a:r>
            <a:r>
              <a:rPr lang="hu-HU" dirty="0" err="1"/>
              <a:t>kódfa</a:t>
            </a:r>
            <a:r>
              <a:rPr lang="hu-HU" dirty="0"/>
              <a:t> építése a legkisebb előfordulásokból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A67A8DA-E16C-1624-95D9-0BD5F986D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742" y="3176170"/>
            <a:ext cx="6090516" cy="600642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4F050A3-E7C7-D521-451A-F52632FD0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075" y="4661652"/>
            <a:ext cx="4829849" cy="210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91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7DE114-2D82-71C7-1AA6-A8A7CB88E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Huffman</a:t>
            </a:r>
            <a:r>
              <a:rPr lang="hu-HU" dirty="0"/>
              <a:t> kódolás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DA8417-119A-B464-00DF-0120F7AA0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18221" cy="4351338"/>
          </a:xfrm>
        </p:spPr>
        <p:txBody>
          <a:bodyPr/>
          <a:lstStyle/>
          <a:p>
            <a:r>
              <a:rPr lang="hu-HU" dirty="0"/>
              <a:t>3. Lépés: A 2. lépés ismétlése úgy, hogy a súlyozott értékeket is figyelembe vesszük </a:t>
            </a:r>
          </a:p>
          <a:p>
            <a:pPr lvl="1"/>
            <a:r>
              <a:rPr lang="hu-HU" dirty="0"/>
              <a:t>Tehát ismét kiválasztjuk a két legkisebb elemet, és kódfát építünk belőle </a:t>
            </a:r>
          </a:p>
          <a:p>
            <a:endParaRPr lang="hu-HU" dirty="0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16A0677-7CF9-3ADA-BFC8-9A18A0635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739" y="1581606"/>
            <a:ext cx="4867954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5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2BDD4E-D0AB-804B-A2D9-757AEA377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Huffman</a:t>
            </a:r>
            <a:r>
              <a:rPr lang="hu-HU" dirty="0"/>
              <a:t> kódolás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CD7A8F-FE8B-D6DA-FDD6-FD5455D71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77996"/>
          </a:xfrm>
        </p:spPr>
        <p:txBody>
          <a:bodyPr/>
          <a:lstStyle/>
          <a:p>
            <a:r>
              <a:rPr lang="hu-HU" dirty="0"/>
              <a:t>Jelen esetben 3 állapotunk van: 13, 10 és 11, ezekből a 10 és a 11 a legkisebb, ezekből is építünk bináris fát!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2C15C52-065F-3D7B-EF25-A1A74B244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309" y="3038558"/>
            <a:ext cx="7069382" cy="326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1230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54237-76CB-FDEC-04B4-86B37CA10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EB1CF2-4D76-2E0A-C6BD-C5BE35976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Huffman</a:t>
            </a:r>
            <a:r>
              <a:rPr lang="hu-HU" dirty="0"/>
              <a:t> kódolás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C00F80-05EF-1564-C242-F5AADC6D0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5049254" cy="1603375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Azért, hogy elférjen a kép, most csak a bináris fa aktuális állapotát mutatom be, a korábbi állapotokat már nem!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7CFADD14-B8D8-3A8B-A4D0-10C885129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547" y="1631733"/>
            <a:ext cx="5425724" cy="468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05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9F8A7-8D29-FDAC-02D8-AF8ED84B7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75CAD0-C5B1-E718-8254-EF79278E1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Huffman</a:t>
            </a:r>
            <a:r>
              <a:rPr lang="hu-HU" dirty="0"/>
              <a:t> kódolás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5A931FA-9FB1-BF54-C15B-9A6A3A09E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5049254" cy="4142039"/>
          </a:xfrm>
        </p:spPr>
        <p:txBody>
          <a:bodyPr>
            <a:normAutofit/>
          </a:bodyPr>
          <a:lstStyle/>
          <a:p>
            <a:r>
              <a:rPr lang="hu-HU" dirty="0"/>
              <a:t>Az adott karakterektől kiindulva leolvasható a karakterekhez tartozó </a:t>
            </a:r>
            <a:r>
              <a:rPr lang="hu-HU" dirty="0" err="1"/>
              <a:t>Huffman</a:t>
            </a:r>
            <a:r>
              <a:rPr lang="hu-HU" dirty="0"/>
              <a:t>-kód!</a:t>
            </a:r>
          </a:p>
          <a:p>
            <a:r>
              <a:rPr lang="hu-HU" dirty="0"/>
              <a:t>A kódot a kiindulási pontból kell kiolvasni az adott karakterig!</a:t>
            </a:r>
          </a:p>
          <a:p>
            <a:pPr lvl="1"/>
            <a:r>
              <a:rPr lang="hu-HU" dirty="0"/>
              <a:t>a: 000</a:t>
            </a:r>
          </a:p>
          <a:p>
            <a:pPr lvl="1"/>
            <a:r>
              <a:rPr lang="hu-HU" dirty="0"/>
              <a:t>b: 01</a:t>
            </a:r>
          </a:p>
          <a:p>
            <a:pPr lvl="1"/>
            <a:r>
              <a:rPr lang="hu-HU" dirty="0"/>
              <a:t>c: 001</a:t>
            </a:r>
          </a:p>
          <a:p>
            <a:pPr lvl="1"/>
            <a:r>
              <a:rPr lang="hu-HU" dirty="0"/>
              <a:t>d: 10</a:t>
            </a:r>
          </a:p>
          <a:p>
            <a:pPr lvl="1"/>
            <a:r>
              <a:rPr lang="hu-HU" dirty="0"/>
              <a:t>e: 11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7831EB76-3FC3-82B9-68E7-C29370E8A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547" y="1631733"/>
            <a:ext cx="5425724" cy="468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688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3E19A3-7DF1-1F41-2614-70C30AA4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Huffman</a:t>
            </a:r>
            <a:r>
              <a:rPr lang="hu-HU" dirty="0"/>
              <a:t> kódolás -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A70FDD-3852-0D0C-55C1-AAF1A3308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Vizsgáljuk meg az alábbi input </a:t>
            </a:r>
            <a:r>
              <a:rPr lang="hu-HU" dirty="0" err="1"/>
              <a:t>stringet</a:t>
            </a:r>
            <a:r>
              <a:rPr lang="hu-HU" dirty="0"/>
              <a:t>, majd írjuk fel a </a:t>
            </a:r>
            <a:r>
              <a:rPr lang="hu-HU" dirty="0" err="1"/>
              <a:t>Huffman</a:t>
            </a:r>
            <a:r>
              <a:rPr lang="hu-HU" dirty="0"/>
              <a:t>-kódját a karaktereknek: </a:t>
            </a:r>
            <a:r>
              <a:rPr lang="hu-HU" i="1" dirty="0"/>
              <a:t>„</a:t>
            </a:r>
            <a:r>
              <a:rPr lang="hu-HU" i="1" dirty="0" err="1"/>
              <a:t>cecabecafceecbeeabdbfbccafdcdfdaddd</a:t>
            </a:r>
            <a:r>
              <a:rPr lang="hu-HU" i="1" dirty="0"/>
              <a:t>”</a:t>
            </a:r>
          </a:p>
          <a:p>
            <a:pPr lvl="1"/>
            <a:r>
              <a:rPr lang="hu-HU" dirty="0"/>
              <a:t>(a, 5), (b, 5), (c, 8), (d, 7), (e, 6), (f, 4)</a:t>
            </a:r>
          </a:p>
          <a:p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5126882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2CC9FB-21E0-5694-04B2-95A579DE7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Tömörítési módszerek - Fogalmak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B919747-CD9A-322D-AB65-F44CC8F0C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3722"/>
          </a:xfrm>
        </p:spPr>
        <p:txBody>
          <a:bodyPr>
            <a:normAutofit/>
          </a:bodyPr>
          <a:lstStyle/>
          <a:p>
            <a:r>
              <a:rPr lang="hu-HU" b="1" dirty="0"/>
              <a:t>Tömörítési arány</a:t>
            </a:r>
            <a:r>
              <a:rPr lang="hu-HU" dirty="0"/>
              <a:t>: A fájl tömörített méretének és az eredeti méretének aránya, amely meghatározza a tömörítés mértékét</a:t>
            </a:r>
          </a:p>
          <a:p>
            <a:pPr lvl="1"/>
            <a:r>
              <a:rPr lang="hu-HU" dirty="0"/>
              <a:t>Számolása: ((Eredeti méret – tömörített méret) / 100) * 100</a:t>
            </a:r>
          </a:p>
          <a:p>
            <a:r>
              <a:rPr lang="hu-HU" b="1" dirty="0"/>
              <a:t>Tömörítési arány gyorsasága</a:t>
            </a:r>
            <a:r>
              <a:rPr lang="hu-HU" dirty="0"/>
              <a:t>: Meghatározza, hogy mennyi időt vesz igénybe a tömörítés</a:t>
            </a:r>
          </a:p>
          <a:p>
            <a:pPr lvl="1"/>
            <a:r>
              <a:rPr lang="hu-HU" dirty="0"/>
              <a:t>A gyorsabb sebesség jobb, de a hatékonyság figyelembevétele is fontos</a:t>
            </a:r>
          </a:p>
        </p:txBody>
      </p:sp>
    </p:spTree>
    <p:extLst>
      <p:ext uri="{BB962C8B-B14F-4D97-AF65-F5344CB8AC3E}">
        <p14:creationId xmlns:p14="http://schemas.microsoft.com/office/powerpoint/2010/main" val="3615804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A7B4A1-DB9E-7326-C18A-FDF053D13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Tömörítési módszerek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809394-38A8-C106-207C-20DD99F30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i="1" dirty="0" err="1"/>
              <a:t>gzip</a:t>
            </a:r>
            <a:r>
              <a:rPr lang="hu-HU" i="1" dirty="0"/>
              <a:t>: </a:t>
            </a:r>
            <a:r>
              <a:rPr lang="hu-HU" dirty="0"/>
              <a:t>Tömörítési algoritmus, amely fájlokat képes tömöríteni</a:t>
            </a:r>
          </a:p>
          <a:p>
            <a:pPr lvl="1"/>
            <a:r>
              <a:rPr lang="hu-HU" dirty="0"/>
              <a:t>Gyakran archiválással </a:t>
            </a:r>
            <a:r>
              <a:rPr lang="hu-HU" i="1" dirty="0"/>
              <a:t>(tar) </a:t>
            </a:r>
            <a:r>
              <a:rPr lang="hu-HU" dirty="0"/>
              <a:t>használják, de maga a </a:t>
            </a:r>
            <a:r>
              <a:rPr lang="hu-HU" i="1" dirty="0" err="1"/>
              <a:t>gzip</a:t>
            </a:r>
            <a:r>
              <a:rPr lang="hu-HU" i="1" dirty="0"/>
              <a:t> </a:t>
            </a:r>
            <a:r>
              <a:rPr lang="hu-HU" dirty="0"/>
              <a:t>nem archiváló eszköz</a:t>
            </a:r>
          </a:p>
          <a:p>
            <a:pPr lvl="1"/>
            <a:r>
              <a:rPr lang="hu-HU" dirty="0"/>
              <a:t>A tömörítési arány gyors, de a tömörítés hatékonysága kisebb, mint a bzip2-é!</a:t>
            </a:r>
          </a:p>
          <a:p>
            <a:pPr lvl="1"/>
            <a:r>
              <a:rPr lang="hu-HU" dirty="0"/>
              <a:t>A tömörített csomagot a </a:t>
            </a:r>
            <a:r>
              <a:rPr lang="hu-HU" i="1" dirty="0"/>
              <a:t>–d </a:t>
            </a:r>
            <a:r>
              <a:rPr lang="hu-HU" dirty="0"/>
              <a:t>kapcsoló segítségével lehet kicsomagolni!</a:t>
            </a:r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  <p:pic>
        <p:nvPicPr>
          <p:cNvPr id="5" name="Kép 4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A2732995-35B5-6172-2EDF-0E469BE58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79" y="3795379"/>
            <a:ext cx="7947242" cy="238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834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F5C811-B01F-ADBC-7B1C-0C6FDFD05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Tömörítési módszerek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E1136B5-8BB6-0549-1072-20EB8FD11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i="1" dirty="0"/>
              <a:t>bzip2: </a:t>
            </a:r>
            <a:r>
              <a:rPr lang="hu-HU" dirty="0"/>
              <a:t>Tömörítési algoritmus, amely fájlokat képes tömöríteni</a:t>
            </a:r>
          </a:p>
          <a:p>
            <a:pPr lvl="1"/>
            <a:r>
              <a:rPr lang="hu-HU" dirty="0"/>
              <a:t>Jobb tömörítési arányt ér el mint a </a:t>
            </a:r>
            <a:r>
              <a:rPr lang="hu-HU" i="1" dirty="0" err="1"/>
              <a:t>gzip</a:t>
            </a:r>
            <a:r>
              <a:rPr lang="hu-HU" dirty="0"/>
              <a:t>, de a sebessége lassabb</a:t>
            </a:r>
          </a:p>
          <a:p>
            <a:pPr lvl="1"/>
            <a:r>
              <a:rPr lang="hu-HU" dirty="0"/>
              <a:t>Ha nincs telepítve, a „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apt</a:t>
            </a:r>
            <a:r>
              <a:rPr lang="hu-HU" i="1" dirty="0"/>
              <a:t> </a:t>
            </a:r>
            <a:r>
              <a:rPr lang="hu-HU" i="1" dirty="0" err="1"/>
              <a:t>install</a:t>
            </a:r>
            <a:r>
              <a:rPr lang="hu-HU" i="1" dirty="0"/>
              <a:t> bzip2” paranccsal </a:t>
            </a:r>
            <a:r>
              <a:rPr lang="hu-HU" dirty="0"/>
              <a:t>megtehető</a:t>
            </a:r>
          </a:p>
          <a:p>
            <a:pPr lvl="1"/>
            <a:r>
              <a:rPr lang="hu-HU" dirty="0"/>
              <a:t>A tömörített csomagot a </a:t>
            </a:r>
            <a:r>
              <a:rPr lang="hu-HU" i="1" dirty="0"/>
              <a:t>–d </a:t>
            </a:r>
            <a:r>
              <a:rPr lang="hu-HU" dirty="0"/>
              <a:t>kapcsoló segítségével lehet kicsomagolni!</a:t>
            </a:r>
          </a:p>
          <a:p>
            <a:pPr lvl="1"/>
            <a:endParaRPr lang="hu-HU" dirty="0"/>
          </a:p>
          <a:p>
            <a:pPr lvl="1"/>
            <a:endParaRPr lang="hu-HU" dirty="0"/>
          </a:p>
          <a:p>
            <a:endParaRPr lang="hu-HU" dirty="0"/>
          </a:p>
        </p:txBody>
      </p:sp>
      <p:pic>
        <p:nvPicPr>
          <p:cNvPr id="6" name="Kép 5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6FC62064-7120-6266-253C-7882C7D3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37" y="3876527"/>
            <a:ext cx="8315325" cy="261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49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D24610-107D-4271-F2B7-9E2F89D40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Tömörítési módszerek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6B54478-A327-9FB9-E901-2405A04E7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021" y="1825625"/>
            <a:ext cx="4439653" cy="5032375"/>
          </a:xfrm>
        </p:spPr>
        <p:txBody>
          <a:bodyPr>
            <a:normAutofit/>
          </a:bodyPr>
          <a:lstStyle/>
          <a:p>
            <a:r>
              <a:rPr lang="hu-HU" b="1" i="1" dirty="0" err="1"/>
              <a:t>zip</a:t>
            </a:r>
            <a:r>
              <a:rPr lang="hu-HU" i="1" dirty="0"/>
              <a:t>: </a:t>
            </a:r>
            <a:r>
              <a:rPr lang="hu-HU" dirty="0"/>
              <a:t>Windows rendszereken elterjedt fájlarchiváló és tömörítő módszer</a:t>
            </a:r>
          </a:p>
          <a:p>
            <a:pPr lvl="1"/>
            <a:r>
              <a:rPr lang="hu-HU" dirty="0"/>
              <a:t>Linux rendszeren is használható</a:t>
            </a:r>
          </a:p>
          <a:p>
            <a:pPr lvl="1"/>
            <a:r>
              <a:rPr lang="hu-HU" dirty="0"/>
              <a:t>Támogatja a jelszavas fájlvédelmet is!</a:t>
            </a:r>
          </a:p>
          <a:p>
            <a:pPr lvl="1"/>
            <a:r>
              <a:rPr lang="hu-HU" dirty="0"/>
              <a:t>A </a:t>
            </a:r>
            <a:r>
              <a:rPr lang="hu-HU" i="1" dirty="0"/>
              <a:t>.</a:t>
            </a:r>
            <a:r>
              <a:rPr lang="hu-HU" i="1" dirty="0" err="1"/>
              <a:t>zip</a:t>
            </a:r>
            <a:r>
              <a:rPr lang="hu-HU" dirty="0"/>
              <a:t> tömörített és archivált fájlokat az </a:t>
            </a:r>
            <a:r>
              <a:rPr lang="hu-HU" b="1" i="1" dirty="0" err="1"/>
              <a:t>unzip</a:t>
            </a:r>
            <a:r>
              <a:rPr lang="hu-HU" i="1" dirty="0"/>
              <a:t> </a:t>
            </a:r>
            <a:r>
              <a:rPr lang="hu-HU" dirty="0"/>
              <a:t>paranccsal lehet kicsomagolni!</a:t>
            </a:r>
          </a:p>
          <a:p>
            <a:pPr lvl="1"/>
            <a:r>
              <a:rPr lang="hu-HU" dirty="0"/>
              <a:t>Könyvtár becsomagolásához </a:t>
            </a:r>
            <a:r>
              <a:rPr lang="hu-HU" i="1" dirty="0"/>
              <a:t>–r</a:t>
            </a:r>
            <a:r>
              <a:rPr lang="hu-HU" dirty="0"/>
              <a:t> kapcsoló használható</a:t>
            </a:r>
          </a:p>
        </p:txBody>
      </p:sp>
      <p:pic>
        <p:nvPicPr>
          <p:cNvPr id="9" name="Kép 8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3535997F-F48A-834F-F864-D75556276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674" y="2327108"/>
            <a:ext cx="7248525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20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9F9A0C-CAA2-2DC9-C2B5-A90425234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Tömörítési módszerek - </a:t>
            </a:r>
            <a:r>
              <a:rPr lang="hu-HU" dirty="0" err="1"/>
              <a:t>zip</a:t>
            </a:r>
            <a:endParaRPr lang="hu-HU" dirty="0"/>
          </a:p>
        </p:txBody>
      </p:sp>
      <p:pic>
        <p:nvPicPr>
          <p:cNvPr id="8" name="Kép 7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DDEAA65F-E9DD-0367-F5AD-FD919666C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1921815"/>
            <a:ext cx="8915399" cy="415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91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</TotalTime>
  <Words>2013</Words>
  <Application>Microsoft Office PowerPoint</Application>
  <PresentationFormat>Szélesvásznú</PresentationFormat>
  <Paragraphs>206</Paragraphs>
  <Slides>38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Office-téma</vt:lpstr>
      <vt:lpstr>DevOps</vt:lpstr>
      <vt:lpstr>Inode</vt:lpstr>
      <vt:lpstr>Inode</vt:lpstr>
      <vt:lpstr>Hard link fájlok</vt:lpstr>
      <vt:lpstr>Hard link fájlok</vt:lpstr>
      <vt:lpstr>Hard link fájlok létrehozása</vt:lpstr>
      <vt:lpstr>Hard link fájlok létrehozása</vt:lpstr>
      <vt:lpstr>Szimbolikus linkek</vt:lpstr>
      <vt:lpstr>Hard linkek VS. Szimbolikus linkek</vt:lpstr>
      <vt:lpstr>Szimbolikus link fájlok létrehozása</vt:lpstr>
      <vt:lpstr>Szimbolikus link fájlok létrehozása</vt:lpstr>
      <vt:lpstr>Fájlrendszerek csatolása (mount)</vt:lpstr>
      <vt:lpstr>Fájlrendszerek csatolása (mount)</vt:lpstr>
      <vt:lpstr>Fájlrendszerek csatolása (mount)</vt:lpstr>
      <vt:lpstr>Csatolás (mount) fontos kapcsolói</vt:lpstr>
      <vt:lpstr>Lecsatolás (unmount) fontos kapcsolói</vt:lpstr>
      <vt:lpstr>ISO csatolása és lecsatolása - Feladat</vt:lpstr>
      <vt:lpstr>ISO csatolása és lecsatolása - Feladat</vt:lpstr>
      <vt:lpstr>ISO csatolása és lecsatolása – kapcsoló példa</vt:lpstr>
      <vt:lpstr>Archív és tömörített állományok</vt:lpstr>
      <vt:lpstr>Archiválási parancsok – tar parancs</vt:lpstr>
      <vt:lpstr>Archiválási parancsok - Opciók</vt:lpstr>
      <vt:lpstr>Archiválási parancsok - Opciók</vt:lpstr>
      <vt:lpstr>Archiválási parancsok - Opciók</vt:lpstr>
      <vt:lpstr>Tömörítés típusai</vt:lpstr>
      <vt:lpstr>Huffman kódolás</vt:lpstr>
      <vt:lpstr>Huffman kódolás</vt:lpstr>
      <vt:lpstr>Huffman kódolás - Példa</vt:lpstr>
      <vt:lpstr>Huffman kódolás - Példa</vt:lpstr>
      <vt:lpstr>Huffman kódolás - Példa</vt:lpstr>
      <vt:lpstr>Huffman kódolás - Példa</vt:lpstr>
      <vt:lpstr>Huffman kódolás - Példa</vt:lpstr>
      <vt:lpstr>Huffman kódolás - Feladat</vt:lpstr>
      <vt:lpstr>Tömörítési módszerek - Fogalmak</vt:lpstr>
      <vt:lpstr>Tömörítési módszerek</vt:lpstr>
      <vt:lpstr>Tömörítési módszerek</vt:lpstr>
      <vt:lpstr>Tömörítési módszerek</vt:lpstr>
      <vt:lpstr>Tömörítési módszerek - zip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 II.</dc:title>
  <dc:creator>Bányai Zoltán</dc:creator>
  <cp:lastModifiedBy>O365 felhasználó</cp:lastModifiedBy>
  <cp:revision>373</cp:revision>
  <dcterms:created xsi:type="dcterms:W3CDTF">2024-10-07T06:11:38Z</dcterms:created>
  <dcterms:modified xsi:type="dcterms:W3CDTF">2024-11-04T17:45:18Z</dcterms:modified>
</cp:coreProperties>
</file>