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2" r:id="rId6"/>
    <p:sldId id="264" r:id="rId7"/>
    <p:sldId id="266" r:id="rId8"/>
    <p:sldId id="273" r:id="rId9"/>
    <p:sldId id="267" r:id="rId10"/>
    <p:sldId id="271" r:id="rId11"/>
    <p:sldId id="274" r:id="rId12"/>
    <p:sldId id="272" r:id="rId13"/>
    <p:sldId id="259" r:id="rId14"/>
    <p:sldId id="261" r:id="rId15"/>
    <p:sldId id="275" r:id="rId16"/>
    <p:sldId id="276" r:id="rId17"/>
    <p:sldId id="278" r:id="rId18"/>
    <p:sldId id="283" r:id="rId19"/>
    <p:sldId id="263" r:id="rId20"/>
    <p:sldId id="281" r:id="rId21"/>
    <p:sldId id="268" r:id="rId22"/>
    <p:sldId id="269" r:id="rId23"/>
    <p:sldId id="279" r:id="rId24"/>
    <p:sldId id="280" r:id="rId25"/>
    <p:sldId id="282" r:id="rId26"/>
    <p:sldId id="265" r:id="rId2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8286F7D-3C61-458B-BB03-A853B33AD1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BFD4F89-C195-4148-BE4D-22D9209750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01F3392-97D3-4669-9775-8DC94E558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98DB-FDDF-4BF1-A565-94E436D9AAB5}" type="datetimeFigureOut">
              <a:rPr lang="hu-HU" smtClean="0"/>
              <a:t>2024. 11. 10.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CBC8771-9510-4530-84AF-A06893113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1EECCD2-D58A-4371-9EFE-A982A55F9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FBBF-541F-4C72-861E-C752CF31AB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38188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924881E-0819-4707-A4A5-BFAE907AB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B8FB6E1-3110-49A2-A40D-35A7260C3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4ED8AC3-82A2-4A8B-870B-DD4AE0F47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98DB-FDDF-4BF1-A565-94E436D9AAB5}" type="datetimeFigureOut">
              <a:rPr lang="hu-HU" smtClean="0"/>
              <a:t>2024. 11. 10.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709026F-0E9F-49D0-9BDF-D7E9734CE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D7087AE-C5CC-4BB3-891F-34347D220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FBBF-541F-4C72-861E-C752CF31AB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6623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82E5AAE-3B7B-4348-ABC5-E0923AFB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9A342F7-D678-40F5-B3D7-F405AF85B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B6F98DB-46E5-4CD5-A15F-4DC8C80CB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98DB-FDDF-4BF1-A565-94E436D9AAB5}" type="datetimeFigureOut">
              <a:rPr lang="hu-HU" smtClean="0"/>
              <a:t>2024. 11. 10.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9CAA2E5-7E46-4B27-807D-EF8576D18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E2511FA-E99A-45EA-A12A-E258ED815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FBBF-541F-4C72-861E-C752CF31AB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62187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5912C6A-1FEB-480F-B1E2-403AB6722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FD73547-C5EE-43E0-9D12-FDB1ECC28A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A178BDE3-126B-4012-B74C-DF3787E7D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DC52F36-1FBB-4296-8206-B6CBC4340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98DB-FDDF-4BF1-A565-94E436D9AAB5}" type="datetimeFigureOut">
              <a:rPr lang="hu-HU" smtClean="0"/>
              <a:t>2024. 11. 10.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CC0C089-E510-4433-9B1F-0E723100D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9ADAC7C-2B80-4845-A381-E81750234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FBBF-541F-4C72-861E-C752CF31AB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95321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12D21E6-C8C5-4844-B754-3AC7D6708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B1B6DFA-571A-4883-8F33-1256DCB2AE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06CBD0CF-90CC-4955-8E62-36AF4D387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6833E94A-E48C-4D13-93AA-123C4BF1D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82184E4A-8E4C-4D22-803B-877951F7AE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DF54074E-4833-4E59-8897-F597413B4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98DB-FDDF-4BF1-A565-94E436D9AAB5}" type="datetimeFigureOut">
              <a:rPr lang="hu-HU" smtClean="0"/>
              <a:t>2024. 11. 10.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A4666101-A017-4028-836F-AD92C392A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167A2B6C-19F1-42A1-A1F2-23A84F9DB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FBBF-541F-4C72-861E-C752CF31AB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6528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D3AEAA-D122-415A-8815-42899F3F9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BF0F63ED-4EFE-4385-8A69-C8F443AF1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98DB-FDDF-4BF1-A565-94E436D9AAB5}" type="datetimeFigureOut">
              <a:rPr lang="hu-HU" smtClean="0"/>
              <a:t>2024. 11. 10.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79997018-40B4-47E9-804A-255989B08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6039D6C2-ACE7-4141-B1F2-50BBA7BC8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FBBF-541F-4C72-861E-C752CF31AB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11958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4B6AB279-B86F-4F8A-BCB5-7F06C96BB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98DB-FDDF-4BF1-A565-94E436D9AAB5}" type="datetimeFigureOut">
              <a:rPr lang="hu-HU" smtClean="0"/>
              <a:t>2024. 11. 10.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0FB615F4-6E41-4B4B-9FF4-CF5A38117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F828D0F-AE8E-4147-B475-D0B7DF3DB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FBBF-541F-4C72-861E-C752CF31AB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15526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6E29FB0-9DB2-425D-A2F9-F8F4D41CE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C397FF9-040D-49A1-BB74-3ADF9A6E8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2FE8EAD-9E4C-4BA3-BBB3-12A77E845C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DA0ABFB-410D-42B4-87A0-FD5BBE1E3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98DB-FDDF-4BF1-A565-94E436D9AAB5}" type="datetimeFigureOut">
              <a:rPr lang="hu-HU" smtClean="0"/>
              <a:t>2024. 11. 10.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02125A79-18B5-496B-B02E-E22A0FAD4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DCB88B3-B59E-4D12-B1A4-7E4FB12BC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FBBF-541F-4C72-861E-C752CF31AB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0280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46682F7-B688-4727-9097-7A7EEAB8B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0F3FE9B7-FD64-4F25-B209-E655CAD68C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47F87C2A-C5B1-4509-90D1-26F4B8CBE6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C26CACC-1535-4825-A0D1-4C28709B5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98DB-FDDF-4BF1-A565-94E436D9AAB5}" type="datetimeFigureOut">
              <a:rPr lang="hu-HU" smtClean="0"/>
              <a:t>2024. 11. 10.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951B7184-4BB6-437B-A91B-0E1B5D1CA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52CECA9-2FA7-447A-8EF7-8669542DD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FBBF-541F-4C72-861E-C752CF31AB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90522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1EACA2A-1FD3-4C01-8891-002FC7038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6D7653E-22B4-43AA-9279-766A13DCD8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89EB5AF-20E4-4470-81FD-83EC2DE5B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98DB-FDDF-4BF1-A565-94E436D9AAB5}" type="datetimeFigureOut">
              <a:rPr lang="hu-HU" smtClean="0"/>
              <a:t>2024. 11. 10.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012BA91-8B47-4BEF-B0AC-E5836C0FE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855682E-AB90-4806-9892-CFF7C7847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FBBF-541F-4C72-861E-C752CF31AB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29901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6058D432-FF39-4178-9E74-B32AFB1ED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D6AD51E8-94C2-47B5-9703-89B383AC49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F3E6F4A-C43F-4E35-A4E4-8900A9F15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98DB-FDDF-4BF1-A565-94E436D9AAB5}" type="datetimeFigureOut">
              <a:rPr lang="hu-HU" smtClean="0"/>
              <a:t>2024. 11. 10.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56A5EE0-2F17-4F6C-A0B9-D2C102B55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718C182-DAAB-457C-854A-3AD131BE7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CFBBF-541F-4C72-861E-C752CF31AB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1527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1634935C-BC43-43F2-94D8-6581FDD45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844F689-73CB-4DAE-8436-E4200352A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A8C5ECB-EF1F-4850-9B2C-4D95C4F076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E98DB-FDDF-4BF1-A565-94E436D9AAB5}" type="datetimeFigureOut">
              <a:rPr lang="hu-HU" smtClean="0"/>
              <a:t>2024. 11. 10.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9912B4E-5745-4950-B617-3839DCDFFC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EBA4AF4-6E86-48A4-B25F-8BB4DCAD58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CFBBF-541F-4C72-861E-C752CF31AB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251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lideplayer.hu/slide/1919424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webler.hu/tananyag/jogosultsagok.pd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4B4C448-0BAE-482B-8B67-60A0C5F450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/>
              <a:t>DevOps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030AC6E-DA6D-4EA2-BB5F-4A1742C980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Felhasználó jogosultságkezelés, Fájlok és könyvtárak jogosultságai, azok beállítása: a </a:t>
            </a:r>
            <a:r>
              <a:rPr lang="hu-HU" sz="2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chmod</a:t>
            </a:r>
            <a:r>
              <a:rPr lang="hu-H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utasítás, Fájlok és könyvtárak tulajdonosának és csoportjának meghatározása (</a:t>
            </a:r>
            <a:r>
              <a:rPr lang="hu-HU" sz="2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chown</a:t>
            </a:r>
            <a:r>
              <a:rPr lang="hu-H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3151371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CF0DE41-2F22-FF1F-9222-63938B2BB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Huffman</a:t>
            </a:r>
            <a:r>
              <a:rPr lang="hu-HU" dirty="0"/>
              <a:t>-kódolás feladat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5AE1142-F0E4-FEDE-3BCC-1078966E12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Vizsgáljuk meg az alábbi input </a:t>
            </a:r>
            <a:r>
              <a:rPr lang="hu-HU" dirty="0" err="1"/>
              <a:t>stringet</a:t>
            </a:r>
            <a:r>
              <a:rPr lang="hu-HU" dirty="0"/>
              <a:t>, majd írjuk fel a </a:t>
            </a:r>
            <a:r>
              <a:rPr lang="hu-HU" dirty="0" err="1"/>
              <a:t>Huffman</a:t>
            </a:r>
            <a:r>
              <a:rPr lang="hu-HU" dirty="0"/>
              <a:t>-kódját a karaktereknek: </a:t>
            </a:r>
            <a:r>
              <a:rPr lang="hu-HU" i="1" dirty="0"/>
              <a:t>„</a:t>
            </a:r>
            <a:r>
              <a:rPr lang="hu-HU" i="1" dirty="0" err="1"/>
              <a:t>deefdacedfacceefdabfeadeededdccfeabfbda</a:t>
            </a:r>
            <a:r>
              <a:rPr lang="hu-HU" i="1" dirty="0"/>
              <a:t>”</a:t>
            </a:r>
          </a:p>
          <a:p>
            <a:pPr lvl="1"/>
            <a:r>
              <a:rPr lang="hu-HU" dirty="0"/>
              <a:t>(a, 6), (b, 3), (c, 5), (d, 9), (e, 10), (f, 6)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6928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28599A9-949A-12B2-ED35-65220EF83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Jogosultságkezelés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53E118D-95C4-216E-AE93-312CF75D9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dirty="0"/>
              <a:t>Az Ubuntu egy többfelhasználós rendszer, hiszen több felhasználót is létrehozhatunk, akik eltérő jogosultságokkal rendelkezhetnek</a:t>
            </a:r>
          </a:p>
          <a:p>
            <a:r>
              <a:rPr lang="hu-HU" b="1" dirty="0"/>
              <a:t>Jogosultság: </a:t>
            </a:r>
            <a:r>
              <a:rPr lang="hu-HU" dirty="0"/>
              <a:t>A jogosultság szabályozza, hogy egy felhasználó hozzáférhet-e egy adott fájlhoz vagy erőforráshoz</a:t>
            </a:r>
          </a:p>
          <a:p>
            <a:r>
              <a:rPr lang="hu-HU" b="1" dirty="0"/>
              <a:t>Miért fontos a jogosultságok kezelése: </a:t>
            </a:r>
            <a:r>
              <a:rPr lang="hu-HU" dirty="0"/>
              <a:t>Biztonsági tényező, hiszen bizonyos fájlokhoz nem szeretnénk, ha bárki hozzáférni</a:t>
            </a:r>
          </a:p>
          <a:p>
            <a:r>
              <a:rPr lang="hu-HU" dirty="0"/>
              <a:t>A jogosultságkezelés folyamatos karbantartást igényel!</a:t>
            </a:r>
            <a:br>
              <a:rPr lang="hu-HU" dirty="0"/>
            </a:br>
            <a:endParaRPr lang="hu-HU" dirty="0"/>
          </a:p>
          <a:p>
            <a:r>
              <a:rPr lang="hu-HU" b="1" dirty="0"/>
              <a:t>Megjegyzés</a:t>
            </a:r>
            <a:r>
              <a:rPr lang="hu-HU" dirty="0"/>
              <a:t>: A továbbiakban „fájl” szó alatt minden esetben fájlokra és könyvtárakra is gondolunk, hiszen Ubuntu alatt mindent fájlként kezelünk!</a:t>
            </a:r>
          </a:p>
        </p:txBody>
      </p:sp>
    </p:spTree>
    <p:extLst>
      <p:ext uri="{BB962C8B-B14F-4D97-AF65-F5344CB8AC3E}">
        <p14:creationId xmlns:p14="http://schemas.microsoft.com/office/powerpoint/2010/main" val="1690893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6ED4AE1-3210-4DC4-1FE0-5A285CE34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Felhasználók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3AF7231-C9A3-2DA4-E79C-58B9D1F61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83722"/>
          </a:xfrm>
        </p:spPr>
        <p:txBody>
          <a:bodyPr>
            <a:normAutofit fontScale="92500" lnSpcReduction="10000"/>
          </a:bodyPr>
          <a:lstStyle/>
          <a:p>
            <a:r>
              <a:rPr lang="hu-HU" b="1" dirty="0"/>
              <a:t>Felhasználók</a:t>
            </a:r>
            <a:r>
              <a:rPr lang="hu-HU" dirty="0"/>
              <a:t>:</a:t>
            </a:r>
          </a:p>
          <a:p>
            <a:pPr lvl="1"/>
            <a:r>
              <a:rPr lang="hu-HU" dirty="0"/>
              <a:t>Minden felhasználónak van egy </a:t>
            </a:r>
            <a:r>
              <a:rPr lang="hu-HU" b="1" dirty="0"/>
              <a:t>egyedi</a:t>
            </a:r>
            <a:r>
              <a:rPr lang="hu-HU" dirty="0"/>
              <a:t> </a:t>
            </a:r>
            <a:r>
              <a:rPr lang="hu-HU" b="1" dirty="0"/>
              <a:t>azonosítója</a:t>
            </a:r>
            <a:r>
              <a:rPr lang="hu-HU" dirty="0"/>
              <a:t> (UID) – Mindig 1-es karakterrel kezdődik és 4 karakterből áll</a:t>
            </a:r>
          </a:p>
          <a:p>
            <a:pPr lvl="1"/>
            <a:r>
              <a:rPr lang="hu-HU" b="1" dirty="0"/>
              <a:t>Minden</a:t>
            </a:r>
            <a:r>
              <a:rPr lang="hu-HU" dirty="0"/>
              <a:t> </a:t>
            </a:r>
            <a:r>
              <a:rPr lang="hu-HU" b="1" dirty="0"/>
              <a:t>felhasználó</a:t>
            </a:r>
            <a:r>
              <a:rPr lang="hu-HU" dirty="0"/>
              <a:t> egy adott </a:t>
            </a:r>
            <a:r>
              <a:rPr lang="hu-HU" b="1" dirty="0"/>
              <a:t>csoporthoz</a:t>
            </a:r>
            <a:r>
              <a:rPr lang="hu-HU" dirty="0"/>
              <a:t> </a:t>
            </a:r>
            <a:r>
              <a:rPr lang="hu-HU" b="1" dirty="0"/>
              <a:t>tartozik</a:t>
            </a:r>
          </a:p>
          <a:p>
            <a:pPr lvl="2"/>
            <a:r>
              <a:rPr lang="hu-HU" dirty="0"/>
              <a:t>Muszáj legalább egy csoporthoz tartoznia minden felhasználónak</a:t>
            </a:r>
          </a:p>
          <a:p>
            <a:pPr lvl="2"/>
            <a:r>
              <a:rPr lang="hu-HU" dirty="0"/>
              <a:t>Egy felhasználó több csoporthoz is tartozhat</a:t>
            </a:r>
          </a:p>
          <a:p>
            <a:pPr lvl="2"/>
            <a:r>
              <a:rPr lang="hu-HU" dirty="0"/>
              <a:t>Minden felhasználónak van egy alapértelmezett csoportja</a:t>
            </a:r>
          </a:p>
          <a:p>
            <a:pPr lvl="1"/>
            <a:r>
              <a:rPr lang="hu-HU" dirty="0"/>
              <a:t>Egy felhasználó rendelkezik az alábbiakkal:</a:t>
            </a:r>
          </a:p>
          <a:p>
            <a:pPr lvl="2"/>
            <a:r>
              <a:rPr lang="hu-HU" dirty="0"/>
              <a:t>Név</a:t>
            </a:r>
          </a:p>
          <a:p>
            <a:pPr lvl="2"/>
            <a:r>
              <a:rPr lang="hu-HU" dirty="0"/>
              <a:t>Jelszó</a:t>
            </a:r>
          </a:p>
          <a:p>
            <a:pPr lvl="2"/>
            <a:r>
              <a:rPr lang="hu-HU" dirty="0"/>
              <a:t>UID</a:t>
            </a:r>
          </a:p>
          <a:p>
            <a:pPr lvl="2"/>
            <a:r>
              <a:rPr lang="hu-HU" dirty="0"/>
              <a:t>Shell</a:t>
            </a:r>
          </a:p>
          <a:p>
            <a:pPr lvl="2"/>
            <a:r>
              <a:rPr lang="hu-HU" dirty="0"/>
              <a:t>Saját Home könyvtár</a:t>
            </a:r>
          </a:p>
          <a:p>
            <a:pPr lvl="2"/>
            <a:r>
              <a:rPr lang="hu-HU" dirty="0"/>
              <a:t>Opcionális: Lejárati dátum (Meghatározza, hogy az adott fiók meddig használható)</a:t>
            </a:r>
          </a:p>
          <a:p>
            <a:pPr lvl="3"/>
            <a:r>
              <a:rPr lang="hu-HU" dirty="0"/>
              <a:t>Ideiglenes fiókok létrehozására tökéletes választás!</a:t>
            </a:r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29653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07FA4B6-E7F8-357D-128C-456D487F5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Csoportok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1B6EA4D-6C5F-3D8B-075E-418854951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/>
              <a:t>Csoport</a:t>
            </a:r>
            <a:r>
              <a:rPr lang="hu-HU" dirty="0"/>
              <a:t>: Több felhasználónak (csoport tagjainak) lehetővé teszi, hogy közös jogosultságokat kapjanak</a:t>
            </a:r>
          </a:p>
          <a:p>
            <a:pPr lvl="1"/>
            <a:r>
              <a:rPr lang="hu-HU" dirty="0"/>
              <a:t>Így meghatározható, hogy mely csoportok férjenek hozzá, lássák, írhassák/olvashassák az adott fájlokat/könyvtárakat</a:t>
            </a:r>
          </a:p>
          <a:p>
            <a:pPr lvl="1"/>
            <a:r>
              <a:rPr lang="hu-HU" dirty="0"/>
              <a:t>Egy csoportot a csoportazonosító határoz meg egyértelműen (GID) – Mindig 1-es karakterrel kezdődik és 4 karakterből áll</a:t>
            </a:r>
          </a:p>
          <a:p>
            <a:pPr lvl="1"/>
            <a:r>
              <a:rPr lang="hu-HU" dirty="0"/>
              <a:t>Egy csoport az alábbiakkal rendelkezik:</a:t>
            </a:r>
          </a:p>
          <a:p>
            <a:pPr lvl="2"/>
            <a:r>
              <a:rPr lang="hu-HU" dirty="0"/>
              <a:t>Név</a:t>
            </a:r>
          </a:p>
          <a:p>
            <a:pPr lvl="2"/>
            <a:r>
              <a:rPr lang="hu-HU" dirty="0"/>
              <a:t>GID</a:t>
            </a:r>
          </a:p>
          <a:p>
            <a:pPr lvl="2"/>
            <a:r>
              <a:rPr lang="hu-HU" dirty="0"/>
              <a:t>Opcionális: Jelszó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70604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ECAE4E2-5EC9-C082-E60F-E7A5752C7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Felhasználók, csoportok és azok kapcsolatai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3C54BD47-CF8E-3937-6FC2-DBFA2AD13D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9784" y="2315133"/>
            <a:ext cx="7392432" cy="3372321"/>
          </a:xfr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DB23890A-3E8D-4C7F-CD73-718F458C776A}"/>
              </a:ext>
            </a:extLst>
          </p:cNvPr>
          <p:cNvSpPr txBox="1">
            <a:spLocks/>
          </p:cNvSpPr>
          <p:nvPr/>
        </p:nvSpPr>
        <p:spPr>
          <a:xfrm>
            <a:off x="10912642" y="6248121"/>
            <a:ext cx="1407695" cy="489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dirty="0">
                <a:hlinkClick r:id="rId3"/>
              </a:rPr>
              <a:t>Forrás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91688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7CCF50A-BCAD-6CED-4358-3C1B0CDC8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Felhasználó és csoportadatok elhelyezkedése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B896E44-E7A0-B429-A32A-D12B41D528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A felhasználó neve, azonosítója (UID) és alapértelmezett csoportjának neve a </a:t>
            </a:r>
            <a:r>
              <a:rPr lang="hu-HU" i="1" dirty="0"/>
              <a:t>/</a:t>
            </a:r>
            <a:r>
              <a:rPr lang="hu-HU" i="1" dirty="0" err="1"/>
              <a:t>etc</a:t>
            </a:r>
            <a:r>
              <a:rPr lang="hu-HU" i="1" dirty="0"/>
              <a:t>/</a:t>
            </a:r>
            <a:r>
              <a:rPr lang="hu-HU" i="1" dirty="0" err="1"/>
              <a:t>passwd</a:t>
            </a:r>
            <a:r>
              <a:rPr lang="hu-HU" i="1" dirty="0"/>
              <a:t> </a:t>
            </a:r>
            <a:r>
              <a:rPr lang="hu-HU" dirty="0"/>
              <a:t>fájlban van meghatározva</a:t>
            </a:r>
          </a:p>
          <a:p>
            <a:r>
              <a:rPr lang="hu-HU" dirty="0"/>
              <a:t>A felhasználó </a:t>
            </a:r>
            <a:r>
              <a:rPr lang="hu-HU" dirty="0" err="1"/>
              <a:t>jelszava</a:t>
            </a:r>
            <a:r>
              <a:rPr lang="hu-HU" dirty="0"/>
              <a:t> a </a:t>
            </a:r>
            <a:r>
              <a:rPr lang="hu-HU" i="1" dirty="0"/>
              <a:t>/</a:t>
            </a:r>
            <a:r>
              <a:rPr lang="hu-HU" i="1" dirty="0" err="1"/>
              <a:t>etc</a:t>
            </a:r>
            <a:r>
              <a:rPr lang="hu-HU" i="1" dirty="0"/>
              <a:t>/</a:t>
            </a:r>
            <a:r>
              <a:rPr lang="hu-HU" i="1" dirty="0" err="1"/>
              <a:t>shadow</a:t>
            </a:r>
            <a:r>
              <a:rPr lang="hu-HU" i="1" dirty="0"/>
              <a:t> </a:t>
            </a:r>
            <a:r>
              <a:rPr lang="hu-HU" dirty="0"/>
              <a:t>fájlban van meghatározva</a:t>
            </a:r>
          </a:p>
          <a:p>
            <a:pPr lvl="1"/>
            <a:r>
              <a:rPr lang="hu-HU" dirty="0"/>
              <a:t>Ez titkosítva van, </a:t>
            </a:r>
            <a:r>
              <a:rPr lang="hu-HU" dirty="0" err="1"/>
              <a:t>Hash</a:t>
            </a:r>
            <a:r>
              <a:rPr lang="hu-HU" dirty="0"/>
              <a:t> kódolással, nem lehet hozzáférni!</a:t>
            </a:r>
          </a:p>
          <a:p>
            <a:r>
              <a:rPr lang="hu-HU" dirty="0"/>
              <a:t>A további csoportokat a </a:t>
            </a:r>
            <a:r>
              <a:rPr lang="hu-HU" i="1" dirty="0"/>
              <a:t>/</a:t>
            </a:r>
            <a:r>
              <a:rPr lang="hu-HU" i="1" dirty="0" err="1"/>
              <a:t>etc</a:t>
            </a:r>
            <a:r>
              <a:rPr lang="hu-HU" i="1" dirty="0"/>
              <a:t>/</a:t>
            </a:r>
            <a:r>
              <a:rPr lang="hu-HU" i="1" dirty="0" err="1"/>
              <a:t>group</a:t>
            </a:r>
            <a:r>
              <a:rPr lang="hu-HU" b="1" i="1" dirty="0"/>
              <a:t> </a:t>
            </a:r>
            <a:r>
              <a:rPr lang="hu-HU" dirty="0"/>
              <a:t>fájlban van meghatározva</a:t>
            </a:r>
          </a:p>
          <a:p>
            <a:endParaRPr lang="hu-HU" dirty="0"/>
          </a:p>
          <a:p>
            <a:r>
              <a:rPr lang="hu-HU" dirty="0"/>
              <a:t>A felhasználók és csoportok adatai külön sorokban találhatók a fájlon belül!</a:t>
            </a:r>
          </a:p>
          <a:p>
            <a:pPr lvl="1"/>
            <a:endParaRPr lang="hu-HU" dirty="0"/>
          </a:p>
          <a:p>
            <a:pPr lvl="1"/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98496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1BD2B2A-7A1C-473F-D5C1-48C678B93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/</a:t>
            </a:r>
            <a:r>
              <a:rPr lang="hu-HU" dirty="0" err="1"/>
              <a:t>etc</a:t>
            </a:r>
            <a:r>
              <a:rPr lang="hu-HU" dirty="0"/>
              <a:t>/</a:t>
            </a:r>
            <a:r>
              <a:rPr lang="hu-HU" dirty="0" err="1"/>
              <a:t>passwd</a:t>
            </a:r>
            <a:r>
              <a:rPr lang="hu-HU" dirty="0"/>
              <a:t> fájl tartalma</a:t>
            </a:r>
          </a:p>
        </p:txBody>
      </p:sp>
      <p:pic>
        <p:nvPicPr>
          <p:cNvPr id="5" name="Kép 4" descr="A képen szöveg, képernyőkép, szoftver, Számítógépes ikon látható&#10;&#10;Automatikusan generált leírás">
            <a:extLst>
              <a:ext uri="{FF2B5EF4-FFF2-40B4-BE49-F238E27FC236}">
                <a16:creationId xmlns:a16="http://schemas.microsoft.com/office/drawing/2014/main" id="{6E8D8CCA-9461-C404-A558-2B6D9C6EDF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77" y="1379621"/>
            <a:ext cx="8611402" cy="538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244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DC37EE4-4612-E179-1C5B-0DB39518A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/</a:t>
            </a:r>
            <a:r>
              <a:rPr lang="hu-HU" dirty="0" err="1"/>
              <a:t>etc</a:t>
            </a:r>
            <a:r>
              <a:rPr lang="hu-HU" dirty="0"/>
              <a:t>/</a:t>
            </a:r>
            <a:r>
              <a:rPr lang="hu-HU" dirty="0" err="1"/>
              <a:t>passwd</a:t>
            </a:r>
            <a:r>
              <a:rPr lang="hu-HU" dirty="0"/>
              <a:t> fájl tartalma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EBA2771-45EC-EC8B-AAE5-38C56DD76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12004"/>
          </a:xfrm>
        </p:spPr>
        <p:txBody>
          <a:bodyPr>
            <a:normAutofit lnSpcReduction="10000"/>
          </a:bodyPr>
          <a:lstStyle/>
          <a:p>
            <a:endParaRPr lang="hu-HU" dirty="0"/>
          </a:p>
          <a:p>
            <a:endParaRPr lang="hu-HU" dirty="0"/>
          </a:p>
          <a:p>
            <a:r>
              <a:rPr lang="hu-HU" dirty="0"/>
              <a:t>Az egyes felhasználók adatai egy-egy sorban helyezkednek el, az adatmezőket kettőspontok választják el egymástól!</a:t>
            </a:r>
          </a:p>
          <a:p>
            <a:r>
              <a:rPr lang="hu-HU" dirty="0"/>
              <a:t>Adatokmezők jelentése:</a:t>
            </a:r>
          </a:p>
          <a:p>
            <a:pPr lvl="1"/>
            <a:r>
              <a:rPr lang="hu-HU" dirty="0"/>
              <a:t>1. Felhasználó neve</a:t>
            </a:r>
          </a:p>
          <a:p>
            <a:pPr lvl="1"/>
            <a:r>
              <a:rPr lang="hu-HU" dirty="0"/>
              <a:t>2. Korábban itt tárolták a jelszót (Ma már nem)</a:t>
            </a:r>
          </a:p>
          <a:p>
            <a:pPr lvl="1"/>
            <a:r>
              <a:rPr lang="hu-HU" dirty="0"/>
              <a:t>3. UID</a:t>
            </a:r>
          </a:p>
          <a:p>
            <a:pPr lvl="1"/>
            <a:r>
              <a:rPr lang="hu-HU" dirty="0"/>
              <a:t>4. Alapértelmezett csoport azonosítója</a:t>
            </a:r>
          </a:p>
          <a:p>
            <a:pPr lvl="1"/>
            <a:r>
              <a:rPr lang="hu-HU" dirty="0"/>
              <a:t>5. Személyes adatok (Ezeket meg lehet adni felhasználó létrehozáskor)</a:t>
            </a:r>
          </a:p>
          <a:p>
            <a:pPr lvl="1"/>
            <a:r>
              <a:rPr lang="hu-HU" dirty="0"/>
              <a:t>6. Felhasználó Home könyvtárának elérési útvonala</a:t>
            </a:r>
          </a:p>
          <a:p>
            <a:pPr lvl="1"/>
            <a:r>
              <a:rPr lang="hu-HU" dirty="0"/>
              <a:t>7. Felhasználó által kapott Shell elérési útvonala</a:t>
            </a:r>
          </a:p>
        </p:txBody>
      </p:sp>
      <p:sp>
        <p:nvSpPr>
          <p:cNvPr id="10" name="Tartalom helye 2">
            <a:extLst>
              <a:ext uri="{FF2B5EF4-FFF2-40B4-BE49-F238E27FC236}">
                <a16:creationId xmlns:a16="http://schemas.microsoft.com/office/drawing/2014/main" id="{EA2E70E4-EBF3-8CBE-706A-8B0EFF2C7F9D}"/>
              </a:ext>
            </a:extLst>
          </p:cNvPr>
          <p:cNvSpPr txBox="1">
            <a:spLocks/>
          </p:cNvSpPr>
          <p:nvPr/>
        </p:nvSpPr>
        <p:spPr>
          <a:xfrm>
            <a:off x="10912642" y="6248121"/>
            <a:ext cx="1407695" cy="489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dirty="0">
                <a:hlinkClick r:id="rId2"/>
              </a:rPr>
              <a:t>Forrás</a:t>
            </a:r>
            <a:endParaRPr lang="hu-HU" dirty="0"/>
          </a:p>
          <a:p>
            <a:endParaRPr lang="hu-HU" dirty="0"/>
          </a:p>
        </p:txBody>
      </p:sp>
      <p:pic>
        <p:nvPicPr>
          <p:cNvPr id="12" name="Kép 11" descr="A képen szöveg, Betűtípus, fehér, algebra látható&#10;&#10;Automatikusan generált leírás">
            <a:extLst>
              <a:ext uri="{FF2B5EF4-FFF2-40B4-BE49-F238E27FC236}">
                <a16:creationId xmlns:a16="http://schemas.microsoft.com/office/drawing/2014/main" id="{6DFCB375-17FA-0F59-47D0-2D5D892A0A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067" y="1530267"/>
            <a:ext cx="6343866" cy="102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622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2D78051-9792-A5EC-AB6D-2FECB8C57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/</a:t>
            </a:r>
            <a:r>
              <a:rPr lang="hu-HU" dirty="0" err="1"/>
              <a:t>etc</a:t>
            </a:r>
            <a:r>
              <a:rPr lang="hu-HU" dirty="0"/>
              <a:t>/</a:t>
            </a:r>
            <a:r>
              <a:rPr lang="hu-HU" dirty="0" err="1"/>
              <a:t>shadow</a:t>
            </a:r>
            <a:r>
              <a:rPr lang="hu-HU" dirty="0"/>
              <a:t> fájl tartalma</a:t>
            </a: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EAC774A3-E22C-F908-5E9C-312BD8B609D3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91200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hu-HU" dirty="0"/>
          </a:p>
          <a:p>
            <a:endParaRPr lang="hu-HU" dirty="0"/>
          </a:p>
          <a:p>
            <a:r>
              <a:rPr lang="hu-HU" dirty="0"/>
              <a:t>A felhasználók a korábban látott </a:t>
            </a:r>
            <a:r>
              <a:rPr lang="hu-HU" i="1" dirty="0" err="1"/>
              <a:t>passwd</a:t>
            </a:r>
            <a:r>
              <a:rPr lang="hu-HU" i="1" dirty="0"/>
              <a:t> </a:t>
            </a:r>
            <a:r>
              <a:rPr lang="hu-HU" dirty="0"/>
              <a:t>fájl szerinti sorrendben vannak itt is felsorolva. Az itt lévő adatmezők a felhasználó </a:t>
            </a:r>
            <a:r>
              <a:rPr lang="hu-HU" dirty="0" err="1"/>
              <a:t>jelszavához</a:t>
            </a:r>
            <a:r>
              <a:rPr lang="hu-HU" dirty="0"/>
              <a:t> köthető információkat tartalmazzák:</a:t>
            </a:r>
          </a:p>
          <a:p>
            <a:pPr lvl="1"/>
            <a:r>
              <a:rPr lang="hu-HU" dirty="0"/>
              <a:t>Adatokmezők jelentése:</a:t>
            </a:r>
          </a:p>
          <a:p>
            <a:pPr lvl="2"/>
            <a:r>
              <a:rPr lang="hu-HU" dirty="0"/>
              <a:t>1. Felhasználó neve</a:t>
            </a:r>
          </a:p>
          <a:p>
            <a:pPr lvl="2"/>
            <a:r>
              <a:rPr lang="hu-HU" dirty="0"/>
              <a:t>2. Titkosított jelszó</a:t>
            </a:r>
          </a:p>
          <a:p>
            <a:pPr lvl="2"/>
            <a:r>
              <a:rPr lang="hu-HU" dirty="0"/>
              <a:t>3. Utolsó jelszóváltoztatás időpontja</a:t>
            </a:r>
          </a:p>
          <a:p>
            <a:pPr lvl="2"/>
            <a:r>
              <a:rPr lang="hu-HU" dirty="0"/>
              <a:t>4. Újabb jelszóváltás lehetséges dátuma (lehet szabályozni az időközt)</a:t>
            </a:r>
          </a:p>
          <a:p>
            <a:pPr lvl="2"/>
            <a:r>
              <a:rPr lang="hu-HU" dirty="0"/>
              <a:t>5. Ennyi nap után lejár a jelszó, jelszót kell cserélni</a:t>
            </a:r>
          </a:p>
          <a:p>
            <a:pPr lvl="2"/>
            <a:r>
              <a:rPr lang="hu-HU" dirty="0"/>
              <a:t>6. Jelszólejárat előtt ennyi nappal értesít a rendszer</a:t>
            </a:r>
          </a:p>
          <a:p>
            <a:pPr lvl="2"/>
            <a:r>
              <a:rPr lang="hu-HU" dirty="0"/>
              <a:t>7. Lejárt jelszóval ennyi napig lehet még belépni lejárat után</a:t>
            </a:r>
          </a:p>
          <a:p>
            <a:pPr lvl="2"/>
            <a:r>
              <a:rPr lang="hu-HU" dirty="0"/>
              <a:t>8. A felhasználói fiók lejáratának napja</a:t>
            </a:r>
          </a:p>
        </p:txBody>
      </p:sp>
      <p:pic>
        <p:nvPicPr>
          <p:cNvPr id="13" name="Kép 12" descr="A képen szöveg, képernyőkép, Betűtípus, információ látható&#10;&#10;Automatikusan generált leírás">
            <a:extLst>
              <a:ext uri="{FF2B5EF4-FFF2-40B4-BE49-F238E27FC236}">
                <a16:creationId xmlns:a16="http://schemas.microsoft.com/office/drawing/2014/main" id="{1D2FE58C-C2B9-91AC-26F3-36A818F918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048" y="1353468"/>
            <a:ext cx="6535904" cy="121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27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C1809-E018-648C-5440-DD55F6BA5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0B220BF-FFA2-F165-9FC8-046D48AED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/</a:t>
            </a:r>
            <a:r>
              <a:rPr lang="hu-HU" dirty="0" err="1"/>
              <a:t>etc</a:t>
            </a:r>
            <a:r>
              <a:rPr lang="hu-HU" dirty="0"/>
              <a:t>/</a:t>
            </a:r>
            <a:r>
              <a:rPr lang="hu-HU" dirty="0" err="1"/>
              <a:t>group</a:t>
            </a:r>
            <a:r>
              <a:rPr lang="hu-HU" dirty="0"/>
              <a:t> fájl tartalma</a:t>
            </a:r>
          </a:p>
        </p:txBody>
      </p:sp>
      <p:pic>
        <p:nvPicPr>
          <p:cNvPr id="6" name="Kép 5" descr="A képen szöveg, képernyőkép, szoftver, Számítógépes ikon látható&#10;&#10;Automatikusan generált leírás">
            <a:extLst>
              <a:ext uri="{FF2B5EF4-FFF2-40B4-BE49-F238E27FC236}">
                <a16:creationId xmlns:a16="http://schemas.microsoft.com/office/drawing/2014/main" id="{042458EE-3C86-E425-3F7B-102A25F9DB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368" y="1429586"/>
            <a:ext cx="8101263" cy="5063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998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99D78C9-3F87-6863-B245-634E7241C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/</a:t>
            </a:r>
            <a:r>
              <a:rPr lang="hu-HU" dirty="0" err="1"/>
              <a:t>etc</a:t>
            </a:r>
            <a:r>
              <a:rPr lang="hu-HU" dirty="0"/>
              <a:t>/</a:t>
            </a:r>
            <a:r>
              <a:rPr lang="hu-HU" dirty="0" err="1"/>
              <a:t>group</a:t>
            </a:r>
            <a:r>
              <a:rPr lang="hu-HU" dirty="0"/>
              <a:t> fájl tartalma</a:t>
            </a:r>
          </a:p>
        </p:txBody>
      </p:sp>
      <p:sp>
        <p:nvSpPr>
          <p:cNvPr id="6" name="Tartalom helye 2">
            <a:extLst>
              <a:ext uri="{FF2B5EF4-FFF2-40B4-BE49-F238E27FC236}">
                <a16:creationId xmlns:a16="http://schemas.microsoft.com/office/drawing/2014/main" id="{23A0A370-80A6-E026-6059-FE9ACF950337}"/>
              </a:ext>
            </a:extLst>
          </p:cNvPr>
          <p:cNvSpPr txBox="1">
            <a:spLocks/>
          </p:cNvSpPr>
          <p:nvPr/>
        </p:nvSpPr>
        <p:spPr>
          <a:xfrm>
            <a:off x="725905" y="1690688"/>
            <a:ext cx="6075948" cy="49120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u-HU" dirty="0"/>
          </a:p>
          <a:p>
            <a:r>
              <a:rPr lang="hu-HU" dirty="0"/>
              <a:t>Az itt lévő adatmezők a csoportokhoz köthető információkat tartalmazzák:</a:t>
            </a:r>
          </a:p>
          <a:p>
            <a:pPr lvl="1"/>
            <a:r>
              <a:rPr lang="hu-HU" dirty="0"/>
              <a:t>Adatokmezők jelentése:</a:t>
            </a:r>
          </a:p>
          <a:p>
            <a:pPr lvl="2"/>
            <a:r>
              <a:rPr lang="hu-HU" dirty="0"/>
              <a:t>1. Csoport neve</a:t>
            </a:r>
          </a:p>
          <a:p>
            <a:pPr lvl="2"/>
            <a:r>
              <a:rPr lang="hu-HU" dirty="0"/>
              <a:t>2. Jelszó (nem szokás csoportnak jelszót állítani, de ha lenne, itt jelenne meg titkosítottan)</a:t>
            </a:r>
          </a:p>
          <a:p>
            <a:pPr lvl="2"/>
            <a:r>
              <a:rPr lang="hu-HU" dirty="0"/>
              <a:t>3. GID</a:t>
            </a:r>
          </a:p>
          <a:p>
            <a:pPr lvl="2"/>
            <a:r>
              <a:rPr lang="hu-HU" dirty="0"/>
              <a:t>4. Csoporttagok felhasználónevei (felsorolva)</a:t>
            </a:r>
          </a:p>
        </p:txBody>
      </p:sp>
      <p:pic>
        <p:nvPicPr>
          <p:cNvPr id="14" name="Kép 13" descr="A képen szöveg, szerszám, tervezés, algebra látható&#10;&#10;Automatikusan generált leírás">
            <a:extLst>
              <a:ext uri="{FF2B5EF4-FFF2-40B4-BE49-F238E27FC236}">
                <a16:creationId xmlns:a16="http://schemas.microsoft.com/office/drawing/2014/main" id="{0276B2E0-98CD-306F-9B43-CFDD6DEB2E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230" y="2329519"/>
            <a:ext cx="4989095" cy="28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789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8EC227A-8E1D-CEDD-5444-4BC548C43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Jogosultságkezelés - Szintek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CCDB69C-B1E2-7BBD-77E0-563F7683E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5807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Eltérő jogosultsági szinteket lehet kiosztani a felhasználók között</a:t>
            </a:r>
          </a:p>
          <a:p>
            <a:pPr lvl="1"/>
            <a:r>
              <a:rPr lang="hu-HU" b="1" dirty="0"/>
              <a:t>Tulajdonos</a:t>
            </a:r>
            <a:r>
              <a:rPr lang="hu-HU" dirty="0"/>
              <a:t>: A fájl létrehozója vagy annak meghatározott tulaja, aki teljes jogosultságot kapott az adott fájlhoz</a:t>
            </a:r>
          </a:p>
          <a:p>
            <a:pPr lvl="2"/>
            <a:r>
              <a:rPr lang="hu-HU" dirty="0"/>
              <a:t>Minden fájlnak pontosan egy tulajdonosa lehet, de a jog átadható!</a:t>
            </a:r>
          </a:p>
          <a:p>
            <a:pPr lvl="1"/>
            <a:r>
              <a:rPr lang="hu-HU" b="1" dirty="0"/>
              <a:t>Csoport</a:t>
            </a:r>
            <a:r>
              <a:rPr lang="hu-HU" dirty="0"/>
              <a:t>: Fájlhoz rendelt csoport, a csoport beállításai határozzák meg, hogy a bennük lévő felhasználók milyen jogokkal rendelkeznek</a:t>
            </a:r>
          </a:p>
          <a:p>
            <a:pPr lvl="2"/>
            <a:r>
              <a:rPr lang="hu-HU" dirty="0"/>
              <a:t>Egy fájlhoz egy csoportot lehet rendelni!</a:t>
            </a:r>
          </a:p>
          <a:p>
            <a:pPr lvl="1"/>
            <a:r>
              <a:rPr lang="hu-HU" b="1" dirty="0"/>
              <a:t>Mindenki más: </a:t>
            </a:r>
            <a:r>
              <a:rPr lang="hu-HU" dirty="0"/>
              <a:t>Azok a felhasználók, akik nem a fájl tulajdonosai és nem tagjai az adott fájlhoz jogosultságokkal rendelkező csoportnak</a:t>
            </a:r>
          </a:p>
          <a:p>
            <a:pPr lvl="1"/>
            <a:r>
              <a:rPr lang="hu-HU" b="1" dirty="0"/>
              <a:t>Jogosultságkezelési szintek:</a:t>
            </a:r>
          </a:p>
          <a:p>
            <a:pPr lvl="2"/>
            <a:r>
              <a:rPr lang="hu-HU" b="1" dirty="0"/>
              <a:t>u: Tulajdonos beállítás </a:t>
            </a:r>
          </a:p>
          <a:p>
            <a:pPr lvl="2"/>
            <a:r>
              <a:rPr lang="hu-HU" b="1" dirty="0"/>
              <a:t>g: Csoport beállítás</a:t>
            </a:r>
          </a:p>
          <a:p>
            <a:pPr lvl="2"/>
            <a:r>
              <a:rPr lang="hu-HU" b="1" dirty="0"/>
              <a:t>o: Mindenki más beállítás </a:t>
            </a:r>
          </a:p>
          <a:p>
            <a:r>
              <a:rPr lang="hu-HU" b="1" dirty="0"/>
              <a:t>Ezekhez a szintekhez eltérő írási, olvasási és végrehajtási jogosultságokat lehet kiosztani!</a:t>
            </a:r>
          </a:p>
          <a:p>
            <a:pPr lvl="1"/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768526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AE611AC-1493-148C-BF83-8897BE661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Felhasználó fiók utasítások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A532398-0A8A-5851-89E8-C503F5766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b="1" dirty="0"/>
              <a:t>Felhasználó létrehozása: </a:t>
            </a:r>
            <a:r>
              <a:rPr lang="hu-HU" i="1" dirty="0" err="1"/>
              <a:t>sudo</a:t>
            </a:r>
            <a:r>
              <a:rPr lang="hu-HU" i="1" dirty="0"/>
              <a:t> </a:t>
            </a:r>
            <a:r>
              <a:rPr lang="hu-HU" i="1" dirty="0" err="1"/>
              <a:t>useradd</a:t>
            </a:r>
            <a:r>
              <a:rPr lang="hu-HU" i="1" dirty="0"/>
              <a:t> –m –s /</a:t>
            </a:r>
            <a:r>
              <a:rPr lang="hu-HU" i="1" dirty="0" err="1"/>
              <a:t>bin</a:t>
            </a:r>
            <a:r>
              <a:rPr lang="hu-HU" i="1" dirty="0"/>
              <a:t>/</a:t>
            </a:r>
            <a:r>
              <a:rPr lang="hu-HU" i="1" dirty="0" err="1"/>
              <a:t>bash</a:t>
            </a:r>
            <a:r>
              <a:rPr lang="hu-HU" i="1" dirty="0"/>
              <a:t> felhasználónév</a:t>
            </a:r>
          </a:p>
          <a:p>
            <a:pPr lvl="1"/>
            <a:r>
              <a:rPr lang="hu-HU" dirty="0"/>
              <a:t>Kapcsolók:</a:t>
            </a:r>
          </a:p>
          <a:p>
            <a:pPr lvl="2"/>
            <a:r>
              <a:rPr lang="hu-HU" i="1" dirty="0"/>
              <a:t>-m:</a:t>
            </a:r>
            <a:r>
              <a:rPr lang="hu-HU" dirty="0"/>
              <a:t> Létrehozza a felhasználónak a Home könyvtárát</a:t>
            </a:r>
          </a:p>
          <a:p>
            <a:pPr lvl="2"/>
            <a:r>
              <a:rPr lang="hu-HU" i="1" dirty="0"/>
              <a:t>-s útvonal: </a:t>
            </a:r>
            <a:r>
              <a:rPr lang="hu-HU" dirty="0"/>
              <a:t>Beállítja a felhasználó alapértelmezett Shelljét</a:t>
            </a:r>
            <a:endParaRPr lang="hu-HU" i="1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9B999CB-590B-F262-E300-9C34387FF8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71" y="4539915"/>
            <a:ext cx="11482257" cy="539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9270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1FDEB11-7FC7-E150-2939-8BEEF8761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Felhasználó fiók utasítások - Módosítás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68FA93-9BDC-1294-8479-3F9DFFEFB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63933"/>
          </a:xfrm>
        </p:spPr>
        <p:txBody>
          <a:bodyPr>
            <a:normAutofit/>
          </a:bodyPr>
          <a:lstStyle/>
          <a:p>
            <a:r>
              <a:rPr lang="hu-HU" dirty="0"/>
              <a:t>Csoport hozzáadás: </a:t>
            </a:r>
            <a:r>
              <a:rPr lang="hu-HU" i="1" dirty="0" err="1"/>
              <a:t>sudo</a:t>
            </a:r>
            <a:r>
              <a:rPr lang="hu-HU" i="1" dirty="0"/>
              <a:t> </a:t>
            </a:r>
            <a:r>
              <a:rPr lang="hu-HU" i="1" dirty="0" err="1"/>
              <a:t>usermod</a:t>
            </a:r>
            <a:r>
              <a:rPr lang="hu-HU" i="1" dirty="0"/>
              <a:t> –</a:t>
            </a:r>
            <a:r>
              <a:rPr lang="hu-HU" i="1" dirty="0" err="1"/>
              <a:t>aG</a:t>
            </a:r>
            <a:r>
              <a:rPr lang="hu-HU" i="1" dirty="0"/>
              <a:t> </a:t>
            </a:r>
            <a:r>
              <a:rPr lang="hu-HU" i="1" dirty="0" err="1"/>
              <a:t>csoportnev</a:t>
            </a:r>
            <a:r>
              <a:rPr lang="hu-HU" i="1" dirty="0"/>
              <a:t> </a:t>
            </a:r>
            <a:r>
              <a:rPr lang="hu-HU" i="1" dirty="0" err="1"/>
              <a:t>felhasznalonev</a:t>
            </a:r>
            <a:endParaRPr lang="hu-HU" i="1" dirty="0"/>
          </a:p>
          <a:p>
            <a:pPr lvl="1"/>
            <a:r>
              <a:rPr lang="hu-HU" dirty="0"/>
              <a:t>Kapcsolók:</a:t>
            </a:r>
          </a:p>
          <a:p>
            <a:pPr lvl="2"/>
            <a:r>
              <a:rPr lang="hu-HU" i="1" dirty="0"/>
              <a:t>-G:</a:t>
            </a:r>
            <a:r>
              <a:rPr lang="hu-HU" dirty="0"/>
              <a:t> Hozzáadja a felhasználót a megadott csoporthoz</a:t>
            </a:r>
          </a:p>
          <a:p>
            <a:pPr lvl="2"/>
            <a:r>
              <a:rPr lang="hu-HU" i="1" dirty="0"/>
              <a:t>-a: </a:t>
            </a:r>
            <a:r>
              <a:rPr lang="hu-HU" dirty="0"/>
              <a:t>Ha egy felhasználó több csoporthoz is tartozik, akkor kell megadni, így nem lépünk át a másik csoportba, hanem mindegyikben </a:t>
            </a:r>
            <a:r>
              <a:rPr lang="hu-HU" dirty="0" err="1"/>
              <a:t>résztvehetünk</a:t>
            </a:r>
            <a:endParaRPr lang="hu-HU" dirty="0"/>
          </a:p>
          <a:p>
            <a:endParaRPr lang="hu-HU" b="1" dirty="0"/>
          </a:p>
          <a:p>
            <a:endParaRPr lang="hu-HU" b="1" dirty="0"/>
          </a:p>
          <a:p>
            <a:r>
              <a:rPr lang="hu-HU" b="1" dirty="0"/>
              <a:t>Felhasználónév módosítása: </a:t>
            </a:r>
            <a:r>
              <a:rPr lang="hu-HU" i="1" dirty="0" err="1"/>
              <a:t>sudo</a:t>
            </a:r>
            <a:r>
              <a:rPr lang="hu-HU" i="1" dirty="0"/>
              <a:t> </a:t>
            </a:r>
            <a:r>
              <a:rPr lang="hu-HU" i="1" dirty="0" err="1"/>
              <a:t>usermod</a:t>
            </a:r>
            <a:r>
              <a:rPr lang="hu-HU" i="1" dirty="0"/>
              <a:t> –l </a:t>
            </a:r>
            <a:r>
              <a:rPr lang="hu-HU" i="1" dirty="0" err="1"/>
              <a:t>újNév</a:t>
            </a:r>
            <a:r>
              <a:rPr lang="hu-HU" i="1" dirty="0"/>
              <a:t> </a:t>
            </a:r>
            <a:r>
              <a:rPr lang="hu-HU" i="1" dirty="0" err="1"/>
              <a:t>régiNév</a:t>
            </a:r>
            <a:endParaRPr lang="hu-HU" i="1" dirty="0"/>
          </a:p>
          <a:p>
            <a:pPr lvl="1"/>
            <a:r>
              <a:rPr lang="hu-HU" dirty="0"/>
              <a:t>Kapcsolók:</a:t>
            </a:r>
          </a:p>
          <a:p>
            <a:pPr lvl="2"/>
            <a:r>
              <a:rPr lang="hu-HU" i="1" dirty="0"/>
              <a:t>-l:</a:t>
            </a:r>
            <a:r>
              <a:rPr lang="hu-HU" dirty="0"/>
              <a:t> Névváltoztatási lehetőség bekapcsolása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6F899DB6-4D2F-6028-801F-40DF91D63C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635" y="3772316"/>
            <a:ext cx="9534525" cy="53340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2064B4C1-9A69-39D9-3BE8-8F7AA8595A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6108031"/>
            <a:ext cx="1179195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8061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26C70BB-4C39-F625-8AFA-61497AB46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Felhasználó fiók utasítások - Módosítás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C8543DC-7FEB-C43A-CB33-8B3C52BAA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7587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hu-HU" b="1" dirty="0"/>
              <a:t>Felhasználó </a:t>
            </a:r>
            <a:r>
              <a:rPr lang="hu-HU" b="1" dirty="0" err="1"/>
              <a:t>jelszavának</a:t>
            </a:r>
            <a:r>
              <a:rPr lang="hu-HU" b="1" dirty="0"/>
              <a:t> módosítása: </a:t>
            </a:r>
            <a:r>
              <a:rPr lang="hu-HU" dirty="0"/>
              <a:t>Ehhez különálló parancs, a </a:t>
            </a:r>
            <a:r>
              <a:rPr lang="hu-HU" i="1" dirty="0" err="1"/>
              <a:t>passwd</a:t>
            </a:r>
            <a:r>
              <a:rPr lang="hu-HU" i="1" dirty="0"/>
              <a:t> </a:t>
            </a:r>
            <a:r>
              <a:rPr lang="hu-HU" dirty="0"/>
              <a:t>áll rendelkezésre!</a:t>
            </a:r>
          </a:p>
          <a:p>
            <a:pPr lvl="1"/>
            <a:r>
              <a:rPr lang="hu-HU" b="1" dirty="0"/>
              <a:t>Szintaxis:</a:t>
            </a:r>
            <a:r>
              <a:rPr lang="hu-HU" b="1" i="1" dirty="0"/>
              <a:t> </a:t>
            </a:r>
            <a:r>
              <a:rPr lang="hu-HU" b="1" i="1" dirty="0" err="1"/>
              <a:t>sudo</a:t>
            </a:r>
            <a:r>
              <a:rPr lang="hu-HU" b="1" i="1" dirty="0"/>
              <a:t> </a:t>
            </a:r>
            <a:r>
              <a:rPr lang="hu-HU" b="1" i="1" dirty="0" err="1"/>
              <a:t>passwd</a:t>
            </a:r>
            <a:r>
              <a:rPr lang="hu-HU" b="1" i="1" dirty="0"/>
              <a:t> felhasználónév</a:t>
            </a:r>
          </a:p>
          <a:p>
            <a:pPr lvl="1"/>
            <a:endParaRPr lang="hu-HU" b="1" i="1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r>
              <a:rPr lang="hu-HU" b="1" dirty="0"/>
              <a:t>Home könyvtár módosítása: </a:t>
            </a:r>
            <a:r>
              <a:rPr lang="hu-HU" i="1" dirty="0" err="1"/>
              <a:t>sudo</a:t>
            </a:r>
            <a:r>
              <a:rPr lang="hu-HU" i="1" dirty="0"/>
              <a:t> </a:t>
            </a:r>
            <a:r>
              <a:rPr lang="hu-HU" i="1" dirty="0" err="1"/>
              <a:t>usermod</a:t>
            </a:r>
            <a:r>
              <a:rPr lang="hu-HU" i="1" dirty="0"/>
              <a:t> –d /</a:t>
            </a:r>
            <a:r>
              <a:rPr lang="hu-HU" i="1" dirty="0" err="1"/>
              <a:t>home</a:t>
            </a:r>
            <a:r>
              <a:rPr lang="hu-HU" i="1" dirty="0"/>
              <a:t>/könyvtár –m felhasználónév</a:t>
            </a:r>
          </a:p>
          <a:p>
            <a:pPr lvl="1"/>
            <a:r>
              <a:rPr lang="hu-HU" dirty="0"/>
              <a:t>Kapcsolók:</a:t>
            </a:r>
          </a:p>
          <a:p>
            <a:pPr lvl="2"/>
            <a:r>
              <a:rPr lang="hu-HU" i="1" dirty="0"/>
              <a:t>-d: </a:t>
            </a:r>
            <a:r>
              <a:rPr lang="hu-HU" dirty="0"/>
              <a:t>Home könyvtár módosítására ad lehetőséget</a:t>
            </a:r>
          </a:p>
          <a:p>
            <a:pPr lvl="2"/>
            <a:r>
              <a:rPr lang="hu-HU" i="1" dirty="0"/>
              <a:t>-m: </a:t>
            </a:r>
            <a:r>
              <a:rPr lang="hu-HU" dirty="0"/>
              <a:t>A jelenlegi </a:t>
            </a:r>
            <a:r>
              <a:rPr lang="hu-HU" dirty="0" err="1"/>
              <a:t>home</a:t>
            </a:r>
            <a:r>
              <a:rPr lang="hu-HU" dirty="0"/>
              <a:t> könyvtár tartalma áthelyezésre is kerül az új helyre</a:t>
            </a:r>
          </a:p>
        </p:txBody>
      </p:sp>
      <p:pic>
        <p:nvPicPr>
          <p:cNvPr id="5" name="Kép 4" descr="A képen szöveg, Betűtípus, képernyőkép látható&#10;&#10;Automatikusan generált leírás">
            <a:extLst>
              <a:ext uri="{FF2B5EF4-FFF2-40B4-BE49-F238E27FC236}">
                <a16:creationId xmlns:a16="http://schemas.microsoft.com/office/drawing/2014/main" id="{B39F006C-E744-EE8E-0645-F87B755D07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264" y="2979318"/>
            <a:ext cx="5849472" cy="1284371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EA2EC326-661F-F86F-7EB6-C9B8915452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14" y="6125607"/>
            <a:ext cx="11228972" cy="438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6803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C21252A-D89A-A53E-96DF-964D764CA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Felhasználó fiók utasítások - Módosítás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3887CF7-8027-B962-3976-A98625B9A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99764"/>
          </a:xfrm>
        </p:spPr>
        <p:txBody>
          <a:bodyPr>
            <a:normAutofit/>
          </a:bodyPr>
          <a:lstStyle/>
          <a:p>
            <a:r>
              <a:rPr lang="hu-HU" dirty="0"/>
              <a:t>Felhasználó Shelljének módosítása: </a:t>
            </a:r>
            <a:r>
              <a:rPr lang="hu-HU" i="1" dirty="0" err="1"/>
              <a:t>sudo</a:t>
            </a:r>
            <a:r>
              <a:rPr lang="hu-HU" i="1" dirty="0"/>
              <a:t> </a:t>
            </a:r>
            <a:r>
              <a:rPr lang="hu-HU" i="1" dirty="0" err="1"/>
              <a:t>usermod</a:t>
            </a:r>
            <a:r>
              <a:rPr lang="hu-HU" i="1" dirty="0"/>
              <a:t> –s útvonal felhasználónév</a:t>
            </a:r>
          </a:p>
          <a:p>
            <a:pPr lvl="1"/>
            <a:r>
              <a:rPr lang="hu-HU" dirty="0"/>
              <a:t>Kapcsolók:</a:t>
            </a:r>
          </a:p>
          <a:p>
            <a:pPr lvl="2"/>
            <a:r>
              <a:rPr lang="hu-HU" i="1" dirty="0"/>
              <a:t>-s:</a:t>
            </a:r>
            <a:r>
              <a:rPr lang="hu-HU" dirty="0"/>
              <a:t> A felhasználó </a:t>
            </a:r>
            <a:r>
              <a:rPr lang="hu-HU" dirty="0" err="1"/>
              <a:t>shelljének</a:t>
            </a:r>
            <a:r>
              <a:rPr lang="hu-HU" dirty="0"/>
              <a:t> módosítására ad lehetőséget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68178284-911B-FAA4-39C9-DC8FEF01A9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87" y="4414001"/>
            <a:ext cx="11596626" cy="81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535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97BE871-E617-CD4C-0441-624087A53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Felhasználó fiók utasítások - Módosítás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9B2EAF2-33B4-7A16-0E0B-277E64924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Felhasználó inaktiválása és aktiválása: </a:t>
            </a:r>
            <a:r>
              <a:rPr lang="hu-HU" i="1" dirty="0" err="1"/>
              <a:t>sudo</a:t>
            </a:r>
            <a:r>
              <a:rPr lang="hu-HU" i="1" dirty="0"/>
              <a:t> </a:t>
            </a:r>
            <a:r>
              <a:rPr lang="hu-HU" i="1" dirty="0" err="1"/>
              <a:t>usermod</a:t>
            </a:r>
            <a:r>
              <a:rPr lang="hu-HU" i="1" dirty="0"/>
              <a:t> felhasználónév</a:t>
            </a:r>
            <a:endParaRPr lang="hu-HU" dirty="0"/>
          </a:p>
          <a:p>
            <a:pPr lvl="1"/>
            <a:r>
              <a:rPr lang="hu-HU" dirty="0"/>
              <a:t>Kapcsolók:</a:t>
            </a:r>
          </a:p>
          <a:p>
            <a:pPr lvl="2"/>
            <a:r>
              <a:rPr lang="hu-HU" i="1" dirty="0"/>
              <a:t>-L:</a:t>
            </a:r>
            <a:r>
              <a:rPr lang="hu-HU" dirty="0"/>
              <a:t> Felhasználó inaktiválása</a:t>
            </a:r>
          </a:p>
          <a:p>
            <a:pPr lvl="2"/>
            <a:r>
              <a:rPr lang="hu-HU" dirty="0"/>
              <a:t>-U: Felhasználó aktiválása </a:t>
            </a:r>
          </a:p>
          <a:p>
            <a:pPr lvl="1"/>
            <a:r>
              <a:rPr lang="hu-HU" dirty="0"/>
              <a:t>Inaktiválás esetén a felhasználó nem tud bejelentkezni és nincsenek jogai sem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1DDC1EBC-DDF2-8536-C9A3-4A1937E4EE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37" y="5380130"/>
            <a:ext cx="11935326" cy="1076758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CB3B1D4D-F96E-4F3E-3C5B-D514C9DE5C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08" y="4407402"/>
            <a:ext cx="11701184" cy="4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85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8CD73F3-50EE-1B55-1EDB-F32EEB9B7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Csoport utasítások – Létrehozás, törlés, átnevezés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0301437-39A2-7AE0-D0AF-AE5687B54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9975"/>
          </a:xfrm>
        </p:spPr>
        <p:txBody>
          <a:bodyPr/>
          <a:lstStyle/>
          <a:p>
            <a:r>
              <a:rPr lang="hu-HU" b="1" dirty="0"/>
              <a:t>Csoport létrehozása: </a:t>
            </a:r>
            <a:r>
              <a:rPr lang="hu-HU" i="1" dirty="0" err="1"/>
              <a:t>sudo</a:t>
            </a:r>
            <a:r>
              <a:rPr lang="hu-HU" i="1" dirty="0"/>
              <a:t> </a:t>
            </a:r>
            <a:r>
              <a:rPr lang="hu-HU" i="1" dirty="0" err="1"/>
              <a:t>groupadd</a:t>
            </a:r>
            <a:r>
              <a:rPr lang="hu-HU" i="1" dirty="0"/>
              <a:t> csoportnév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b="1" dirty="0"/>
          </a:p>
          <a:p>
            <a:r>
              <a:rPr lang="hu-HU" b="1" dirty="0"/>
              <a:t>Csoport törlése: </a:t>
            </a:r>
            <a:r>
              <a:rPr lang="hu-HU" i="1" dirty="0" err="1"/>
              <a:t>sudo</a:t>
            </a:r>
            <a:r>
              <a:rPr lang="hu-HU" i="1" dirty="0"/>
              <a:t> </a:t>
            </a:r>
            <a:r>
              <a:rPr lang="hu-HU" i="1" dirty="0" err="1"/>
              <a:t>groupdel</a:t>
            </a:r>
            <a:r>
              <a:rPr lang="hu-HU" i="1" dirty="0"/>
              <a:t> csoportnév</a:t>
            </a:r>
            <a:endParaRPr lang="hu-HU" dirty="0"/>
          </a:p>
          <a:p>
            <a:endParaRPr lang="hu-HU" dirty="0"/>
          </a:p>
          <a:p>
            <a:endParaRPr lang="hu-HU" dirty="0"/>
          </a:p>
          <a:p>
            <a:r>
              <a:rPr lang="hu-HU" b="1" dirty="0"/>
              <a:t>Csoport átnevezése: </a:t>
            </a:r>
            <a:r>
              <a:rPr lang="hu-HU" i="1" dirty="0" err="1"/>
              <a:t>sudo</a:t>
            </a:r>
            <a:r>
              <a:rPr lang="hu-HU" i="1" dirty="0"/>
              <a:t> </a:t>
            </a:r>
            <a:r>
              <a:rPr lang="hu-HU" i="1" dirty="0" err="1"/>
              <a:t>groupmod</a:t>
            </a:r>
            <a:r>
              <a:rPr lang="hu-HU" i="1" dirty="0"/>
              <a:t> –n </a:t>
            </a:r>
            <a:r>
              <a:rPr lang="hu-HU" i="1" dirty="0" err="1"/>
              <a:t>újCsoportnév</a:t>
            </a:r>
            <a:r>
              <a:rPr lang="hu-HU" i="1" dirty="0"/>
              <a:t> </a:t>
            </a:r>
            <a:r>
              <a:rPr lang="hu-HU" i="1" dirty="0" err="1"/>
              <a:t>régiCsoprtnév</a:t>
            </a:r>
            <a:endParaRPr lang="hu-HU" i="1" dirty="0"/>
          </a:p>
          <a:p>
            <a:pPr lvl="1"/>
            <a:r>
              <a:rPr lang="hu-HU" dirty="0"/>
              <a:t>Kapcsolók:</a:t>
            </a:r>
          </a:p>
          <a:p>
            <a:pPr lvl="2"/>
            <a:r>
              <a:rPr lang="hu-HU" i="1" dirty="0"/>
              <a:t>-n</a:t>
            </a:r>
            <a:r>
              <a:rPr lang="hu-HU" dirty="0"/>
              <a:t>: átnevezésre ad lehetőséget 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1484B2B-DD72-8EAC-9299-387C0689E0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73" y="2487908"/>
            <a:ext cx="11678653" cy="570618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F59D76CA-0A1E-2D4F-F302-7ACAC935E5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78" y="4060512"/>
            <a:ext cx="11678648" cy="570618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12843C9E-EBE9-71BF-A7AF-C34D6CEFA6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41" y="6171538"/>
            <a:ext cx="11931316" cy="44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2177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71A5AD8-A8A9-F535-CBA1-CCD03549E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Fájlok tulajdonos és csoportváltása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201AC93-4C39-CAA8-6834-C840B4B30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</a:t>
            </a:r>
            <a:r>
              <a:rPr lang="hu-HU" i="1" dirty="0" err="1"/>
              <a:t>chown</a:t>
            </a:r>
            <a:r>
              <a:rPr lang="hu-HU" dirty="0"/>
              <a:t> paranccsal át lehet adni egy fájl tulajdonosi vagy csoport szerepkörét egy másik felhasználónak vagy csoportnak</a:t>
            </a:r>
          </a:p>
          <a:p>
            <a:r>
              <a:rPr lang="hu-HU" b="1" dirty="0"/>
              <a:t>Szintaxis</a:t>
            </a:r>
            <a:r>
              <a:rPr lang="hu-HU" dirty="0"/>
              <a:t>: </a:t>
            </a:r>
            <a:r>
              <a:rPr lang="hu-HU" i="1" dirty="0" err="1"/>
              <a:t>chown</a:t>
            </a:r>
            <a:r>
              <a:rPr lang="hu-HU" i="1" dirty="0"/>
              <a:t> felhasználó </a:t>
            </a:r>
            <a:r>
              <a:rPr lang="hu-HU" i="1" dirty="0" err="1"/>
              <a:t>fájlNév</a:t>
            </a:r>
            <a:endParaRPr lang="hu-HU" i="1" dirty="0"/>
          </a:p>
          <a:p>
            <a:pPr lvl="1"/>
            <a:r>
              <a:rPr lang="hu-HU" i="1" dirty="0"/>
              <a:t>Felhasználó</a:t>
            </a:r>
            <a:r>
              <a:rPr lang="hu-HU" dirty="0"/>
              <a:t>: Az új tulajdonos felhasználóneve</a:t>
            </a:r>
          </a:p>
          <a:p>
            <a:endParaRPr lang="hu-HU" dirty="0"/>
          </a:p>
          <a:p>
            <a:endParaRPr lang="hu-HU" dirty="0"/>
          </a:p>
          <a:p>
            <a:r>
              <a:rPr lang="hu-HU" b="1" dirty="0"/>
              <a:t>Szintaxis</a:t>
            </a:r>
            <a:r>
              <a:rPr lang="hu-HU" dirty="0"/>
              <a:t>: </a:t>
            </a:r>
            <a:r>
              <a:rPr lang="hu-HU" i="1" dirty="0" err="1"/>
              <a:t>chown</a:t>
            </a:r>
            <a:r>
              <a:rPr lang="hu-HU" i="1" dirty="0"/>
              <a:t> :csoport </a:t>
            </a:r>
            <a:r>
              <a:rPr lang="hu-HU" i="1" dirty="0" err="1"/>
              <a:t>fájlNév</a:t>
            </a:r>
            <a:endParaRPr lang="hu-HU" i="1" dirty="0"/>
          </a:p>
          <a:p>
            <a:pPr lvl="1"/>
            <a:r>
              <a:rPr lang="hu-HU" i="1" dirty="0"/>
              <a:t>csoport</a:t>
            </a:r>
            <a:r>
              <a:rPr lang="hu-HU" dirty="0"/>
              <a:t>: Az új csoport neve</a:t>
            </a:r>
          </a:p>
        </p:txBody>
      </p:sp>
      <p:pic>
        <p:nvPicPr>
          <p:cNvPr id="9" name="Kép 8" descr="A képen szöveg, Betűtípus, képernyőkép, Grafika látható&#10;&#10;Automatikusan generált leírás">
            <a:extLst>
              <a:ext uri="{FF2B5EF4-FFF2-40B4-BE49-F238E27FC236}">
                <a16:creationId xmlns:a16="http://schemas.microsoft.com/office/drawing/2014/main" id="{9F86BB5A-FF67-8D6F-46F5-DD0039B5C9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114" y="3479904"/>
            <a:ext cx="8119772" cy="1042779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D913D593-9D33-A8A8-BF82-1FEDB9652F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52" y="5752874"/>
            <a:ext cx="11809495" cy="55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5668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4645027-2A4A-F4B4-46F7-16E180E5F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Fájl Jogosultságok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3D42CC3-D1C2-BC7D-89DB-06BBC83614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Egy adott felhasználó vagy csoport az alábbi jogosultságokkal rendelkezhet egy fájlon:</a:t>
            </a:r>
          </a:p>
          <a:p>
            <a:pPr lvl="1"/>
            <a:r>
              <a:rPr lang="hu-HU" b="1" dirty="0"/>
              <a:t>Olvasás</a:t>
            </a:r>
            <a:r>
              <a:rPr lang="hu-HU" dirty="0"/>
              <a:t> </a:t>
            </a:r>
            <a:r>
              <a:rPr lang="hu-HU" b="1" dirty="0"/>
              <a:t>(r): </a:t>
            </a:r>
            <a:r>
              <a:rPr lang="hu-HU" dirty="0"/>
              <a:t>A fájl megnyitására és/vagy olvasására vonatkozó jogosultság</a:t>
            </a:r>
          </a:p>
          <a:p>
            <a:pPr lvl="1"/>
            <a:r>
              <a:rPr lang="hu-HU" b="1" dirty="0"/>
              <a:t>Írás</a:t>
            </a:r>
            <a:r>
              <a:rPr lang="hu-HU" dirty="0"/>
              <a:t> </a:t>
            </a:r>
            <a:r>
              <a:rPr lang="hu-HU" b="1" dirty="0"/>
              <a:t>(w): </a:t>
            </a:r>
            <a:r>
              <a:rPr lang="hu-HU" dirty="0"/>
              <a:t>A fájl módosítására és/vagy törlésére vonatkozó jogosultság</a:t>
            </a:r>
          </a:p>
          <a:p>
            <a:pPr lvl="1"/>
            <a:r>
              <a:rPr lang="hu-HU" b="1" dirty="0"/>
              <a:t>Végrehajtás</a:t>
            </a:r>
            <a:r>
              <a:rPr lang="hu-HU" dirty="0"/>
              <a:t> </a:t>
            </a:r>
            <a:r>
              <a:rPr lang="hu-HU" b="1" dirty="0"/>
              <a:t>(x): </a:t>
            </a:r>
            <a:r>
              <a:rPr lang="hu-HU" dirty="0"/>
              <a:t>A fájl végrehajtására (futtatására) vonatkozó jogosultság</a:t>
            </a:r>
          </a:p>
        </p:txBody>
      </p:sp>
    </p:spTree>
    <p:extLst>
      <p:ext uri="{BB962C8B-B14F-4D97-AF65-F5344CB8AC3E}">
        <p14:creationId xmlns:p14="http://schemas.microsoft.com/office/powerpoint/2010/main" val="13421175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85EB9AA-1BD4-8D11-38AB-536B73AB1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Fájlok jogosultságainak megtekintése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DBBCAE-6477-6706-4E4A-BD76C24EC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lnSpcReduction="10000"/>
          </a:bodyPr>
          <a:lstStyle/>
          <a:p>
            <a:r>
              <a:rPr lang="hu-HU" dirty="0"/>
              <a:t>Egy adott fájl jogosultságainak megtekintését az </a:t>
            </a:r>
            <a:r>
              <a:rPr lang="hu-HU" i="1" dirty="0" err="1"/>
              <a:t>ls</a:t>
            </a:r>
            <a:r>
              <a:rPr lang="hu-HU" i="1" dirty="0"/>
              <a:t> –l </a:t>
            </a:r>
            <a:r>
              <a:rPr lang="hu-HU" i="1" dirty="0" err="1"/>
              <a:t>fájlNév</a:t>
            </a:r>
            <a:r>
              <a:rPr lang="hu-HU" i="1" dirty="0"/>
              <a:t> </a:t>
            </a:r>
            <a:r>
              <a:rPr lang="hu-HU" dirty="0"/>
              <a:t>utasítással érhetjük el!</a:t>
            </a:r>
          </a:p>
          <a:p>
            <a:endParaRPr lang="hu-HU" dirty="0"/>
          </a:p>
          <a:p>
            <a:endParaRPr lang="hu-HU" dirty="0"/>
          </a:p>
          <a:p>
            <a:r>
              <a:rPr lang="hu-HU" dirty="0"/>
              <a:t>Az első karakter azt jelzi, hogy a vizsgált elem fájl vagy épp könyvtár:</a:t>
            </a:r>
          </a:p>
          <a:p>
            <a:pPr lvl="1"/>
            <a:r>
              <a:rPr lang="hu-HU" dirty="0"/>
              <a:t>- (kötőjel): Fájl</a:t>
            </a:r>
          </a:p>
          <a:p>
            <a:pPr lvl="1"/>
            <a:r>
              <a:rPr lang="hu-HU" dirty="0"/>
              <a:t>d (</a:t>
            </a:r>
            <a:r>
              <a:rPr lang="hu-HU" dirty="0" err="1"/>
              <a:t>directory</a:t>
            </a:r>
            <a:r>
              <a:rPr lang="hu-HU" dirty="0"/>
              <a:t>): könyvtár</a:t>
            </a:r>
          </a:p>
          <a:p>
            <a:r>
              <a:rPr lang="hu-HU" dirty="0"/>
              <a:t>A következő karakterek a három jogosultságkezelési szintet reprezentálja:</a:t>
            </a:r>
          </a:p>
          <a:p>
            <a:pPr lvl="1"/>
            <a:r>
              <a:rPr lang="hu-HU" dirty="0"/>
              <a:t>2-3-4. karakter: Tulajdonos jogosultságai</a:t>
            </a:r>
          </a:p>
          <a:p>
            <a:pPr lvl="1"/>
            <a:r>
              <a:rPr lang="hu-HU" dirty="0"/>
              <a:t>5-6-7. karakter: Csoport jogosultságai</a:t>
            </a:r>
          </a:p>
          <a:p>
            <a:pPr lvl="1"/>
            <a:r>
              <a:rPr lang="hu-HU" dirty="0"/>
              <a:t>8-9-10. karakter: Mindenki más jogosultságai</a:t>
            </a:r>
          </a:p>
        </p:txBody>
      </p:sp>
      <p:pic>
        <p:nvPicPr>
          <p:cNvPr id="5" name="Kép 4" descr="A képen Betűtípus, szöveg, képernyőkép, Grafika látható&#10;&#10;Automatikusan generált leírás">
            <a:extLst>
              <a:ext uri="{FF2B5EF4-FFF2-40B4-BE49-F238E27FC236}">
                <a16:creationId xmlns:a16="http://schemas.microsoft.com/office/drawing/2014/main" id="{94359C1A-917C-B12D-40DC-462EEF7C0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95" y="2553953"/>
            <a:ext cx="9433009" cy="87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9721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7210F9C-E2AC-D561-ECB1-7E7752EE9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Fájlok jogosultságainak megtekintése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24FC99F-95AE-6EFA-1B3A-FA24478FA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11. karakter a hivatkozások darabszámát adja meg</a:t>
            </a:r>
          </a:p>
          <a:p>
            <a:pPr lvl="1"/>
            <a:r>
              <a:rPr lang="hu-HU" dirty="0"/>
              <a:t>Ha az érték egy, akkor önmagára utal</a:t>
            </a:r>
          </a:p>
          <a:p>
            <a:r>
              <a:rPr lang="hu-HU" dirty="0"/>
              <a:t>A következő a fájl tulajdonosának felhasználónevét adja meg</a:t>
            </a:r>
          </a:p>
          <a:p>
            <a:r>
              <a:rPr lang="hu-HU" dirty="0"/>
              <a:t>Ezt követi a fájl csoportjának neve</a:t>
            </a:r>
          </a:p>
          <a:p>
            <a:r>
              <a:rPr lang="hu-HU" dirty="0"/>
              <a:t>Következik a fájl mérete, megabájtban kifejezve</a:t>
            </a:r>
          </a:p>
          <a:p>
            <a:r>
              <a:rPr lang="hu-HU" dirty="0"/>
              <a:t>Ezután jön a legutolsó módosítás dátuma (hónap-nap-óra-perc)</a:t>
            </a:r>
          </a:p>
          <a:p>
            <a:r>
              <a:rPr lang="hu-HU" dirty="0"/>
              <a:t>Végül a fájl neve kerül kiírásra!</a:t>
            </a:r>
          </a:p>
        </p:txBody>
      </p:sp>
    </p:spTree>
    <p:extLst>
      <p:ext uri="{BB962C8B-B14F-4D97-AF65-F5344CB8AC3E}">
        <p14:creationId xmlns:p14="http://schemas.microsoft.com/office/powerpoint/2010/main" val="40621807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338F0F3-50CB-147C-FAC1-A1BFE2E84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Fájl jogosultságainak beállítása (</a:t>
            </a:r>
            <a:r>
              <a:rPr lang="hu-HU" dirty="0" err="1"/>
              <a:t>chmod</a:t>
            </a:r>
            <a:r>
              <a:rPr lang="hu-HU" dirty="0"/>
              <a:t>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4F11893-B3EF-E4D1-5752-5387F08AC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1055"/>
            <a:ext cx="10515600" cy="4351338"/>
          </a:xfrm>
        </p:spPr>
        <p:txBody>
          <a:bodyPr>
            <a:normAutofit/>
          </a:bodyPr>
          <a:lstStyle/>
          <a:p>
            <a:r>
              <a:rPr lang="hu-HU" dirty="0"/>
              <a:t>Kétféle lehetőség van jogosultság beállítására:</a:t>
            </a:r>
          </a:p>
          <a:p>
            <a:pPr lvl="1"/>
            <a:r>
              <a:rPr lang="hu-HU" b="1" dirty="0"/>
              <a:t>Szimbolikus mód:</a:t>
            </a:r>
          </a:p>
          <a:p>
            <a:pPr lvl="2"/>
            <a:r>
              <a:rPr lang="hu-HU" b="1" dirty="0"/>
              <a:t>+ jel: Jogosultság hozzáadása</a:t>
            </a:r>
          </a:p>
          <a:p>
            <a:pPr lvl="2"/>
            <a:r>
              <a:rPr lang="hu-HU" b="1" dirty="0"/>
              <a:t>- jel: Jogosultság eltávolítása</a:t>
            </a:r>
          </a:p>
          <a:p>
            <a:pPr lvl="2"/>
            <a:r>
              <a:rPr lang="hu-HU" b="1" dirty="0"/>
              <a:t>= jel: Jogosultság felülírása</a:t>
            </a:r>
          </a:p>
          <a:p>
            <a:pPr lvl="1"/>
            <a:r>
              <a:rPr lang="hu-HU" b="1" dirty="0"/>
              <a:t>Szimbolikus módnál használni kell a jogosultsági szintek jelzéseit (u, g, o)</a:t>
            </a:r>
          </a:p>
          <a:p>
            <a:pPr lvl="1"/>
            <a:r>
              <a:rPr lang="hu-HU" dirty="0"/>
              <a:t>Példák: </a:t>
            </a:r>
          </a:p>
          <a:p>
            <a:pPr lvl="2"/>
            <a:r>
              <a:rPr lang="hu-HU" dirty="0"/>
              <a:t>Csak olvasási jog hozzáadása a csoportnak</a:t>
            </a:r>
          </a:p>
          <a:p>
            <a:pPr lvl="2"/>
            <a:r>
              <a:rPr lang="hu-HU" dirty="0"/>
              <a:t>Végrehajtási jog eltávolítása mindenki mástól</a:t>
            </a:r>
          </a:p>
          <a:p>
            <a:pPr lvl="2"/>
            <a:r>
              <a:rPr lang="hu-HU" dirty="0"/>
              <a:t>Teljes jogosultság beállítása a tulajdonosnak</a:t>
            </a:r>
          </a:p>
          <a:p>
            <a:pPr lvl="2"/>
            <a:endParaRPr lang="hu-HU" b="1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C7F28E7-959F-A0A1-823B-40ADBF31ED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27" y="6313345"/>
            <a:ext cx="10391273" cy="487396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B32A193B-9E9A-9F1A-9EC1-C4400193C2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27" y="5844708"/>
            <a:ext cx="10391273" cy="424546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3D7AAE21-FB95-54A7-6442-3A7D19BD58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26" y="5313279"/>
            <a:ext cx="10391273" cy="48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9331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7D442-4167-7872-734A-542E58CB7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2224197-D7DB-5D80-4A62-6CD8CA615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Fájl jogosultságainak beállítása (</a:t>
            </a:r>
            <a:r>
              <a:rPr lang="hu-HU" dirty="0" err="1"/>
              <a:t>chmod</a:t>
            </a:r>
            <a:r>
              <a:rPr lang="hu-HU" dirty="0"/>
              <a:t>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7211746-CEFF-087D-697C-FA9EBC64E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8167"/>
            <a:ext cx="10515600" cy="5646821"/>
          </a:xfrm>
        </p:spPr>
        <p:txBody>
          <a:bodyPr>
            <a:normAutofit lnSpcReduction="10000"/>
          </a:bodyPr>
          <a:lstStyle/>
          <a:p>
            <a:r>
              <a:rPr lang="hu-HU" dirty="0"/>
              <a:t>Kétféle lehetőség van jogosultság beállítására:</a:t>
            </a:r>
          </a:p>
          <a:p>
            <a:pPr lvl="1"/>
            <a:r>
              <a:rPr lang="hu-HU" b="1" dirty="0"/>
              <a:t>Numerikus mód (elterjedtebb):</a:t>
            </a:r>
          </a:p>
          <a:p>
            <a:pPr lvl="2"/>
            <a:r>
              <a:rPr lang="hu-HU" b="1" dirty="0"/>
              <a:t>4 jel: Olvasási jogosultság (r)</a:t>
            </a:r>
          </a:p>
          <a:p>
            <a:pPr lvl="2"/>
            <a:r>
              <a:rPr lang="hu-HU" b="1" dirty="0"/>
              <a:t>2: Írási jogosultság (w)</a:t>
            </a:r>
          </a:p>
          <a:p>
            <a:pPr lvl="2"/>
            <a:r>
              <a:rPr lang="hu-HU" b="1" dirty="0"/>
              <a:t>1: Végrehajtási jogosultság(x) – Könyvtár esetén belépésre való jogosultság</a:t>
            </a:r>
          </a:p>
          <a:p>
            <a:pPr lvl="2"/>
            <a:r>
              <a:rPr lang="hu-HU" b="1" dirty="0"/>
              <a:t>0: Nincs jogosultság osztás</a:t>
            </a:r>
          </a:p>
          <a:p>
            <a:pPr lvl="1"/>
            <a:r>
              <a:rPr lang="hu-HU" b="1" dirty="0"/>
              <a:t>Ezeknek az összegével lehet meghatározni a szintek jogosultságait!</a:t>
            </a:r>
          </a:p>
          <a:p>
            <a:pPr lvl="1"/>
            <a:endParaRPr lang="hu-HU" b="1" dirty="0"/>
          </a:p>
          <a:p>
            <a:pPr lvl="1"/>
            <a:endParaRPr lang="hu-HU" b="1" dirty="0"/>
          </a:p>
          <a:p>
            <a:pPr lvl="1"/>
            <a:endParaRPr lang="hu-HU" b="1" dirty="0"/>
          </a:p>
          <a:p>
            <a:pPr lvl="1"/>
            <a:endParaRPr lang="hu-HU" b="1" dirty="0"/>
          </a:p>
          <a:p>
            <a:pPr lvl="1"/>
            <a:endParaRPr lang="hu-HU" b="1" dirty="0"/>
          </a:p>
          <a:p>
            <a:pPr lvl="1"/>
            <a:r>
              <a:rPr lang="hu-HU" dirty="0"/>
              <a:t>Tulajdonos (6): Írási és olvasási jogot adunk</a:t>
            </a:r>
          </a:p>
          <a:p>
            <a:pPr lvl="1"/>
            <a:r>
              <a:rPr lang="hu-HU" dirty="0"/>
              <a:t>Csoport (4): Csak olvasási jogot adunk</a:t>
            </a:r>
          </a:p>
          <a:p>
            <a:pPr lvl="1"/>
            <a:r>
              <a:rPr lang="hu-HU" dirty="0"/>
              <a:t>Mindenki más (0): Nem osztunk semmilyen jogot</a:t>
            </a:r>
          </a:p>
          <a:p>
            <a:pPr lvl="1"/>
            <a:endParaRPr lang="hu-HU" dirty="0"/>
          </a:p>
          <a:p>
            <a:pPr lvl="2"/>
            <a:endParaRPr lang="hu-HU" b="1" dirty="0"/>
          </a:p>
        </p:txBody>
      </p:sp>
      <p:pic>
        <p:nvPicPr>
          <p:cNvPr id="5" name="Kép 4" descr="A képen szöveg, képernyőkép, Betűtípus látható&#10;&#10;Automatikusan generált leírás">
            <a:extLst>
              <a:ext uri="{FF2B5EF4-FFF2-40B4-BE49-F238E27FC236}">
                <a16:creationId xmlns:a16="http://schemas.microsoft.com/office/drawing/2014/main" id="{6188D5D6-8DB8-A375-C1D8-E29B0924DE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441" y="4082632"/>
            <a:ext cx="7665118" cy="1489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4539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3F25DCE-6295-9536-AF18-2AB4B82B7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Önálló feladatvégzés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AE6C2AB-AFA2-3299-3601-4BB670641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Hajtsa végre a mellékelt „Feladatok” nevű fájlban található feladatokat!</a:t>
            </a:r>
          </a:p>
          <a:p>
            <a:pPr lvl="1"/>
            <a:r>
              <a:rPr lang="hu-HU" dirty="0"/>
              <a:t>A megoldáshoz felhasznált utasításokat mentse el egy </a:t>
            </a:r>
            <a:r>
              <a:rPr lang="hu-HU" dirty="0" err="1"/>
              <a:t>txt</a:t>
            </a:r>
            <a:r>
              <a:rPr lang="hu-HU" dirty="0"/>
              <a:t> fájlba!</a:t>
            </a:r>
          </a:p>
        </p:txBody>
      </p:sp>
    </p:spTree>
    <p:extLst>
      <p:ext uri="{BB962C8B-B14F-4D97-AF65-F5344CB8AC3E}">
        <p14:creationId xmlns:p14="http://schemas.microsoft.com/office/powerpoint/2010/main" val="2709034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1458</TotalTime>
  <Words>1399</Words>
  <Application>Microsoft Office PowerPoint</Application>
  <PresentationFormat>Szélesvásznú</PresentationFormat>
  <Paragraphs>202</Paragraphs>
  <Slides>26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Office-téma</vt:lpstr>
      <vt:lpstr>DevOps</vt:lpstr>
      <vt:lpstr>Huffman-kódolás feladat</vt:lpstr>
      <vt:lpstr>Jogosultságkezelés</vt:lpstr>
      <vt:lpstr>Felhasználók</vt:lpstr>
      <vt:lpstr>Csoportok</vt:lpstr>
      <vt:lpstr>Felhasználók, csoportok és azok kapcsolatai</vt:lpstr>
      <vt:lpstr>Felhasználó és csoportadatok elhelyezkedése</vt:lpstr>
      <vt:lpstr>Az /etc/passwd fájl tartalma</vt:lpstr>
      <vt:lpstr>A /etc/passwd fájl tartalma</vt:lpstr>
      <vt:lpstr>A /etc/shadow fájl tartalma</vt:lpstr>
      <vt:lpstr>A /etc/group fájl tartalma</vt:lpstr>
      <vt:lpstr>A /etc/group fájl tartalma</vt:lpstr>
      <vt:lpstr>Jogosultságkezelés - Szintek</vt:lpstr>
      <vt:lpstr>Felhasználó fiók utasítások</vt:lpstr>
      <vt:lpstr>Felhasználó fiók utasítások - Módosítás</vt:lpstr>
      <vt:lpstr>Felhasználó fiók utasítások - Módosítás</vt:lpstr>
      <vt:lpstr>Felhasználó fiók utasítások - Módosítás</vt:lpstr>
      <vt:lpstr>Felhasználó fiók utasítások - Módosítás</vt:lpstr>
      <vt:lpstr>Csoport utasítások – Létrehozás, törlés, átnevezés</vt:lpstr>
      <vt:lpstr>Fájlok tulajdonos és csoportváltása</vt:lpstr>
      <vt:lpstr>Fájl Jogosultságok</vt:lpstr>
      <vt:lpstr>Fájlok jogosultságainak megtekintése</vt:lpstr>
      <vt:lpstr>Fájlok jogosultságainak megtekintése</vt:lpstr>
      <vt:lpstr>Fájl jogosultságainak beállítása (chmod)</vt:lpstr>
      <vt:lpstr>Fájl jogosultságainak beállítása (chmod)</vt:lpstr>
      <vt:lpstr>Önálló feladatvégzés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Adatbázis II.</dc:title>
  <dc:creator>Bányai Zoltán</dc:creator>
  <cp:lastModifiedBy>O365 felhasználó</cp:lastModifiedBy>
  <cp:revision>476</cp:revision>
  <dcterms:created xsi:type="dcterms:W3CDTF">2024-10-07T06:11:38Z</dcterms:created>
  <dcterms:modified xsi:type="dcterms:W3CDTF">2024-11-10T20:06:28Z</dcterms:modified>
</cp:coreProperties>
</file>