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5" r:id="rId8"/>
    <p:sldId id="262" r:id="rId9"/>
    <p:sldId id="264" r:id="rId10"/>
    <p:sldId id="266" r:id="rId11"/>
    <p:sldId id="269" r:id="rId12"/>
    <p:sldId id="263" r:id="rId13"/>
    <p:sldId id="267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656" autoAdjust="0"/>
  </p:normalViewPr>
  <p:slideViewPr>
    <p:cSldViewPr snapToGrid="0">
      <p:cViewPr varScale="1">
        <p:scale>
          <a:sx n="60" d="100"/>
          <a:sy n="60" d="100"/>
        </p:scale>
        <p:origin x="78" y="11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7B5B0E-6A9C-AAF6-588C-630DFBF5F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C8F5A5E-F053-A535-D295-A1D319187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03273B9-1062-DA9C-6D4E-23C57E47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DE29827-FDA2-F074-C1CE-6F836B811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38A12FB-E3A2-D2E4-BFD4-7FD8E7E2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271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BA8140-37B0-6763-CBD9-A748ED8C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BE47B2-06D4-00A4-05A4-203D9C82A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9AE49CE-7759-0AA3-F215-7FDACC457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88FD12B-2F96-4908-926C-7AE165367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84B3158-74CB-1AE2-41C2-217D71386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4551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952BD3-5AA6-0A28-026F-3B1CBDB2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BC0AEA-897A-D6D1-9C90-4E7A9D86E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D71D99B-C6F3-FB70-EBBC-37E85B82B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0CC1B4D-DD43-7814-BBE0-AC362D4D6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EC80FA9-BEB7-D7A8-C877-F7E7CC183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747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8DB202-455C-EA9D-4FC6-3D37572EE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23DA8E-F6C6-A6E6-146E-CACAB35D10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F3B30FC-3E12-7E55-58EA-88ABC6B0B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AE0887A-8243-E10D-9831-07740DCB9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E08DC18-A643-3431-CC24-62345344F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CE7FD59-D8F8-6EBF-4600-2F30CCFF0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19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0961AE-95BD-5C4E-4366-B50D9F0C7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F3D76D2-6828-3B5A-4F17-D33CA02D8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B68C233-2346-D68B-0217-02EBFDA76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19BEB1D-DF24-9CE3-EC37-0109AA34DB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F4103B0-3F92-5E4F-999F-D0F028C661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BDA51C36-25F2-ABC4-E4F6-3F74D82DE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B19D92D5-C1EB-5AC4-8704-A770B3CCD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5B7CCFC-2F73-B5E8-405C-2CF97C2B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427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54FAFC-9213-FFCB-73E1-74478C8A3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5A7FD44-E836-D0BD-9DCB-3BCD82FAF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57D7E9E-9655-DD37-F461-856E3185C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C54E053-08F8-F96D-9FF8-3B5646EF0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059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F18E3794-7F17-B0B8-7B39-5DD13D605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DA0E0D72-8725-446E-614A-1AB83577F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7CDEC47-36F9-BF99-A474-4B1B14B66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973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198172-D5B2-029B-D17E-4CB3C8F08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D65F632-F418-85DB-6F9C-8F7381AF6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903D1D9-D4CF-06AD-EF81-71A9B8279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7A9A62C-A9EA-9B51-34F7-F86653F59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49F11BB-2626-DF58-537E-CC442F95A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28E35BA-165C-12E0-B914-E9B0BAD2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5984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8E5C24-E8DF-43BF-4148-4FCC73010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230E4C53-3F9B-1E8F-B767-58724523F7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7CBBABB-49B3-5FD4-4916-328D21A91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4BB713C-2F8E-698B-BD14-10DAA2923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F75F0DB-20FB-DD41-7462-E1E2C600C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B6A245F-C597-02FA-AD44-F93A2E957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7319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081152-B4D4-4A48-4D45-D9BEF954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A428B7F-8C03-6AC4-ACB7-D9F30B4AE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CE59291-6E84-B3BE-AB69-1E7B2E0D8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F0C4566-7B1A-DF27-DD7C-AE2E3D330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76C9F4E-0311-EFBF-B028-045E91A5D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5118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3B0575D6-2BF4-1151-51B3-90F2C3478D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B8C88C2-6AB0-D979-41EA-00000E637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219C1E1-4605-1168-2265-956C3D3BE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ABC579-BB42-BF52-FAE7-0551A20FD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A4599AB-155B-038D-598E-C3A1DB02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1813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3678F40-3434-F764-32E5-EFF1D37AC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D897E32-AF49-45A5-0937-B5BEB70BC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13670B9-58BC-3748-BF1C-DA6687307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596032-49FC-452E-A6F4-F0C03F568870}" type="datetimeFigureOut">
              <a:rPr lang="hu-HU" smtClean="0"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B6E420C-8FB9-B29E-EA3B-9440EAE6D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F20FA8B-66BB-76C0-9272-BBF0335EC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D4430B-C434-4B17-A429-E6BA0C52B4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962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326561-BA34-C2EA-8F7F-4BA661A6D7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DevOps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69518E5-6489-9D9E-7366-79A8155123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Shell </a:t>
            </a:r>
            <a:r>
              <a:rPr lang="hu-HU" dirty="0" err="1"/>
              <a:t>szkriptek</a:t>
            </a:r>
            <a:r>
              <a:rPr lang="hu-HU" dirty="0"/>
              <a:t> létrehozása és írása</a:t>
            </a:r>
          </a:p>
          <a:p>
            <a:r>
              <a:rPr lang="hu-HU" dirty="0"/>
              <a:t>Adatbekérés és vezérlőszerkezetek használata</a:t>
            </a:r>
          </a:p>
        </p:txBody>
      </p:sp>
    </p:spTree>
    <p:extLst>
      <p:ext uri="{BB962C8B-B14F-4D97-AF65-F5344CB8AC3E}">
        <p14:creationId xmlns:p14="http://schemas.microsoft.com/office/powerpoint/2010/main" val="1797882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660BF5-1C0D-C53C-BA43-2447013E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Shell programozás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F916323-6382-2820-A64B-829321AB4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Shell script: Parancsértelmezőn (pl.: </a:t>
            </a:r>
            <a:r>
              <a:rPr lang="hu-HU" dirty="0" err="1"/>
              <a:t>Bash</a:t>
            </a:r>
            <a:r>
              <a:rPr lang="hu-HU" dirty="0"/>
              <a:t>) keresztül futtatható szöveges fájl, amely végrehajtandó utasításokat tartalmaz</a:t>
            </a:r>
          </a:p>
          <a:p>
            <a:pPr lvl="1"/>
            <a:r>
              <a:rPr lang="hu-HU" dirty="0"/>
              <a:t>A vezérlés soronként halad az utasítások végrehajtásával, fentről-lefelé</a:t>
            </a:r>
          </a:p>
          <a:p>
            <a:r>
              <a:rPr lang="hu-HU" dirty="0"/>
              <a:t>A script fájl kiterjesztése </a:t>
            </a:r>
            <a:r>
              <a:rPr lang="hu-HU" i="1" dirty="0"/>
              <a:t>„.</a:t>
            </a:r>
            <a:r>
              <a:rPr lang="hu-HU" i="1" dirty="0" err="1"/>
              <a:t>sh</a:t>
            </a:r>
            <a:r>
              <a:rPr lang="hu-HU" i="1" dirty="0"/>
              <a:t>”</a:t>
            </a:r>
            <a:r>
              <a:rPr lang="hu-HU" dirty="0"/>
              <a:t>, de nem ez alapján kerül felismerésre egy script</a:t>
            </a:r>
            <a:endParaRPr lang="hu-HU" i="1" dirty="0"/>
          </a:p>
          <a:p>
            <a:r>
              <a:rPr lang="hu-HU" dirty="0"/>
              <a:t>Egy script fájl mindig a „#!/</a:t>
            </a:r>
            <a:r>
              <a:rPr lang="hu-HU" dirty="0" err="1"/>
              <a:t>bin</a:t>
            </a:r>
            <a:r>
              <a:rPr lang="hu-HU" dirty="0"/>
              <a:t>/</a:t>
            </a:r>
            <a:r>
              <a:rPr lang="hu-HU" dirty="0" err="1"/>
              <a:t>bash</a:t>
            </a:r>
            <a:r>
              <a:rPr lang="hu-HU" dirty="0"/>
              <a:t>” utasítással kezdődik</a:t>
            </a:r>
          </a:p>
          <a:p>
            <a:pPr lvl="1"/>
            <a:r>
              <a:rPr lang="hu-HU" dirty="0"/>
              <a:t>Ez alapján kerül felismerésre, hogy ez egy </a:t>
            </a:r>
            <a:r>
              <a:rPr lang="hu-HU" dirty="0" err="1"/>
              <a:t>shell</a:t>
            </a:r>
            <a:r>
              <a:rPr lang="hu-HU" dirty="0"/>
              <a:t> script</a:t>
            </a:r>
          </a:p>
          <a:p>
            <a:pPr lvl="1"/>
            <a:r>
              <a:rPr lang="hu-HU" dirty="0"/>
              <a:t>A fenti útvonal helye változhat a parancsértelmező telepítési útvonalának függvényében</a:t>
            </a:r>
          </a:p>
          <a:p>
            <a:r>
              <a:rPr lang="hu-HU" dirty="0"/>
              <a:t>Scriptek célja: Ismétlődő feladatok automatizálása, parancsok gyors és hatékony végrehajtása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6139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0B2433-6DDD-66AA-7B9F-366AFA7E0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Shell script létrehozása és futtatása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AE4B17-3ED8-ED5D-A46F-2FF9CB614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Szöveges fájl létrehozható a már ismert „</a:t>
            </a:r>
            <a:r>
              <a:rPr lang="hu-HU" i="1" dirty="0" err="1"/>
              <a:t>touch</a:t>
            </a:r>
            <a:r>
              <a:rPr lang="hu-HU" dirty="0"/>
              <a:t>” paranccsal, majd a „</a:t>
            </a:r>
            <a:r>
              <a:rPr lang="hu-HU" i="1" dirty="0" err="1"/>
              <a:t>cat</a:t>
            </a:r>
            <a:r>
              <a:rPr lang="hu-HU" i="1" dirty="0"/>
              <a:t>” </a:t>
            </a:r>
            <a:r>
              <a:rPr lang="hu-HU" dirty="0"/>
              <a:t>vagy „</a:t>
            </a:r>
            <a:r>
              <a:rPr lang="hu-HU" i="1" dirty="0" err="1"/>
              <a:t>echo</a:t>
            </a:r>
            <a:r>
              <a:rPr lang="hu-HU" i="1" dirty="0"/>
              <a:t>” </a:t>
            </a:r>
            <a:r>
              <a:rPr lang="hu-HU" dirty="0"/>
              <a:t>utasítás használható a tartalmának módosításához</a:t>
            </a:r>
          </a:p>
          <a:p>
            <a:r>
              <a:rPr lang="hu-HU" dirty="0"/>
              <a:t>Grafikus felületet biztosít a </a:t>
            </a:r>
            <a:r>
              <a:rPr lang="hu-HU" dirty="0" err="1"/>
              <a:t>Gedit</a:t>
            </a:r>
            <a:r>
              <a:rPr lang="hu-HU" i="1" dirty="0"/>
              <a:t> </a:t>
            </a:r>
            <a:r>
              <a:rPr lang="hu-HU" dirty="0"/>
              <a:t>nevű szövegszerkesztő</a:t>
            </a:r>
          </a:p>
          <a:p>
            <a:pPr lvl="1"/>
            <a:r>
              <a:rPr lang="hu-HU" dirty="0"/>
              <a:t>Telepítése: </a:t>
            </a:r>
            <a:r>
              <a:rPr lang="hu-HU" i="1" dirty="0"/>
              <a:t>„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apt</a:t>
            </a:r>
            <a:r>
              <a:rPr lang="hu-HU" i="1" dirty="0"/>
              <a:t> </a:t>
            </a:r>
            <a:r>
              <a:rPr lang="hu-HU" i="1" dirty="0" err="1"/>
              <a:t>install</a:t>
            </a:r>
            <a:r>
              <a:rPr lang="hu-HU" i="1" dirty="0"/>
              <a:t> </a:t>
            </a:r>
            <a:r>
              <a:rPr lang="hu-HU" i="1" dirty="0" err="1"/>
              <a:t>gedit</a:t>
            </a:r>
            <a:r>
              <a:rPr lang="hu-HU" i="1" dirty="0"/>
              <a:t>”</a:t>
            </a:r>
          </a:p>
          <a:p>
            <a:pPr lvl="1"/>
            <a:r>
              <a:rPr lang="hu-HU" dirty="0"/>
              <a:t>Szöveges fájl létrehozása: </a:t>
            </a:r>
            <a:r>
              <a:rPr lang="hu-HU" i="1" dirty="0"/>
              <a:t>„</a:t>
            </a:r>
            <a:r>
              <a:rPr lang="hu-HU" i="1" dirty="0" err="1"/>
              <a:t>touch</a:t>
            </a:r>
            <a:r>
              <a:rPr lang="hu-HU" i="1" dirty="0"/>
              <a:t> </a:t>
            </a:r>
            <a:r>
              <a:rPr lang="hu-HU" i="1" dirty="0" err="1"/>
              <a:t>fájlnév.kiterjesztés</a:t>
            </a:r>
            <a:r>
              <a:rPr lang="hu-HU" i="1" dirty="0"/>
              <a:t>”</a:t>
            </a:r>
          </a:p>
          <a:p>
            <a:pPr lvl="1"/>
            <a:r>
              <a:rPr lang="hu-HU" dirty="0"/>
              <a:t>Jogosultság osztás (ha szükséges): „</a:t>
            </a:r>
            <a:r>
              <a:rPr lang="hu-HU" i="1" dirty="0" err="1"/>
              <a:t>chmod</a:t>
            </a:r>
            <a:r>
              <a:rPr lang="hu-HU" i="1" dirty="0"/>
              <a:t> +x </a:t>
            </a:r>
            <a:r>
              <a:rPr lang="hu-HU" i="1" dirty="0" err="1"/>
              <a:t>fájlnév.kiterjesztés</a:t>
            </a:r>
            <a:r>
              <a:rPr lang="hu-HU" i="1" dirty="0"/>
              <a:t>” </a:t>
            </a:r>
            <a:r>
              <a:rPr lang="hu-HU" dirty="0"/>
              <a:t>VAGY </a:t>
            </a:r>
            <a:r>
              <a:rPr lang="hu-HU" i="1" dirty="0"/>
              <a:t>„</a:t>
            </a:r>
            <a:r>
              <a:rPr lang="hu-HU" i="1" dirty="0" err="1"/>
              <a:t>chmod</a:t>
            </a:r>
            <a:r>
              <a:rPr lang="hu-HU" i="1" dirty="0"/>
              <a:t> 755 </a:t>
            </a:r>
            <a:r>
              <a:rPr lang="hu-HU" i="1" dirty="0" err="1"/>
              <a:t>fájlnév.kiterjesztés</a:t>
            </a:r>
            <a:r>
              <a:rPr lang="hu-HU" i="1" dirty="0"/>
              <a:t>”</a:t>
            </a:r>
            <a:endParaRPr lang="hu-HU" b="1" i="1" dirty="0"/>
          </a:p>
          <a:p>
            <a:pPr lvl="1"/>
            <a:r>
              <a:rPr lang="hu-HU" dirty="0"/>
              <a:t>Fájl megnyitása: </a:t>
            </a:r>
            <a:r>
              <a:rPr lang="hu-HU" i="1" dirty="0"/>
              <a:t>„</a:t>
            </a:r>
            <a:r>
              <a:rPr lang="hu-HU" i="1" dirty="0" err="1"/>
              <a:t>gedit</a:t>
            </a:r>
            <a:r>
              <a:rPr lang="hu-HU" i="1" dirty="0"/>
              <a:t> </a:t>
            </a:r>
            <a:r>
              <a:rPr lang="hu-HU" i="1" dirty="0" err="1"/>
              <a:t>fájlnév.kiterjesztés</a:t>
            </a:r>
            <a:r>
              <a:rPr lang="hu-HU" i="1" dirty="0"/>
              <a:t> &amp;”</a:t>
            </a:r>
          </a:p>
          <a:p>
            <a:pPr lvl="2"/>
            <a:r>
              <a:rPr lang="hu-HU" dirty="0"/>
              <a:t>Az „és (&amp;)” jellel elérhető, hogy a </a:t>
            </a:r>
            <a:r>
              <a:rPr lang="hu-HU" dirty="0" err="1"/>
              <a:t>Gedit</a:t>
            </a:r>
            <a:r>
              <a:rPr lang="hu-HU" i="1" dirty="0"/>
              <a:t> </a:t>
            </a:r>
            <a:r>
              <a:rPr lang="hu-HU" dirty="0"/>
              <a:t>ne előtérben, hanem háttérben fusson, így nem foglalja a terminált</a:t>
            </a:r>
          </a:p>
          <a:p>
            <a:pPr lvl="1"/>
            <a:r>
              <a:rPr lang="hu-HU" dirty="0"/>
              <a:t>Script futtatása: </a:t>
            </a:r>
            <a:r>
              <a:rPr lang="hu-HU" i="1" dirty="0"/>
              <a:t>„</a:t>
            </a:r>
            <a:r>
              <a:rPr lang="hu-HU" i="1" dirty="0" err="1"/>
              <a:t>bash</a:t>
            </a:r>
            <a:r>
              <a:rPr lang="hu-HU" i="1" dirty="0"/>
              <a:t> </a:t>
            </a:r>
            <a:r>
              <a:rPr lang="hu-HU" i="1" dirty="0" err="1"/>
              <a:t>fájlnév.kiterjesztés</a:t>
            </a:r>
            <a:r>
              <a:rPr lang="hu-HU" i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9707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417FF2-E754-B37B-3958-0787569CA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Shell script létrehozása és futtatása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0BCFF32-5523-6759-DFC6-8FDADB5CE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44" y="1729541"/>
            <a:ext cx="10027511" cy="67627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D052979-7509-0BFE-D84E-2F9C2B111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44" y="2847112"/>
            <a:ext cx="10027511" cy="165570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9E09C17-CA31-B8DA-244B-A038FB199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43" y="4968205"/>
            <a:ext cx="10027511" cy="67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4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686987-A687-FFF4-7151-4C0F7A802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Megjegyzések és </a:t>
            </a:r>
            <a:r>
              <a:rPr lang="hu-HU" dirty="0" err="1"/>
              <a:t>Escape</a:t>
            </a:r>
            <a:r>
              <a:rPr lang="hu-HU" dirty="0"/>
              <a:t> karakterek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195210-8DB6-955E-6201-791B3F93C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5771147" cy="5473533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Egysoros megjegyzés: # </a:t>
            </a:r>
          </a:p>
          <a:p>
            <a:r>
              <a:rPr lang="hu-HU" dirty="0"/>
              <a:t>Többsoros megjegyzés: Pontosvessző és aposztróf</a:t>
            </a:r>
          </a:p>
          <a:p>
            <a:r>
              <a:rPr lang="hu-HU" dirty="0" err="1"/>
              <a:t>Escape</a:t>
            </a:r>
            <a:r>
              <a:rPr lang="hu-HU" dirty="0"/>
              <a:t> (speciális) karakterrel jelezhető, hogy a terminál a megszokottól eltérő módon értelmezzen egy karaktert!</a:t>
            </a:r>
          </a:p>
          <a:p>
            <a:pPr lvl="1"/>
            <a:r>
              <a:rPr lang="hu-HU" dirty="0"/>
              <a:t>Általánosan használt speciális karakterek:</a:t>
            </a:r>
          </a:p>
          <a:p>
            <a:pPr lvl="2"/>
            <a:r>
              <a:rPr lang="hu-HU" dirty="0"/>
              <a:t>„\n”: Sortörés</a:t>
            </a:r>
          </a:p>
          <a:p>
            <a:pPr lvl="2"/>
            <a:r>
              <a:rPr lang="hu-HU" dirty="0"/>
              <a:t>„\t”: Tabulátor</a:t>
            </a:r>
          </a:p>
          <a:p>
            <a:pPr lvl="2"/>
            <a:r>
              <a:rPr lang="hu-HU" dirty="0"/>
              <a:t>„\\”: Visszaper megjelenítése</a:t>
            </a:r>
          </a:p>
          <a:p>
            <a:pPr lvl="2"/>
            <a:r>
              <a:rPr lang="hu-HU" dirty="0"/>
              <a:t>„\’”: Aposztróf megjelenítése</a:t>
            </a:r>
          </a:p>
          <a:p>
            <a:pPr lvl="2"/>
            <a:r>
              <a:rPr lang="hu-HU" dirty="0"/>
              <a:t>„\””: Idézőjel megjelenítése</a:t>
            </a:r>
          </a:p>
          <a:p>
            <a:pPr lvl="1"/>
            <a:r>
              <a:rPr lang="hu-HU" dirty="0"/>
              <a:t>Speciális karakter kiíratásához a </a:t>
            </a:r>
            <a:r>
              <a:rPr lang="hu-HU" i="1" dirty="0"/>
              <a:t>„-e” </a:t>
            </a:r>
            <a:r>
              <a:rPr lang="hu-HU" dirty="0"/>
              <a:t>kapcsolót kell használni!</a:t>
            </a:r>
            <a:endParaRPr lang="hu-HU" i="1" dirty="0"/>
          </a:p>
          <a:p>
            <a:endParaRPr lang="hu-HU" dirty="0"/>
          </a:p>
        </p:txBody>
      </p:sp>
      <p:pic>
        <p:nvPicPr>
          <p:cNvPr id="5" name="Kép 4" descr="A képen szöveg, képernyőkép, Betűtípus, szám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F5ED460-43BD-0291-5F14-D0547FD00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75566"/>
            <a:ext cx="5643813" cy="27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49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7DC69A-0897-B026-0135-88C2E89C1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Változók deklarálása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D85119-B32F-96C2-841E-9BA8978C8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198768" cy="4896017"/>
          </a:xfrm>
        </p:spPr>
        <p:txBody>
          <a:bodyPr>
            <a:normAutofit fontScale="92500"/>
          </a:bodyPr>
          <a:lstStyle/>
          <a:p>
            <a:r>
              <a:rPr lang="hu-HU" dirty="0"/>
              <a:t>A változókat konvenció szerint nagybetűkkel írjuk, érzékenyek a kis- illetve nagybetűkre</a:t>
            </a:r>
          </a:p>
          <a:p>
            <a:r>
              <a:rPr lang="hu-HU" dirty="0"/>
              <a:t>Egy változó deklarálható a „</a:t>
            </a:r>
            <a:r>
              <a:rPr lang="hu-HU" i="1" dirty="0" err="1"/>
              <a:t>declare</a:t>
            </a:r>
            <a:r>
              <a:rPr lang="hu-HU" dirty="0"/>
              <a:t>” kulcsszóval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shell</a:t>
            </a:r>
            <a:r>
              <a:rPr lang="hu-HU" dirty="0"/>
              <a:t> scripteket a dinamikus típusosság jellemzi, tehát nem szükséges típust meghatározni a változónak!</a:t>
            </a:r>
          </a:p>
          <a:p>
            <a:r>
              <a:rPr lang="hu-HU" dirty="0"/>
              <a:t>Adattípusok:</a:t>
            </a:r>
          </a:p>
          <a:p>
            <a:pPr lvl="1"/>
            <a:r>
              <a:rPr lang="hu-HU" dirty="0" err="1"/>
              <a:t>String</a:t>
            </a:r>
            <a:r>
              <a:rPr lang="hu-HU" dirty="0"/>
              <a:t>: Idézőjelek között kell meghatározni </a:t>
            </a:r>
          </a:p>
          <a:p>
            <a:pPr lvl="1"/>
            <a:r>
              <a:rPr lang="hu-HU" dirty="0"/>
              <a:t>Int: Egész szám („-i”)</a:t>
            </a:r>
          </a:p>
          <a:p>
            <a:pPr lvl="1"/>
            <a:r>
              <a:rPr lang="hu-HU" dirty="0"/>
              <a:t>Tömb: Eltérő típusú értékeket is tárolhat („-a”)</a:t>
            </a:r>
          </a:p>
          <a:p>
            <a:pPr lvl="1"/>
            <a:r>
              <a:rPr lang="hu-HU" dirty="0"/>
              <a:t>Asszociatív tömb: Kulcs-érték párokat tartalmazó tömb („-A”)</a:t>
            </a:r>
          </a:p>
          <a:p>
            <a:r>
              <a:rPr lang="hu-HU" dirty="0"/>
              <a:t>Minden változó alapértelmezetten </a:t>
            </a:r>
            <a:r>
              <a:rPr lang="hu-HU" dirty="0" err="1"/>
              <a:t>string</a:t>
            </a:r>
            <a:r>
              <a:rPr lang="hu-HU" dirty="0"/>
              <a:t> értéket tárol, ennek megváltoztatásához a deklaráció során kapcsolókat kell használni!</a:t>
            </a:r>
          </a:p>
          <a:p>
            <a:pPr lvl="1"/>
            <a:endParaRPr lang="hu-HU" dirty="0"/>
          </a:p>
          <a:p>
            <a:pPr lvl="1"/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9031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B766C2-B47B-5681-935F-5F3ED8AEA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Változók deklarálása</a:t>
            </a:r>
          </a:p>
        </p:txBody>
      </p:sp>
      <p:pic>
        <p:nvPicPr>
          <p:cNvPr id="7" name="Kép 6" descr="A képen szöveg, Betűtípus, képernyőkép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968CC2B-4C33-CEA1-DB39-DD2DB928D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119" y="1802426"/>
            <a:ext cx="4671762" cy="469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12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70520B-B82D-5D95-1923-34C8EBF54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Változók inicializálása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C124056-AEF9-2486-6277-E574B3E3C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hu-HU" dirty="0"/>
              <a:t>Változó inicializálásakor a deklarálás automatikus!</a:t>
            </a:r>
          </a:p>
          <a:p>
            <a:r>
              <a:rPr lang="hu-HU" dirty="0"/>
              <a:t>Értékadáskor </a:t>
            </a:r>
            <a:r>
              <a:rPr lang="hu-HU" dirty="0">
                <a:solidFill>
                  <a:srgbClr val="FF0000"/>
                </a:solidFill>
              </a:rPr>
              <a:t>tilos</a:t>
            </a:r>
            <a:r>
              <a:rPr lang="hu-HU" dirty="0"/>
              <a:t> szóközt helyezni a változó neve és az érték közé!</a:t>
            </a:r>
          </a:p>
          <a:p>
            <a:pPr lvl="1"/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7" name="Kép 6" descr="A képen szöveg, képernyőkép, Betűtípus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9689ADD-A7B3-E685-1582-5CF323BB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284" y="824753"/>
            <a:ext cx="4406064" cy="520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75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6C56B3-1CDE-EAD5-9B7C-45C686D3C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Változók hivatkozása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E106129-106B-5D6C-9C37-84CCC3004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Változó hivatkozásához kötelező a </a:t>
            </a:r>
            <a:r>
              <a:rPr lang="hu-HU" i="1" dirty="0"/>
              <a:t>„$”</a:t>
            </a:r>
            <a:r>
              <a:rPr lang="hu-HU" dirty="0"/>
              <a:t> jelet használni a hivatkozás helyén!</a:t>
            </a:r>
          </a:p>
        </p:txBody>
      </p:sp>
      <p:pic>
        <p:nvPicPr>
          <p:cNvPr id="5" name="Kép 4" descr="A képen szöveg, képernyőkép, Betűtípu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52B88A3-796F-7211-261B-9893AD8A9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775" y="2522488"/>
            <a:ext cx="6172450" cy="397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792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D76963-7E7D-6E35-7840-C7E96524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Kapcsos-zárójel a két tömb esetén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8CBE32-A67B-E18B-C1DA-758B41A7D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Ahhoz, hogy a parancsértelmező el tudja különíteni a változót és annak értékét, tömbök és asszociatív tömbök esetén kapcsos-zárójelet kell alkalmazni a tömbökre történő hivatkozáskor!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A képen szöveg, képernyőkép, Betűtípu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F4771868-962A-D7EB-DD6D-0DA151795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12" y="3220703"/>
            <a:ext cx="528637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33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FA4C6F-0D1F-D130-7DE5-E5B71D0D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Konkatenáció</a:t>
            </a:r>
            <a:r>
              <a:rPr lang="hu-HU" dirty="0"/>
              <a:t> és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2ED1CC4-9697-6837-EC71-F3F88E050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Szöveget összefűzni </a:t>
            </a:r>
            <a:r>
              <a:rPr lang="hu-HU" dirty="0" err="1"/>
              <a:t>shell</a:t>
            </a:r>
            <a:r>
              <a:rPr lang="hu-HU" dirty="0"/>
              <a:t> scriptek esetén egyszerű, ugyanis a változók és </a:t>
            </a:r>
            <a:r>
              <a:rPr lang="hu-HU" dirty="0" err="1"/>
              <a:t>string</a:t>
            </a:r>
            <a:r>
              <a:rPr lang="hu-HU" dirty="0"/>
              <a:t> literálok egymást szóközökkel elválasztva követhetik!</a:t>
            </a:r>
          </a:p>
          <a:p>
            <a:endParaRPr lang="hu-HU" dirty="0"/>
          </a:p>
          <a:p>
            <a:r>
              <a:rPr lang="hu-HU" dirty="0"/>
              <a:t>Feladat: Hozzunk létre egy scriptet, amely három változót deklarál, majd állítsuk be egyiknek a „</a:t>
            </a:r>
            <a:r>
              <a:rPr lang="hu-HU" i="1" dirty="0" err="1"/>
              <a:t>Message</a:t>
            </a:r>
            <a:r>
              <a:rPr lang="hu-HU" dirty="0"/>
              <a:t>”, másiknak a „</a:t>
            </a:r>
            <a:r>
              <a:rPr lang="hu-HU" i="1" dirty="0" err="1"/>
              <a:t>you</a:t>
            </a:r>
            <a:r>
              <a:rPr lang="hu-HU" i="1" dirty="0"/>
              <a:t>!</a:t>
            </a:r>
            <a:r>
              <a:rPr lang="hu-HU" dirty="0"/>
              <a:t>” értéket!</a:t>
            </a:r>
          </a:p>
          <a:p>
            <a:pPr lvl="1"/>
            <a:r>
              <a:rPr lang="hu-HU" dirty="0"/>
              <a:t>A harmadik változó a </a:t>
            </a:r>
            <a:r>
              <a:rPr lang="hu-HU" i="1" dirty="0"/>
              <a:t>4-es</a:t>
            </a:r>
            <a:r>
              <a:rPr lang="hu-HU" dirty="0"/>
              <a:t> egész számot tartalmazza!</a:t>
            </a:r>
          </a:p>
          <a:p>
            <a:pPr lvl="1"/>
            <a:r>
              <a:rPr lang="hu-HU" dirty="0"/>
              <a:t>Írassuk ki az eredményt egy sorban, az alábbi módon: </a:t>
            </a:r>
            <a:r>
              <a:rPr lang="hu-HU" i="1" dirty="0"/>
              <a:t>„</a:t>
            </a:r>
            <a:r>
              <a:rPr lang="hu-HU" i="1" dirty="0" err="1"/>
              <a:t>Message</a:t>
            </a:r>
            <a:r>
              <a:rPr lang="hu-HU" i="1" dirty="0"/>
              <a:t> 4 </a:t>
            </a:r>
            <a:r>
              <a:rPr lang="hu-HU" i="1" dirty="0" err="1"/>
              <a:t>you</a:t>
            </a:r>
            <a:r>
              <a:rPr lang="hu-HU" i="1" dirty="0"/>
              <a:t>!”</a:t>
            </a:r>
          </a:p>
          <a:p>
            <a:r>
              <a:rPr lang="hu-HU" dirty="0"/>
              <a:t>Oldjuk meg ezt a feladat úgy is, hogy a kiírandó szöveget egy negyedik változóban tároljuk el!</a:t>
            </a:r>
          </a:p>
        </p:txBody>
      </p:sp>
    </p:spTree>
    <p:extLst>
      <p:ext uri="{BB962C8B-B14F-4D97-AF65-F5344CB8AC3E}">
        <p14:creationId xmlns:p14="http://schemas.microsoft.com/office/powerpoint/2010/main" val="3558197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41DA3A-BA95-726C-3F94-60CBD2E9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3307BF3-AF82-9784-E928-184C70531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hu-HU" dirty="0"/>
              <a:t>Hozzunk létre egy újabb scriptet, amely három változót deklarál:</a:t>
            </a:r>
          </a:p>
          <a:p>
            <a:pPr lvl="1"/>
            <a:r>
              <a:rPr lang="hu-HU" dirty="0"/>
              <a:t>Egy egész számot tartalmazó változó, amely egy egész számot adó kifejezést kap értékül!</a:t>
            </a:r>
          </a:p>
          <a:p>
            <a:pPr lvl="1"/>
            <a:r>
              <a:rPr lang="hu-HU" dirty="0"/>
              <a:t>Egy három elemű tömb, amely két </a:t>
            </a:r>
            <a:r>
              <a:rPr lang="hu-HU" dirty="0" err="1"/>
              <a:t>stringet</a:t>
            </a:r>
            <a:r>
              <a:rPr lang="hu-HU" dirty="0"/>
              <a:t> és egy egész számot tárol!</a:t>
            </a:r>
          </a:p>
          <a:p>
            <a:pPr lvl="1"/>
            <a:r>
              <a:rPr lang="hu-HU" dirty="0"/>
              <a:t>Egy asszociatív tömböt, amely egy kulcshoz társít egy egész számot!</a:t>
            </a:r>
          </a:p>
          <a:p>
            <a:pPr lvl="1"/>
            <a:r>
              <a:rPr lang="hu-HU" dirty="0"/>
              <a:t>Hozzunk létre egy negyedik „</a:t>
            </a:r>
            <a:r>
              <a:rPr lang="hu-HU" i="1" dirty="0" err="1"/>
              <a:t>Eredmeny</a:t>
            </a:r>
            <a:r>
              <a:rPr lang="hu-HU" dirty="0"/>
              <a:t>” változót, amely összeadja az előző változók egész értékeit, majd írassuk ki az eredményt terminálra!</a:t>
            </a:r>
          </a:p>
        </p:txBody>
      </p:sp>
    </p:spTree>
    <p:extLst>
      <p:ext uri="{BB962C8B-B14F-4D97-AF65-F5344CB8AC3E}">
        <p14:creationId xmlns:p14="http://schemas.microsoft.com/office/powerpoint/2010/main" val="2921276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70F0CE-D97E-58E8-B0B3-8EAE35FA0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Kifejezések kiíratása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F7A161-52A5-460A-A52A-E1DFFD47B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40116" cy="4351338"/>
          </a:xfrm>
        </p:spPr>
        <p:txBody>
          <a:bodyPr/>
          <a:lstStyle/>
          <a:p>
            <a:r>
              <a:rPr lang="hu-HU" dirty="0"/>
              <a:t>Ne felejtsük, minden változó alapértelmezetten </a:t>
            </a:r>
            <a:r>
              <a:rPr lang="hu-HU" dirty="0" err="1"/>
              <a:t>stringként</a:t>
            </a:r>
            <a:r>
              <a:rPr lang="hu-HU" dirty="0"/>
              <a:t> tárolja értékeit!</a:t>
            </a:r>
          </a:p>
          <a:p>
            <a:r>
              <a:rPr lang="hu-HU" dirty="0"/>
              <a:t>Ahhoz, hogy egy </a:t>
            </a:r>
            <a:r>
              <a:rPr lang="hu-HU" dirty="0" err="1"/>
              <a:t>stringet</a:t>
            </a:r>
            <a:r>
              <a:rPr lang="hu-HU" dirty="0"/>
              <a:t> átalakítsuk matematikai kifejezéssé, két módszert alkalmazhatunk:</a:t>
            </a:r>
          </a:p>
          <a:p>
            <a:pPr lvl="1"/>
            <a:r>
              <a:rPr lang="hu-HU" dirty="0"/>
              <a:t>Változó pontos típusának megadása</a:t>
            </a:r>
          </a:p>
          <a:p>
            <a:pPr lvl="1"/>
            <a:r>
              <a:rPr lang="hu-HU" dirty="0"/>
              <a:t>A </a:t>
            </a:r>
            <a:r>
              <a:rPr lang="hu-HU" i="1" dirty="0"/>
              <a:t>$((kifejezés))</a:t>
            </a:r>
            <a:r>
              <a:rPr lang="hu-HU" dirty="0"/>
              <a:t> forma alkalmazása</a:t>
            </a:r>
          </a:p>
          <a:p>
            <a:pPr lvl="1"/>
            <a:endParaRPr lang="hu-HU" dirty="0"/>
          </a:p>
        </p:txBody>
      </p:sp>
      <p:pic>
        <p:nvPicPr>
          <p:cNvPr id="5" name="Kép 4" descr="A képen szöveg, képernyőkép, Betűtípu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35C24AD-FABD-14EB-931E-D5A675D26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99" y="534149"/>
            <a:ext cx="3862137" cy="595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76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FD6538-CDEF-F70A-DF94-60175502E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Formázott kimenet írása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0FE9B8-071F-3254-E0C5-2CD445B37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Az </a:t>
            </a:r>
            <a:r>
              <a:rPr lang="hu-HU" i="1" dirty="0"/>
              <a:t>„</a:t>
            </a:r>
            <a:r>
              <a:rPr lang="hu-HU" i="1" dirty="0" err="1"/>
              <a:t>echo</a:t>
            </a:r>
            <a:r>
              <a:rPr lang="hu-HU" i="1" dirty="0"/>
              <a:t>” </a:t>
            </a:r>
            <a:r>
              <a:rPr lang="hu-HU" dirty="0"/>
              <a:t>parancs helyett javasolt a </a:t>
            </a:r>
            <a:r>
              <a:rPr lang="hu-HU" i="1" dirty="0"/>
              <a:t>„</a:t>
            </a:r>
            <a:r>
              <a:rPr lang="hu-HU" i="1" dirty="0" err="1"/>
              <a:t>printf</a:t>
            </a:r>
            <a:r>
              <a:rPr lang="hu-HU" i="1" dirty="0"/>
              <a:t>” </a:t>
            </a:r>
            <a:r>
              <a:rPr lang="hu-HU" dirty="0"/>
              <a:t>parancs használata</a:t>
            </a:r>
          </a:p>
          <a:p>
            <a:r>
              <a:rPr lang="hu-HU" dirty="0"/>
              <a:t>Ekkor a változók hivatkozása a </a:t>
            </a:r>
            <a:r>
              <a:rPr lang="hu-HU" dirty="0" err="1"/>
              <a:t>string</a:t>
            </a:r>
            <a:r>
              <a:rPr lang="hu-HU" dirty="0"/>
              <a:t> literálon belül speciális karakterekkel történik!</a:t>
            </a:r>
          </a:p>
          <a:p>
            <a:r>
              <a:rPr lang="hu-HU" dirty="0"/>
              <a:t>Speciális karakterek:</a:t>
            </a:r>
          </a:p>
          <a:p>
            <a:pPr lvl="1"/>
            <a:r>
              <a:rPr lang="hu-HU" dirty="0"/>
              <a:t>%d VAGY %i – Egész szám</a:t>
            </a:r>
          </a:p>
          <a:p>
            <a:pPr lvl="1"/>
            <a:r>
              <a:rPr lang="hu-HU" dirty="0"/>
              <a:t>%s – </a:t>
            </a:r>
            <a:r>
              <a:rPr lang="hu-HU" dirty="0" err="1"/>
              <a:t>String</a:t>
            </a:r>
            <a:endParaRPr lang="hu-HU" dirty="0"/>
          </a:p>
          <a:p>
            <a:pPr lvl="1"/>
            <a:r>
              <a:rPr lang="hu-HU" dirty="0"/>
              <a:t>%f – Valós szám (Tizedesjegyekkel történő kiíratása)</a:t>
            </a:r>
          </a:p>
          <a:p>
            <a:pPr lvl="1"/>
            <a:r>
              <a:rPr lang="hu-HU" dirty="0"/>
              <a:t>%c – Karakter kiíratása az ASCII karaktertábla szerint</a:t>
            </a:r>
          </a:p>
          <a:p>
            <a:pPr lvl="1"/>
            <a:r>
              <a:rPr lang="hu-HU" dirty="0"/>
              <a:t>%% - Százalékjel kiíratása</a:t>
            </a:r>
          </a:p>
          <a:p>
            <a:r>
              <a:rPr lang="hu-HU" dirty="0"/>
              <a:t>Egy kiíratásnál több változó is megadható, ekkor a változók típusának megfelelő sorrendben kell megadni a speciális karaktereket!</a:t>
            </a:r>
          </a:p>
          <a:p>
            <a:pPr lvl="3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3973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CDF87B-0D73-3B20-C34A-B5A97D692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Formázott kimenet írása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19E6AB-9F7B-B287-A43C-2A845AC8C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53013"/>
            <a:ext cx="10515600" cy="16033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dirty="0"/>
          </a:p>
          <a:p>
            <a:r>
              <a:rPr lang="hu-HU" dirty="0"/>
              <a:t>Feladat: Írjuk át a korábbi három feladatot úgy, hogy a „</a:t>
            </a:r>
            <a:r>
              <a:rPr lang="hu-HU" i="1" dirty="0" err="1"/>
              <a:t>printf</a:t>
            </a:r>
            <a:r>
              <a:rPr lang="hu-HU" i="1" dirty="0"/>
              <a:t>” </a:t>
            </a:r>
            <a:r>
              <a:rPr lang="hu-HU" dirty="0"/>
              <a:t>parancsot használják fel a kiíratáshoz!</a:t>
            </a:r>
            <a:endParaRPr lang="hu-HU" i="1" dirty="0"/>
          </a:p>
          <a:p>
            <a:endParaRPr lang="hu-HU" dirty="0"/>
          </a:p>
        </p:txBody>
      </p:sp>
      <p:pic>
        <p:nvPicPr>
          <p:cNvPr id="5" name="Kép 4" descr="A képen szöveg, képernyőkép, Betűtípus, szám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90F4BFA-8A33-02E5-F1C7-43BB6045E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471" y="1560072"/>
            <a:ext cx="4603331" cy="3737855"/>
          </a:xfrm>
          <a:prstGeom prst="rect">
            <a:avLst/>
          </a:prstGeom>
        </p:spPr>
      </p:pic>
      <p:pic>
        <p:nvPicPr>
          <p:cNvPr id="7" name="Kép 6" descr="A képen szöveg, képernyőkép, Betűtípu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7D9BAD2-A5BE-0F0E-80EA-CD033137F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198" y="2320365"/>
            <a:ext cx="4603331" cy="222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55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0B7177-C941-FD94-1E9A-3D424BDCA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Adatok bekérése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F9AA0A-9730-5DB3-722B-89CDA8F5C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12186"/>
          </a:xfrm>
        </p:spPr>
        <p:txBody>
          <a:bodyPr/>
          <a:lstStyle/>
          <a:p>
            <a:r>
              <a:rPr lang="hu-HU" dirty="0"/>
              <a:t>Adatok bekérése a </a:t>
            </a:r>
            <a:r>
              <a:rPr lang="hu-HU" i="1" dirty="0"/>
              <a:t>„</a:t>
            </a:r>
            <a:r>
              <a:rPr lang="hu-HU" i="1" dirty="0" err="1"/>
              <a:t>read</a:t>
            </a:r>
            <a:r>
              <a:rPr lang="hu-HU" i="1" dirty="0"/>
              <a:t>”</a:t>
            </a:r>
            <a:r>
              <a:rPr lang="hu-HU" dirty="0"/>
              <a:t> utasítással történik, az utasítást egy változó követi, ebben kerül eltárolásra a megadott érték</a:t>
            </a:r>
          </a:p>
          <a:p>
            <a:pPr lvl="1"/>
            <a:r>
              <a:rPr lang="hu-HU" dirty="0"/>
              <a:t>Ebben a változóban tároljuk el </a:t>
            </a:r>
            <a:r>
              <a:rPr lang="hu-HU" dirty="0" err="1"/>
              <a:t>stringként</a:t>
            </a:r>
            <a:r>
              <a:rPr lang="hu-HU" dirty="0"/>
              <a:t> a beolvasott szöveget</a:t>
            </a:r>
          </a:p>
          <a:p>
            <a:pPr lvl="1"/>
            <a:r>
              <a:rPr lang="hu-HU" dirty="0"/>
              <a:t>A </a:t>
            </a:r>
            <a:r>
              <a:rPr lang="hu-HU" i="1" dirty="0"/>
              <a:t>„-p” </a:t>
            </a:r>
            <a:r>
              <a:rPr lang="hu-HU" dirty="0"/>
              <a:t>kapcsolóval kiírandó szöveg is megadható</a:t>
            </a:r>
          </a:p>
          <a:p>
            <a:pPr lvl="1"/>
            <a:endParaRPr lang="hu-HU" i="1" dirty="0"/>
          </a:p>
        </p:txBody>
      </p:sp>
      <p:pic>
        <p:nvPicPr>
          <p:cNvPr id="8" name="Kép 7" descr="A képen szöveg, Betűtípus, képernyőkép, algebr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106EC94F-F719-01F8-23FB-1F885CBA2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109" y="3967121"/>
            <a:ext cx="8895781" cy="24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68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8A128A-79DE-D9F1-0EDA-34C86772B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Adatok bekérése – Több paraméter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B2BFFEA-5A11-A077-C146-D3354156A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Egy beolvasással több paraméter is megadható, ilyenkor szóközzel kell őket elválasztani az értékeket!</a:t>
            </a:r>
          </a:p>
          <a:p>
            <a:pPr lvl="1"/>
            <a:r>
              <a:rPr lang="hu-HU" dirty="0"/>
              <a:t>Az értékek ekkor több különálló változóba kerülnek!</a:t>
            </a:r>
          </a:p>
          <a:p>
            <a:pPr lvl="1"/>
            <a:endParaRPr lang="hu-HU" dirty="0"/>
          </a:p>
        </p:txBody>
      </p:sp>
      <p:pic>
        <p:nvPicPr>
          <p:cNvPr id="6" name="Kép 5" descr="A képen szöveg, Betűtípus, képernyőkép, so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B114DE5D-DF79-02F1-7CB6-23EB1B5E7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61" y="4006516"/>
            <a:ext cx="10695877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58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83B4AC-1BB8-5FE6-8DF0-25C2E9B1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Adatok bekérése – Alapértelmezett érték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DDCA20-AC2E-85A3-3B46-875A4783A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hu-HU" dirty="0"/>
              <a:t>Lehetőség van alapértelmezett értéket megadni, ehhez a </a:t>
            </a:r>
            <a:r>
              <a:rPr lang="hu-HU" i="1" dirty="0"/>
              <a:t>„-</a:t>
            </a:r>
            <a:r>
              <a:rPr lang="hu-HU" i="1" dirty="0" err="1"/>
              <a:t>ei</a:t>
            </a:r>
            <a:r>
              <a:rPr lang="hu-HU" i="1" dirty="0"/>
              <a:t>” </a:t>
            </a:r>
            <a:r>
              <a:rPr lang="hu-HU" dirty="0"/>
              <a:t>kapcsolókat kell használni!</a:t>
            </a:r>
          </a:p>
          <a:p>
            <a:endParaRPr lang="hu-HU" dirty="0"/>
          </a:p>
        </p:txBody>
      </p:sp>
      <p:pic>
        <p:nvPicPr>
          <p:cNvPr id="7" name="Kép 6" descr="A képen szöveg, Betűtípus, képernyőkép, algebr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E00CC76-3ADC-EEBC-4A70-A135ECE56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469" y="3429000"/>
            <a:ext cx="9499061" cy="245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95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C15EC8-5FED-2322-A3E1-7C61F7A7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Adatok bekérése tömbbe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2FCBB09-7A1A-4C3A-2BD8-8A24FE1DA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hu-HU" dirty="0"/>
              <a:t>Lehetőség van a bekért paramétereket közvetlenül tömbbe helyezni, ehhez a </a:t>
            </a:r>
            <a:r>
              <a:rPr lang="hu-HU" i="1" dirty="0"/>
              <a:t>„-a” </a:t>
            </a:r>
            <a:r>
              <a:rPr lang="hu-HU" dirty="0"/>
              <a:t>kapcsolót kell használni!</a:t>
            </a:r>
          </a:p>
          <a:p>
            <a:endParaRPr lang="hu-HU" i="1" dirty="0"/>
          </a:p>
        </p:txBody>
      </p:sp>
      <p:pic>
        <p:nvPicPr>
          <p:cNvPr id="5" name="Kép 4" descr="A képen szöveg, Betűtípus, képernyőkép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54EDA27-A774-D3B6-44EC-254E065D2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473" y="3629275"/>
            <a:ext cx="9605053" cy="196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19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139B1B-AF50-1DD3-AF9D-2CA53277B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Adatok bekérése – Titkos mód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A67E406-D946-F4DF-B86E-14EA1E89D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Lehetőség van a paramétereket titkos mód bekérni, ekkor a jelszómegadáshoz hasonlóan nem látható a bevitt szöveg!</a:t>
            </a:r>
          </a:p>
          <a:p>
            <a:pPr lvl="1"/>
            <a:r>
              <a:rPr lang="hu-HU" dirty="0"/>
              <a:t>Ehhez a </a:t>
            </a:r>
            <a:r>
              <a:rPr lang="hu-HU" i="1" dirty="0"/>
              <a:t>„-s” </a:t>
            </a:r>
            <a:r>
              <a:rPr lang="hu-HU" dirty="0"/>
              <a:t>kapcsolót kell használni!</a:t>
            </a:r>
          </a:p>
        </p:txBody>
      </p:sp>
      <p:pic>
        <p:nvPicPr>
          <p:cNvPr id="5" name="Kép 4" descr="A képen szöveg, Betűtípus, képernyőkép, fehé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E798E3B-FB13-48C8-1F4F-9964C3D44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50" y="3629861"/>
            <a:ext cx="7535299" cy="257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30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F1E426-7747-B86F-6A2C-E0FC6AE60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F3F5E50-2ECC-7A13-D588-2E4D47EAC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Írjunk egy számológép scriptet, ahol felhasználótól elkérünk két számot, majd elvégezzük rajtuk az alapvető matematikai műveleteket!</a:t>
            </a:r>
          </a:p>
          <a:p>
            <a:pPr lvl="1"/>
            <a:r>
              <a:rPr lang="hu-HU" dirty="0"/>
              <a:t>Fontos, hogy formázott szöveg </a:t>
            </a:r>
            <a:r>
              <a:rPr lang="hu-HU"/>
              <a:t>kiíratása történjen!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56395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923</Words>
  <Application>Microsoft Office PowerPoint</Application>
  <PresentationFormat>Szélesvásznú</PresentationFormat>
  <Paragraphs>104</Paragraphs>
  <Slides>21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Office-téma</vt:lpstr>
      <vt:lpstr>DevOps</vt:lpstr>
      <vt:lpstr>Shell programozás</vt:lpstr>
      <vt:lpstr>Shell script létrehozása és futtatása</vt:lpstr>
      <vt:lpstr>Shell script létrehozása és futtatása</vt:lpstr>
      <vt:lpstr>Megjegyzések és Escape karakterek</vt:lpstr>
      <vt:lpstr>Változók deklarálása</vt:lpstr>
      <vt:lpstr>Változók deklarálása</vt:lpstr>
      <vt:lpstr>Változók inicializálása</vt:lpstr>
      <vt:lpstr>Változók hivatkozása</vt:lpstr>
      <vt:lpstr>Kapcsos-zárójel a két tömb esetén</vt:lpstr>
      <vt:lpstr>Konkatenáció és feladat</vt:lpstr>
      <vt:lpstr>Feladat</vt:lpstr>
      <vt:lpstr>Kifejezések kiíratása</vt:lpstr>
      <vt:lpstr>Formázott kimenet írása</vt:lpstr>
      <vt:lpstr>Formázott kimenet írása</vt:lpstr>
      <vt:lpstr>Adatok bekérése</vt:lpstr>
      <vt:lpstr>Adatok bekérése – Több paraméter</vt:lpstr>
      <vt:lpstr>Adatok bekérése – Alapértelmezett érték</vt:lpstr>
      <vt:lpstr>Adatok bekérése tömbbe</vt:lpstr>
      <vt:lpstr>Adatok bekérése – Titkos mód</vt:lpstr>
      <vt:lpstr>Feladat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O365 felhasználó</dc:creator>
  <cp:lastModifiedBy>O365 felhasználó</cp:lastModifiedBy>
  <cp:revision>89</cp:revision>
  <dcterms:created xsi:type="dcterms:W3CDTF">2025-02-17T17:08:52Z</dcterms:created>
  <dcterms:modified xsi:type="dcterms:W3CDTF">2025-02-18T08:34:33Z</dcterms:modified>
</cp:coreProperties>
</file>