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10" r:id="rId5"/>
    <p:sldId id="312" r:id="rId6"/>
    <p:sldId id="313" r:id="rId7"/>
    <p:sldId id="314" r:id="rId8"/>
    <p:sldId id="311" r:id="rId9"/>
    <p:sldId id="317" r:id="rId10"/>
    <p:sldId id="309" r:id="rId11"/>
    <p:sldId id="318" r:id="rId12"/>
    <p:sldId id="316" r:id="rId13"/>
    <p:sldId id="319" r:id="rId14"/>
    <p:sldId id="315" r:id="rId15"/>
    <p:sldId id="320" r:id="rId16"/>
    <p:sldId id="321" r:id="rId17"/>
    <p:sldId id="322" r:id="rId18"/>
    <p:sldId id="323" r:id="rId19"/>
    <p:sldId id="324" r:id="rId20"/>
    <p:sldId id="325" r:id="rId21"/>
    <p:sldId id="327" r:id="rId22"/>
    <p:sldId id="328" r:id="rId23"/>
    <p:sldId id="326" r:id="rId24"/>
    <p:sldId id="329" r:id="rId25"/>
    <p:sldId id="330" r:id="rId26"/>
    <p:sldId id="331" r:id="rId27"/>
    <p:sldId id="332" r:id="rId28"/>
    <p:sldId id="333" r:id="rId29"/>
    <p:sldId id="335" r:id="rId30"/>
    <p:sldId id="334" r:id="rId31"/>
    <p:sldId id="336" r:id="rId32"/>
    <p:sldId id="337" r:id="rId3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view/bzoktatas/kezd&#337;la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etawiki.net/wiki/Arch_Linu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BM_PC_DOS#/media/File:PC_DOS_1.10_screensho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7fVOW-zNQI&amp;t=18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DevOps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V. - VI.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780CA1-E44D-4699-8B75-76913A306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Tananyag elérhetősége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00436E-70BB-49BF-813B-06AE5B6E7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  <a:p>
            <a:r>
              <a:rPr lang="hu-HU" dirty="0"/>
              <a:t>Weboldal, minden korábbi tananyag elérhetősége: </a:t>
            </a:r>
            <a:r>
              <a:rPr lang="hu-HU" dirty="0">
                <a:hlinkClick r:id="rId2"/>
              </a:rPr>
              <a:t>https://sites.google.com/view/bzoktatas/kezdőlap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938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64F7F1-0D01-4CD0-90C7-B5126E7AB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Ubuntu</a:t>
            </a:r>
            <a:r>
              <a:rPr lang="hu-HU" dirty="0"/>
              <a:t> – Interfészek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444AA6-761E-4A60-AD96-B446E1DDB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Az </a:t>
            </a:r>
            <a:r>
              <a:rPr lang="hu-HU" dirty="0" err="1"/>
              <a:t>Ubuntu</a:t>
            </a:r>
            <a:r>
              <a:rPr lang="hu-HU" dirty="0"/>
              <a:t> </a:t>
            </a:r>
            <a:r>
              <a:rPr lang="hu-HU" b="1" dirty="0"/>
              <a:t>kétféle interfészt </a:t>
            </a:r>
            <a:r>
              <a:rPr lang="hu-HU" dirty="0"/>
              <a:t>biztosít a felhasználónak:</a:t>
            </a:r>
          </a:p>
          <a:p>
            <a:pPr lvl="1"/>
            <a:r>
              <a:rPr lang="hu-HU" b="1" dirty="0"/>
              <a:t>Grafikus felhasználó felület (GUI)</a:t>
            </a:r>
          </a:p>
          <a:p>
            <a:pPr lvl="1"/>
            <a:r>
              <a:rPr lang="hu-HU" b="1" dirty="0"/>
              <a:t>Parancssoros interfész (CLI)</a:t>
            </a:r>
          </a:p>
          <a:p>
            <a:endParaRPr lang="hu-HU" dirty="0"/>
          </a:p>
          <a:p>
            <a:r>
              <a:rPr lang="hu-HU" dirty="0"/>
              <a:t>Interfész feladata: Ezen keresztül tartja a kapcsolat a rendszer a felhasználóval</a:t>
            </a:r>
          </a:p>
          <a:p>
            <a:endParaRPr lang="hu-HU" dirty="0"/>
          </a:p>
          <a:p>
            <a:r>
              <a:rPr lang="hu-HU" dirty="0"/>
              <a:t>A letöbb op. Rendszer szintén ezt a két módot biztosítja, de léteznek csak parancssoros interfészt megvalósító op. rendszerek is </a:t>
            </a:r>
          </a:p>
          <a:p>
            <a:pPr lvl="1"/>
            <a:r>
              <a:rPr lang="hu-HU" dirty="0"/>
              <a:t>Pl.: </a:t>
            </a:r>
            <a:r>
              <a:rPr lang="hu-HU" dirty="0" err="1"/>
              <a:t>Arch</a:t>
            </a:r>
            <a:r>
              <a:rPr lang="hu-HU" dirty="0"/>
              <a:t> Linux, </a:t>
            </a:r>
            <a:r>
              <a:rPr lang="hu-HU" dirty="0" err="1"/>
              <a:t>Gentoo</a:t>
            </a:r>
            <a:r>
              <a:rPr lang="hu-HU" dirty="0"/>
              <a:t> Linux</a:t>
            </a:r>
          </a:p>
          <a:p>
            <a:pPr lvl="1"/>
            <a:r>
              <a:rPr lang="hu-HU" dirty="0"/>
              <a:t>Megjegyzés: Természetesen ma már ezekhez is telepíthető opcionálisan grafikus felület</a:t>
            </a:r>
          </a:p>
          <a:p>
            <a:pPr lvl="1"/>
            <a:endParaRPr lang="hu-HU" dirty="0"/>
          </a:p>
          <a:p>
            <a:pPr lvl="2"/>
            <a:endParaRPr lang="hu-HU" dirty="0"/>
          </a:p>
          <a:p>
            <a:pPr lvl="1"/>
            <a:endParaRPr lang="hu-HU" dirty="0"/>
          </a:p>
          <a:p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962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53758D-5013-48F7-8099-72A62765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Csak CLI-s op. Rendszer példa</a:t>
            </a:r>
          </a:p>
        </p:txBody>
      </p:sp>
      <p:pic>
        <p:nvPicPr>
          <p:cNvPr id="1026" name="Picture 2" descr="Arch Linux - BetaWiki">
            <a:extLst>
              <a:ext uri="{FF2B5EF4-FFF2-40B4-BE49-F238E27FC236}">
                <a16:creationId xmlns:a16="http://schemas.microsoft.com/office/drawing/2014/main" id="{F79E9EA2-0E10-4632-AE8A-441C33227D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989" y="1594436"/>
            <a:ext cx="6154819" cy="461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93B27636-60AD-4C97-8CED-26AC85E389CA}"/>
              </a:ext>
            </a:extLst>
          </p:cNvPr>
          <p:cNvSpPr txBox="1">
            <a:spLocks/>
          </p:cNvSpPr>
          <p:nvPr/>
        </p:nvSpPr>
        <p:spPr>
          <a:xfrm>
            <a:off x="11057021" y="6210550"/>
            <a:ext cx="1134979" cy="564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3"/>
              </a:rPr>
              <a:t>Forrás</a:t>
            </a:r>
            <a:endParaRPr lang="hu-HU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969B7916-F4EC-4F36-9041-1C847267FB51}"/>
              </a:ext>
            </a:extLst>
          </p:cNvPr>
          <p:cNvSpPr txBox="1">
            <a:spLocks/>
          </p:cNvSpPr>
          <p:nvPr/>
        </p:nvSpPr>
        <p:spPr>
          <a:xfrm>
            <a:off x="4707311" y="6348496"/>
            <a:ext cx="2566097" cy="56464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 err="1"/>
              <a:t>Arch</a:t>
            </a:r>
            <a:r>
              <a:rPr lang="hu-HU" dirty="0"/>
              <a:t> </a:t>
            </a:r>
            <a:r>
              <a:rPr lang="hu-HU" dirty="0" err="1"/>
              <a:t>linux</a:t>
            </a:r>
            <a:r>
              <a:rPr lang="hu-HU" dirty="0"/>
              <a:t> CLI példa</a:t>
            </a:r>
          </a:p>
        </p:txBody>
      </p:sp>
    </p:spTree>
    <p:extLst>
      <p:ext uri="{BB962C8B-B14F-4D97-AF65-F5344CB8AC3E}">
        <p14:creationId xmlns:p14="http://schemas.microsoft.com/office/powerpoint/2010/main" val="1750932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6CFCA1-5977-4273-892E-0EC42F62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Csak CLI-s op. Rendszer példa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2003177-0A28-49CB-81EB-6B3077BA8A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0" y="1568951"/>
            <a:ext cx="696214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A7473E28-9BD6-4964-8F07-E67FEA0EF3A5}"/>
              </a:ext>
            </a:extLst>
          </p:cNvPr>
          <p:cNvSpPr txBox="1">
            <a:spLocks/>
          </p:cNvSpPr>
          <p:nvPr/>
        </p:nvSpPr>
        <p:spPr>
          <a:xfrm>
            <a:off x="11057021" y="6210550"/>
            <a:ext cx="1134979" cy="564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dirty="0">
                <a:hlinkClick r:id="rId3"/>
              </a:rPr>
              <a:t>Forrás</a:t>
            </a:r>
            <a:endParaRPr lang="hu-HU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BC67C055-5D61-4A72-81D9-E7E667B68EF6}"/>
              </a:ext>
            </a:extLst>
          </p:cNvPr>
          <p:cNvSpPr txBox="1">
            <a:spLocks/>
          </p:cNvSpPr>
          <p:nvPr/>
        </p:nvSpPr>
        <p:spPr>
          <a:xfrm>
            <a:off x="5252743" y="6116887"/>
            <a:ext cx="2566097" cy="564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000" dirty="0"/>
              <a:t>DOS CLI példa</a:t>
            </a:r>
          </a:p>
        </p:txBody>
      </p:sp>
    </p:spTree>
    <p:extLst>
      <p:ext uri="{BB962C8B-B14F-4D97-AF65-F5344CB8AC3E}">
        <p14:creationId xmlns:p14="http://schemas.microsoft.com/office/powerpoint/2010/main" val="41553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B05B9-F554-426B-81D4-BE15F878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DOS történelem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7DA0C6-2BE5-4FE1-A4D9-0F4DFD2FB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DOS , avagy </a:t>
            </a:r>
            <a:r>
              <a:rPr lang="hu-HU" dirty="0" err="1"/>
              <a:t>Disk</a:t>
            </a:r>
            <a:r>
              <a:rPr lang="hu-HU" dirty="0"/>
              <a:t> </a:t>
            </a:r>
            <a:r>
              <a:rPr lang="hu-HU" dirty="0" err="1"/>
              <a:t>Operating</a:t>
            </a:r>
            <a:r>
              <a:rPr lang="hu-HU" dirty="0"/>
              <a:t> System egy parancssoros (CLI) operációs rendszer</a:t>
            </a:r>
          </a:p>
          <a:p>
            <a:r>
              <a:rPr lang="hu-HU" dirty="0"/>
              <a:t>Korai operációs rendszerek közé sorolható (1980-as évek és 1990-es évek eleje)</a:t>
            </a:r>
          </a:p>
          <a:p>
            <a:r>
              <a:rPr lang="hu-HU" dirty="0"/>
              <a:t>Legismertebb verziója az MS-DOS (Microsoft fejlesztés), de számos DOS változat ismert</a:t>
            </a:r>
          </a:p>
          <a:p>
            <a:r>
              <a:rPr lang="hu-HU" dirty="0"/>
              <a:t>A legelső Windows rendszerek az MS-DOS grafikus felülettel kiegészített verziói voltak</a:t>
            </a:r>
          </a:p>
          <a:p>
            <a:pPr lvl="1"/>
            <a:r>
              <a:rPr lang="hu-HU" dirty="0"/>
              <a:t>Bizonyos programokban (CMD, Windows PowerShell) még ma is érezhető a DOS-os múlt</a:t>
            </a:r>
          </a:p>
          <a:p>
            <a:pPr lvl="2"/>
            <a:r>
              <a:rPr lang="hu-HU" dirty="0"/>
              <a:t>Parancsok neve, rövidítése</a:t>
            </a:r>
          </a:p>
          <a:p>
            <a:pPr lvl="2"/>
            <a:r>
              <a:rPr lang="hu-HU" dirty="0"/>
              <a:t>Batch fájlok, amelyek parancsokat tartalmaznak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1270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27D887-2861-4AFF-8831-A04417A3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Legelterjedtebb operációs rendszerek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0CC4F2-E912-4A66-A76A-08D809941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/>
          <a:lstStyle/>
          <a:p>
            <a:r>
              <a:rPr lang="hu-HU" dirty="0"/>
              <a:t>Kezdetben a DOS különféle (akár egy adott célhardverre) alakított változatai voltak a legelterjedtebbek (1979 - 1982)</a:t>
            </a:r>
          </a:p>
          <a:p>
            <a:r>
              <a:rPr lang="hu-HU" dirty="0"/>
              <a:t>Később az Európai piacon térnyerő Commodore 64 saját operációs rendszere lett a leghasználtabb (1982 - 1987)</a:t>
            </a:r>
          </a:p>
          <a:p>
            <a:r>
              <a:rPr lang="hu-HU" dirty="0"/>
              <a:t>A Commodore 64 visszaesése és a az személyi számítógép (PC) elterjedése végett a MS-DOS lett a térhódító</a:t>
            </a:r>
          </a:p>
          <a:p>
            <a:r>
              <a:rPr lang="hu-HU" dirty="0"/>
              <a:t>A </a:t>
            </a:r>
            <a:r>
              <a:rPr lang="hu-HU" dirty="0" err="1"/>
              <a:t>linux</a:t>
            </a:r>
            <a:r>
              <a:rPr lang="hu-HU" dirty="0"/>
              <a:t> (1993-as) megjelenésével kis szeletet hasított ki magának</a:t>
            </a:r>
          </a:p>
          <a:p>
            <a:r>
              <a:rPr lang="hu-HU" dirty="0"/>
              <a:t>Az első, nem DOS alapú Windows rendszer, a Windows 95 átvette a vezetést a szintén cégen belül fejlesztett MS-DOS-sal szemben</a:t>
            </a:r>
          </a:p>
          <a:p>
            <a:r>
              <a:rPr lang="hu-HU" dirty="0"/>
              <a:t>Videó linkje: </a:t>
            </a:r>
            <a:r>
              <a:rPr lang="hu-HU" dirty="0">
                <a:hlinkClick r:id="rId2"/>
              </a:rPr>
              <a:t>ITT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203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888168-29FE-4E76-9B78-FCB3F2B40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Interfészek - GUI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F9C1E80-918C-4F28-B8D1-D956BAB1D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GUI: </a:t>
            </a:r>
            <a:r>
              <a:rPr lang="hu-HU" dirty="0" err="1"/>
              <a:t>Graphical</a:t>
            </a:r>
            <a:r>
              <a:rPr lang="hu-HU" dirty="0"/>
              <a:t> </a:t>
            </a:r>
            <a:r>
              <a:rPr lang="hu-HU" dirty="0" err="1"/>
              <a:t>User</a:t>
            </a:r>
            <a:r>
              <a:rPr lang="hu-HU" dirty="0"/>
              <a:t> </a:t>
            </a:r>
            <a:r>
              <a:rPr lang="hu-HU" dirty="0" err="1"/>
              <a:t>Interface</a:t>
            </a:r>
            <a:r>
              <a:rPr lang="hu-HU" dirty="0"/>
              <a:t> </a:t>
            </a:r>
          </a:p>
          <a:p>
            <a:r>
              <a:rPr lang="hu-HU" dirty="0"/>
              <a:t>Az </a:t>
            </a:r>
            <a:r>
              <a:rPr lang="hu-HU" b="1" dirty="0"/>
              <a:t>alkalmazások ablakokban jelennek meg</a:t>
            </a:r>
          </a:p>
          <a:p>
            <a:r>
              <a:rPr lang="hu-HU" dirty="0"/>
              <a:t>Az </a:t>
            </a:r>
            <a:r>
              <a:rPr lang="hu-HU" b="1" dirty="0"/>
              <a:t>ablakok mérete </a:t>
            </a:r>
            <a:r>
              <a:rPr lang="hu-HU" b="1" dirty="0" err="1"/>
              <a:t>testreszabható</a:t>
            </a:r>
            <a:r>
              <a:rPr lang="hu-HU" b="1" dirty="0"/>
              <a:t> és szabadon mozgathatók</a:t>
            </a:r>
          </a:p>
          <a:p>
            <a:r>
              <a:rPr lang="hu-HU" dirty="0"/>
              <a:t>Számos grafikai elem segíti a programmal történő kapcsolattartást és annak használatát</a:t>
            </a:r>
          </a:p>
          <a:p>
            <a:r>
              <a:rPr lang="hu-HU" dirty="0"/>
              <a:t>Az </a:t>
            </a:r>
            <a:r>
              <a:rPr lang="hu-HU" b="1" dirty="0"/>
              <a:t>egeret használja elsősorban</a:t>
            </a:r>
            <a:r>
              <a:rPr lang="hu-HU" dirty="0"/>
              <a:t>, mint alapértelmezett bemeneti eszköz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57424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367EC5-E627-41F4-83BD-71ADD30F4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Ubuntu</a:t>
            </a:r>
            <a:r>
              <a:rPr lang="hu-HU" dirty="0"/>
              <a:t> – GUI – Dokumentumok mappa elérése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1DB6848-F418-4614-AE7B-1FF87CC65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42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AE95FF-515E-4CD7-83D6-5E2B6A37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Interfészek - CLI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DC7131-E482-4ECA-8C49-86745712C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CLI</a:t>
            </a:r>
            <a:r>
              <a:rPr lang="hu-HU" dirty="0"/>
              <a:t>: </a:t>
            </a:r>
            <a:r>
              <a:rPr lang="hu-HU" dirty="0" err="1"/>
              <a:t>Command</a:t>
            </a:r>
            <a:r>
              <a:rPr lang="hu-HU" dirty="0"/>
              <a:t> Line </a:t>
            </a:r>
            <a:r>
              <a:rPr lang="hu-HU" dirty="0" err="1"/>
              <a:t>Interface</a:t>
            </a:r>
            <a:endParaRPr lang="hu-HU" dirty="0"/>
          </a:p>
          <a:p>
            <a:r>
              <a:rPr lang="hu-HU" b="1" dirty="0"/>
              <a:t>Szöveg alapú interfészt</a:t>
            </a:r>
            <a:r>
              <a:rPr lang="hu-HU" dirty="0"/>
              <a:t> biztosít a felhasználónak</a:t>
            </a:r>
          </a:p>
          <a:p>
            <a:r>
              <a:rPr lang="hu-HU" dirty="0"/>
              <a:t>A </a:t>
            </a:r>
            <a:r>
              <a:rPr lang="hu-HU" b="1" dirty="0"/>
              <a:t>billentyűzetet használja elsősorban</a:t>
            </a:r>
            <a:r>
              <a:rPr lang="hu-HU" dirty="0"/>
              <a:t>, mint alapértelmezett bemeneti eszköz</a:t>
            </a:r>
          </a:p>
          <a:p>
            <a:r>
              <a:rPr lang="hu-HU" b="1" dirty="0"/>
              <a:t>Parancsokkal </a:t>
            </a:r>
            <a:r>
              <a:rPr lang="hu-HU" dirty="0"/>
              <a:t>(utasításokkal) </a:t>
            </a:r>
            <a:r>
              <a:rPr lang="hu-HU" b="1" dirty="0"/>
              <a:t>vezéreljük a számítógép működését</a:t>
            </a:r>
          </a:p>
          <a:p>
            <a:pPr lvl="1"/>
            <a:r>
              <a:rPr lang="hu-HU" dirty="0"/>
              <a:t>Így futtatunk alkalmazásokat</a:t>
            </a:r>
          </a:p>
          <a:p>
            <a:pPr lvl="1"/>
            <a:r>
              <a:rPr lang="hu-HU" dirty="0"/>
              <a:t>Így hozunk létre/törlünk/módosítunk állományokat</a:t>
            </a:r>
          </a:p>
          <a:p>
            <a:r>
              <a:rPr lang="hu-HU" b="1" dirty="0"/>
              <a:t>Szerverek esetén </a:t>
            </a:r>
            <a:r>
              <a:rPr lang="hu-HU" dirty="0"/>
              <a:t>nem szokás GUI-s felületet használni, az utasításokat </a:t>
            </a:r>
            <a:r>
              <a:rPr lang="hu-HU" b="1" dirty="0"/>
              <a:t>CLI</a:t>
            </a:r>
            <a:r>
              <a:rPr lang="hu-HU" dirty="0"/>
              <a:t> segítségével adjuk meg</a:t>
            </a:r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380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4515D6-6D4E-4CA4-9BBF-8CA8575F1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Ubuntu</a:t>
            </a:r>
            <a:r>
              <a:rPr lang="hu-HU" dirty="0"/>
              <a:t> – CLI - Dokumentumok mappa elérése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3028EA7-CC80-4537-8224-855166FA8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1551519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2DB58B-CE51-4368-8B22-B2BE664F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CLI VS. GUI – Előnyök és hátrányok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093EE5-EF41-4F76-9947-23A16322F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GUI előnyök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Felhasználóbarát</a:t>
            </a:r>
            <a:r>
              <a:rPr lang="hu-HU" dirty="0"/>
              <a:t>: Vizuális megjelenéssel biztosítja az adatok könnyű elérését, programok használatát</a:t>
            </a:r>
          </a:p>
          <a:p>
            <a:pPr lvl="1"/>
            <a:r>
              <a:rPr lang="hu-HU" b="1" dirty="0"/>
              <a:t>Intuitív</a:t>
            </a:r>
            <a:r>
              <a:rPr lang="hu-HU" dirty="0"/>
              <a:t>: Nem szükséges a parancsokat megjegyezni </a:t>
            </a:r>
          </a:p>
          <a:p>
            <a:pPr lvl="1"/>
            <a:r>
              <a:rPr lang="hu-HU" b="1" dirty="0" err="1"/>
              <a:t>Multitasking</a:t>
            </a:r>
            <a:r>
              <a:rPr lang="hu-HU" dirty="0"/>
              <a:t>: Könnyen kezelhető az alkalmazások közötti váltás</a:t>
            </a:r>
          </a:p>
          <a:p>
            <a:r>
              <a:rPr lang="hu-HU" b="1" dirty="0"/>
              <a:t>GUI Hátrányok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Erőforrásigény</a:t>
            </a:r>
            <a:r>
              <a:rPr lang="hu-HU" dirty="0"/>
              <a:t>: Nagyobb memória- és processzor igény</a:t>
            </a:r>
          </a:p>
          <a:p>
            <a:pPr lvl="1"/>
            <a:r>
              <a:rPr lang="hu-HU" b="1" dirty="0"/>
              <a:t>Sebesség</a:t>
            </a:r>
            <a:r>
              <a:rPr lang="hu-HU" dirty="0"/>
              <a:t>: Feladatok végrehajtása több kattintást igényel a vizuális elemek miatt </a:t>
            </a:r>
          </a:p>
          <a:p>
            <a:pPr lvl="1"/>
            <a:r>
              <a:rPr lang="hu-HU" b="1" dirty="0"/>
              <a:t>Korlátozott automatizálás</a:t>
            </a:r>
            <a:r>
              <a:rPr lang="hu-HU" dirty="0"/>
              <a:t>: Nem alkalmas feladatok automatizálására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1722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822C60-CCA0-4708-AD00-FFE0E643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CLI VS. GUI – Előnyök és hátrányok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5B60E2-E692-44B1-8ED4-C57DC9855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CLI előnyök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Erőforrásigény</a:t>
            </a:r>
            <a:r>
              <a:rPr lang="hu-HU" dirty="0"/>
              <a:t>: Gyorsabb, mint egy vizuális felület és kevesebb erőforrást igényel</a:t>
            </a:r>
          </a:p>
          <a:p>
            <a:pPr lvl="1"/>
            <a:r>
              <a:rPr lang="hu-HU" b="1" dirty="0"/>
              <a:t>Automatizálás</a:t>
            </a:r>
            <a:r>
              <a:rPr lang="hu-HU" dirty="0"/>
              <a:t>: Alkalmas feladatok automatizálására </a:t>
            </a:r>
            <a:r>
              <a:rPr lang="hu-HU" dirty="0" err="1"/>
              <a:t>szkriptek</a:t>
            </a:r>
            <a:r>
              <a:rPr lang="hu-HU" dirty="0"/>
              <a:t> segítségével</a:t>
            </a:r>
          </a:p>
          <a:p>
            <a:pPr lvl="1"/>
            <a:r>
              <a:rPr lang="hu-HU" b="1" dirty="0"/>
              <a:t>Rugalmasság</a:t>
            </a:r>
            <a:r>
              <a:rPr lang="hu-HU" dirty="0"/>
              <a:t>: Összetett parancsok és műveletek végrehajtását is lehetővé teszi</a:t>
            </a:r>
          </a:p>
          <a:p>
            <a:pPr lvl="1"/>
            <a:r>
              <a:rPr lang="hu-HU" b="1" dirty="0"/>
              <a:t>Ismerős kezelés más disztribúción is: </a:t>
            </a:r>
            <a:r>
              <a:rPr lang="hu-HU" dirty="0"/>
              <a:t>A grafikus felület </a:t>
            </a:r>
            <a:r>
              <a:rPr lang="hu-HU" dirty="0" err="1"/>
              <a:t>disztribúciónként</a:t>
            </a:r>
            <a:r>
              <a:rPr lang="hu-HU" dirty="0"/>
              <a:t> jelentősen eltérhet, de a parancssoros használat legtöbb esetben azonos</a:t>
            </a:r>
          </a:p>
          <a:p>
            <a:r>
              <a:rPr lang="hu-HU" b="1" dirty="0"/>
              <a:t>CLI hátrányok:</a:t>
            </a:r>
          </a:p>
          <a:p>
            <a:pPr lvl="1"/>
            <a:r>
              <a:rPr lang="hu-HU" b="1" dirty="0"/>
              <a:t>Nem felhasználóbarát</a:t>
            </a:r>
            <a:r>
              <a:rPr lang="hu-HU" dirty="0"/>
              <a:t>: A parancsok ismerete és a grafikus felület hiánya nehezen használhatóvá teszi kezdetben</a:t>
            </a:r>
          </a:p>
          <a:p>
            <a:pPr lvl="1"/>
            <a:r>
              <a:rPr lang="hu-HU" b="1" dirty="0"/>
              <a:t>Nehezebben tanulható</a:t>
            </a:r>
          </a:p>
          <a:p>
            <a:pPr lvl="1"/>
            <a:r>
              <a:rPr lang="hu-HU" b="1" dirty="0"/>
              <a:t>Több</a:t>
            </a:r>
            <a:r>
              <a:rPr lang="hu-HU" dirty="0"/>
              <a:t> </a:t>
            </a:r>
            <a:r>
              <a:rPr lang="hu-HU" b="1" dirty="0"/>
              <a:t>hibalehetőség</a:t>
            </a:r>
            <a:r>
              <a:rPr lang="hu-HU" dirty="0"/>
              <a:t>: Parancsok elgépelése hibákat okozhat</a:t>
            </a:r>
          </a:p>
        </p:txBody>
      </p:sp>
    </p:spTree>
    <p:extLst>
      <p:ext uri="{BB962C8B-B14F-4D97-AF65-F5344CB8AC3E}">
        <p14:creationId xmlns:p14="http://schemas.microsoft.com/office/powerpoint/2010/main" val="3118157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DA32C6-2BFC-4ED6-9AB9-C37D43BDC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Ubuntu</a:t>
            </a:r>
            <a:r>
              <a:rPr lang="hu-HU" dirty="0"/>
              <a:t> – CLI elérése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E50711-13F7-4CA6-B972-A1BF48DB1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2186"/>
          </a:xfrm>
        </p:spPr>
        <p:txBody>
          <a:bodyPr/>
          <a:lstStyle/>
          <a:p>
            <a:r>
              <a:rPr lang="hu-HU" dirty="0" err="1"/>
              <a:t>Ubuntuban</a:t>
            </a:r>
            <a:r>
              <a:rPr lang="hu-HU" dirty="0"/>
              <a:t> a parancssoros interfészt a „Terminál” nevű alkalmazáson keresztül érjük el</a:t>
            </a:r>
          </a:p>
          <a:p>
            <a:r>
              <a:rPr lang="hu-HU" dirty="0"/>
              <a:t>A Terminál elérése történhet grafikus felületen kattintással, vagy gyorsgomb használatával (</a:t>
            </a:r>
            <a:r>
              <a:rPr lang="hu-HU" b="1" dirty="0" err="1"/>
              <a:t>Ctrl</a:t>
            </a:r>
            <a:r>
              <a:rPr lang="hu-HU" b="1" dirty="0"/>
              <a:t> + Alt + T</a:t>
            </a:r>
            <a:r>
              <a:rPr lang="hu-HU" dirty="0"/>
              <a:t>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E017848-AF02-457B-8B61-874A6B7B2E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96" y="3737810"/>
            <a:ext cx="4776404" cy="298525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ED55CD0-2401-409A-8676-E44BD453F1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37811"/>
            <a:ext cx="4776404" cy="298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9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0D1D26-C7F3-413E-A712-0D6185B0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CLI - Shell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DF97E2-B6EB-40E0-AC64-9D925E314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b="1" dirty="0" err="1"/>
              <a:t>shell</a:t>
            </a:r>
            <a:r>
              <a:rPr lang="hu-HU" dirty="0"/>
              <a:t> az a </a:t>
            </a:r>
            <a:r>
              <a:rPr lang="hu-HU" b="1" dirty="0"/>
              <a:t>program</a:t>
            </a:r>
            <a:r>
              <a:rPr lang="hu-HU" dirty="0"/>
              <a:t>, amely a </a:t>
            </a:r>
            <a:r>
              <a:rPr lang="hu-HU" b="1" dirty="0"/>
              <a:t>parancssoros interfészt </a:t>
            </a:r>
            <a:r>
              <a:rPr lang="hu-HU" dirty="0"/>
              <a:t>(CLI) </a:t>
            </a:r>
            <a:r>
              <a:rPr lang="hu-HU" b="1" dirty="0"/>
              <a:t>biztosítja</a:t>
            </a:r>
          </a:p>
          <a:p>
            <a:r>
              <a:rPr lang="hu-HU" dirty="0"/>
              <a:t>Shell </a:t>
            </a:r>
            <a:r>
              <a:rPr lang="hu-HU" b="1" dirty="0"/>
              <a:t>feladata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Parancsok fogadása, értelmezése, és a feladatok átadása a Linux kernel számára</a:t>
            </a:r>
          </a:p>
          <a:p>
            <a:pPr lvl="1"/>
            <a:r>
              <a:rPr lang="hu-HU" b="1" dirty="0"/>
              <a:t>Kernel</a:t>
            </a:r>
            <a:r>
              <a:rPr lang="hu-HU" dirty="0"/>
              <a:t>: </a:t>
            </a:r>
          </a:p>
          <a:p>
            <a:pPr lvl="2"/>
            <a:r>
              <a:rPr lang="hu-HU" dirty="0"/>
              <a:t>A hardver és a felhasználó közötti összeköttetést biztosítja</a:t>
            </a:r>
          </a:p>
          <a:p>
            <a:pPr lvl="2"/>
            <a:r>
              <a:rPr lang="hu-HU" dirty="0"/>
              <a:t>A kernel feladata az </a:t>
            </a:r>
            <a:r>
              <a:rPr lang="hu-HU" b="1" dirty="0"/>
              <a:t>erőforrások</a:t>
            </a:r>
            <a:r>
              <a:rPr lang="hu-HU" dirty="0"/>
              <a:t> (RAM, háttértár, CPU) </a:t>
            </a:r>
            <a:r>
              <a:rPr lang="hu-HU" b="1" dirty="0"/>
              <a:t>kiosztása</a:t>
            </a:r>
            <a:r>
              <a:rPr lang="hu-HU" dirty="0"/>
              <a:t> a különféle alkalmazásoknak </a:t>
            </a:r>
          </a:p>
          <a:p>
            <a:pPr lvl="2"/>
            <a:r>
              <a:rPr lang="hu-HU" dirty="0"/>
              <a:t>Kernel segíti az alkalmazások közötti váltást (</a:t>
            </a:r>
            <a:r>
              <a:rPr lang="hu-HU" dirty="0" err="1"/>
              <a:t>multitasking</a:t>
            </a:r>
            <a:r>
              <a:rPr lang="hu-HU" dirty="0"/>
              <a:t>) az erőforrások kiosztásának sorrendjének meghatározásával</a:t>
            </a:r>
          </a:p>
        </p:txBody>
      </p:sp>
    </p:spTree>
    <p:extLst>
      <p:ext uri="{BB962C8B-B14F-4D97-AF65-F5344CB8AC3E}">
        <p14:creationId xmlns:p14="http://schemas.microsoft.com/office/powerpoint/2010/main" val="2482054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AD2DCF-B437-4B64-978D-AEC3DC12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CLI - Shell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3B09D2-9562-43B4-A2C3-F8D04F0DA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Akár többféle </a:t>
            </a:r>
            <a:r>
              <a:rPr lang="hu-HU" dirty="0" err="1"/>
              <a:t>shell</a:t>
            </a:r>
            <a:r>
              <a:rPr lang="hu-HU" dirty="0"/>
              <a:t> is használható, amelyek eltérő funkciókat és </a:t>
            </a:r>
            <a:r>
              <a:rPr lang="hu-HU" dirty="0" err="1"/>
              <a:t>testreszabási</a:t>
            </a:r>
            <a:r>
              <a:rPr lang="hu-HU" dirty="0"/>
              <a:t> lehetőségeket kínálnak</a:t>
            </a:r>
          </a:p>
          <a:p>
            <a:r>
              <a:rPr lang="hu-HU" b="1" dirty="0"/>
              <a:t>Az </a:t>
            </a:r>
            <a:r>
              <a:rPr lang="hu-HU" b="1" dirty="0" err="1"/>
              <a:t>Ubuntu</a:t>
            </a:r>
            <a:r>
              <a:rPr lang="hu-HU" b="1" dirty="0"/>
              <a:t> a „</a:t>
            </a:r>
            <a:r>
              <a:rPr lang="hu-HU" b="1" dirty="0" err="1"/>
              <a:t>Bash</a:t>
            </a:r>
            <a:r>
              <a:rPr lang="hu-HU" b="1" dirty="0"/>
              <a:t>” nevű </a:t>
            </a:r>
            <a:r>
              <a:rPr lang="hu-HU" b="1" dirty="0" err="1"/>
              <a:t>shellt</a:t>
            </a:r>
            <a:r>
              <a:rPr lang="hu-HU" b="1" dirty="0"/>
              <a:t> használja</a:t>
            </a:r>
          </a:p>
          <a:p>
            <a:endParaRPr lang="hu-HU" b="1" dirty="0"/>
          </a:p>
          <a:p>
            <a:r>
              <a:rPr lang="hu-HU" dirty="0"/>
              <a:t>Használt </a:t>
            </a:r>
            <a:r>
              <a:rPr lang="hu-HU" dirty="0" err="1"/>
              <a:t>shell</a:t>
            </a:r>
            <a:r>
              <a:rPr lang="hu-HU" dirty="0"/>
              <a:t> ellenőrzése: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8A2DE53-D67B-4057-95A3-465387FC1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349" y="4565400"/>
            <a:ext cx="8365642" cy="161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29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F886F3-DB51-4CE9-8C7A-963EDA9AA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Parancssor használata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6566AA-0631-4FB4-BE6C-900163C68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Megnyitva a parancssort az alábbi felülettel találkozhatunk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E1E8B8E-20CE-4F02-9E8E-9520A965D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001" y="2389603"/>
            <a:ext cx="5748255" cy="41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92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5D6252-C188-4977-B7A1-A9A4D8C7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Parancssor használata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EF257A-5787-4FEF-B8F2-668A5892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zölddel jelölt szövegrész egy útvonal, azt adja meg, hogy melyik mappában járunk éppen</a:t>
            </a:r>
          </a:p>
          <a:p>
            <a:r>
              <a:rPr lang="hu-HU" dirty="0"/>
              <a:t>Ezután lehet különféle parancsokat beírni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18E95EB-3FBD-402B-8833-DFA09653B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3" y="3279532"/>
            <a:ext cx="4628899" cy="33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20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A74E3B-4F8D-296F-DDB8-97B5641A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whoami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997B3B-26B8-99CC-9AD3-295FDA8D2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whoami</a:t>
            </a:r>
            <a:r>
              <a:rPr lang="hu-HU" dirty="0"/>
              <a:t> – </a:t>
            </a:r>
            <a:r>
              <a:rPr lang="hu-HU" b="1" dirty="0"/>
              <a:t>Kiírja</a:t>
            </a:r>
            <a:r>
              <a:rPr lang="hu-HU" dirty="0"/>
              <a:t> az éppen aktuálisan </a:t>
            </a:r>
            <a:r>
              <a:rPr lang="hu-HU" b="1" dirty="0"/>
              <a:t>bejelentkezett</a:t>
            </a:r>
            <a:r>
              <a:rPr lang="hu-HU" dirty="0"/>
              <a:t> </a:t>
            </a:r>
            <a:r>
              <a:rPr lang="hu-HU" b="1" dirty="0"/>
              <a:t>felhasználó</a:t>
            </a:r>
            <a:r>
              <a:rPr lang="hu-HU" dirty="0"/>
              <a:t> </a:t>
            </a:r>
            <a:r>
              <a:rPr lang="hu-HU" b="1" dirty="0"/>
              <a:t>nevét</a:t>
            </a:r>
          </a:p>
          <a:p>
            <a:r>
              <a:rPr lang="hu-HU" dirty="0"/>
              <a:t>Mikor hasznos?</a:t>
            </a:r>
          </a:p>
          <a:p>
            <a:pPr lvl="1"/>
            <a:r>
              <a:rPr lang="hu-HU" dirty="0"/>
              <a:t>Ha több felhasználóval dolgozunk</a:t>
            </a:r>
          </a:p>
          <a:p>
            <a:pPr lvl="1"/>
            <a:r>
              <a:rPr lang="hu-HU" dirty="0"/>
              <a:t>Ha egy parancs végrehajtásának megerősítéséhez szükség van a felhasználónévre</a:t>
            </a:r>
          </a:p>
        </p:txBody>
      </p:sp>
      <p:pic>
        <p:nvPicPr>
          <p:cNvPr id="5" name="Kép 4" descr="A képen szöveg, elektronika, képernyőkép, szoftver látható&#10;&#10;Automatikusan generált leírás">
            <a:extLst>
              <a:ext uri="{FF2B5EF4-FFF2-40B4-BE49-F238E27FC236}">
                <a16:creationId xmlns:a16="http://schemas.microsoft.com/office/drawing/2014/main" id="{2FEC759F-439F-8F8C-899A-93ECFE666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106" y="3678286"/>
            <a:ext cx="4313359" cy="310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0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ECD022-56B4-BFB2-D717-5E637A60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clear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87E887-0078-B12E-2D5F-655EE70BD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clear</a:t>
            </a:r>
            <a:r>
              <a:rPr lang="hu-HU" dirty="0"/>
              <a:t> – </a:t>
            </a:r>
            <a:r>
              <a:rPr lang="hu-HU" b="1" dirty="0"/>
              <a:t>Terminál</a:t>
            </a:r>
            <a:r>
              <a:rPr lang="hu-HU" dirty="0"/>
              <a:t> képernyőjének </a:t>
            </a:r>
            <a:r>
              <a:rPr lang="hu-HU" b="1" dirty="0"/>
              <a:t>törlésére</a:t>
            </a:r>
            <a:r>
              <a:rPr lang="hu-HU" dirty="0"/>
              <a:t> használható</a:t>
            </a:r>
          </a:p>
          <a:p>
            <a:r>
              <a:rPr lang="hu-HU" dirty="0"/>
              <a:t>Ha nehezen átlátható, vagy sok, mostanra felesleges </a:t>
            </a:r>
            <a:r>
              <a:rPr lang="hu-HU" dirty="0" err="1"/>
              <a:t>paranccssal</a:t>
            </a:r>
            <a:r>
              <a:rPr lang="hu-HU" dirty="0"/>
              <a:t> van tele a képernyő, könnyedén használható</a:t>
            </a:r>
          </a:p>
        </p:txBody>
      </p:sp>
      <p:pic>
        <p:nvPicPr>
          <p:cNvPr id="5" name="Kép 4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63F8DA60-8B5A-FEC0-2096-11118F04D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27" y="3109667"/>
            <a:ext cx="4999070" cy="359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24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A0D993-FC32-3761-C1A3-367D3716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uname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431AB4-1A4A-4815-AF63-03668A156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uname</a:t>
            </a:r>
            <a:r>
              <a:rPr lang="hu-HU" dirty="0"/>
              <a:t> - Alapvető </a:t>
            </a:r>
            <a:r>
              <a:rPr lang="hu-HU" b="1" dirty="0"/>
              <a:t>információt</a:t>
            </a:r>
            <a:r>
              <a:rPr lang="hu-HU" dirty="0"/>
              <a:t> </a:t>
            </a:r>
            <a:r>
              <a:rPr lang="hu-HU" b="1" dirty="0"/>
              <a:t>oszt</a:t>
            </a:r>
            <a:r>
              <a:rPr lang="hu-HU" dirty="0"/>
              <a:t> </a:t>
            </a:r>
            <a:r>
              <a:rPr lang="hu-HU" b="1" dirty="0"/>
              <a:t>meg</a:t>
            </a:r>
            <a:r>
              <a:rPr lang="hu-HU" dirty="0"/>
              <a:t> a </a:t>
            </a:r>
            <a:r>
              <a:rPr lang="hu-HU" b="1" dirty="0"/>
              <a:t>rendszerről</a:t>
            </a:r>
            <a:r>
              <a:rPr lang="hu-HU" dirty="0"/>
              <a:t>:</a:t>
            </a:r>
          </a:p>
          <a:p>
            <a:pPr lvl="1"/>
            <a:r>
              <a:rPr lang="hu-HU" dirty="0"/>
              <a:t>Kernel neve</a:t>
            </a:r>
          </a:p>
          <a:p>
            <a:pPr lvl="1"/>
            <a:r>
              <a:rPr lang="hu-HU" dirty="0"/>
              <a:t>Rendszer neve (</a:t>
            </a:r>
            <a:r>
              <a:rPr lang="hu-HU" dirty="0" err="1"/>
              <a:t>hostname</a:t>
            </a:r>
            <a:r>
              <a:rPr lang="hu-HU" dirty="0"/>
              <a:t>)</a:t>
            </a:r>
          </a:p>
          <a:p>
            <a:pPr lvl="1"/>
            <a:r>
              <a:rPr lang="hu-HU" dirty="0"/>
              <a:t>Kernel verziója és megjelenési dátuma</a:t>
            </a:r>
          </a:p>
          <a:p>
            <a:pPr lvl="1"/>
            <a:r>
              <a:rPr lang="hu-HU" dirty="0"/>
              <a:t>Architektúra (processzor architektúra)</a:t>
            </a:r>
          </a:p>
          <a:p>
            <a:pPr lvl="1"/>
            <a:r>
              <a:rPr lang="hu-HU" dirty="0"/>
              <a:t>Operációs rendszer neve</a:t>
            </a:r>
          </a:p>
          <a:p>
            <a:pPr lvl="1"/>
            <a:endParaRPr lang="hu-HU" dirty="0"/>
          </a:p>
        </p:txBody>
      </p:sp>
      <p:pic>
        <p:nvPicPr>
          <p:cNvPr id="4" name="Kép 3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23226446-EEB9-0ED6-97A2-5FE24DA95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191" y="2832163"/>
            <a:ext cx="5338506" cy="38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66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57F931-E170-35C3-2763-79D038664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uname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0DB5F6-4EBF-824C-B999-C1E15B4B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„</a:t>
            </a:r>
            <a:r>
              <a:rPr lang="hu-HU" dirty="0" err="1"/>
              <a:t>uname</a:t>
            </a:r>
            <a:r>
              <a:rPr lang="hu-HU" dirty="0"/>
              <a:t>” alapesetben csak a kernel nevét adja vissza, a további információk megjelenítéséért a „-a” kapcsolót kell használni</a:t>
            </a:r>
          </a:p>
          <a:p>
            <a:endParaRPr lang="hu-HU" dirty="0"/>
          </a:p>
        </p:txBody>
      </p:sp>
      <p:pic>
        <p:nvPicPr>
          <p:cNvPr id="5" name="Kép 4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E4181538-B1D1-BCBA-2E8C-C744C5609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191" y="2832163"/>
            <a:ext cx="5338506" cy="38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59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C8D30B-5982-1299-F79D-E064308A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Kapcsolók (</a:t>
            </a:r>
            <a:r>
              <a:rPr lang="hu-HU" dirty="0" err="1"/>
              <a:t>option</a:t>
            </a:r>
            <a:r>
              <a:rPr lang="hu-HU" dirty="0"/>
              <a:t> / </a:t>
            </a:r>
            <a:r>
              <a:rPr lang="hu-HU" dirty="0" err="1"/>
              <a:t>flag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E3F107-FF38-5DF6-C626-3DD607C91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266323"/>
          </a:xfrm>
        </p:spPr>
        <p:txBody>
          <a:bodyPr>
            <a:normAutofit fontScale="92500"/>
          </a:bodyPr>
          <a:lstStyle/>
          <a:p>
            <a:r>
              <a:rPr lang="hu-HU" dirty="0"/>
              <a:t>Bizonyos </a:t>
            </a:r>
            <a:r>
              <a:rPr lang="hu-HU" b="1" dirty="0"/>
              <a:t>parancsok</a:t>
            </a:r>
            <a:r>
              <a:rPr lang="hu-HU" dirty="0"/>
              <a:t> </a:t>
            </a:r>
            <a:r>
              <a:rPr lang="hu-HU" b="1" dirty="0"/>
              <a:t>mellé</a:t>
            </a:r>
            <a:r>
              <a:rPr lang="hu-HU" dirty="0"/>
              <a:t> </a:t>
            </a:r>
            <a:r>
              <a:rPr lang="hu-HU" b="1" dirty="0"/>
              <a:t>megadhatóak</a:t>
            </a:r>
            <a:r>
              <a:rPr lang="hu-HU" dirty="0"/>
              <a:t> paraméterek, azaz </a:t>
            </a:r>
            <a:r>
              <a:rPr lang="hu-HU" b="1" dirty="0"/>
              <a:t>kapcsolók</a:t>
            </a:r>
          </a:p>
          <a:p>
            <a:pPr lvl="1"/>
            <a:r>
              <a:rPr lang="hu-HU" dirty="0"/>
              <a:t>Ezek </a:t>
            </a:r>
            <a:r>
              <a:rPr lang="hu-HU" b="1" dirty="0"/>
              <a:t>módosítják</a:t>
            </a:r>
            <a:r>
              <a:rPr lang="hu-HU" dirty="0"/>
              <a:t> a </a:t>
            </a:r>
            <a:r>
              <a:rPr lang="hu-HU" b="1" dirty="0"/>
              <a:t>parancs</a:t>
            </a:r>
            <a:r>
              <a:rPr lang="hu-HU" dirty="0"/>
              <a:t> </a:t>
            </a:r>
            <a:r>
              <a:rPr lang="hu-HU" b="1" dirty="0"/>
              <a:t>viselkedését</a:t>
            </a:r>
            <a:r>
              <a:rPr lang="hu-HU" dirty="0"/>
              <a:t> vagy </a:t>
            </a:r>
            <a:r>
              <a:rPr lang="hu-HU" b="1" dirty="0"/>
              <a:t>bővítik</a:t>
            </a:r>
            <a:r>
              <a:rPr lang="hu-HU" dirty="0"/>
              <a:t> annak </a:t>
            </a:r>
            <a:r>
              <a:rPr lang="hu-HU" b="1" dirty="0"/>
              <a:t>funkcióját</a:t>
            </a:r>
          </a:p>
          <a:p>
            <a:pPr lvl="1"/>
            <a:r>
              <a:rPr lang="hu-HU" dirty="0"/>
              <a:t>Jobban </a:t>
            </a:r>
            <a:r>
              <a:rPr lang="hu-HU" dirty="0" err="1"/>
              <a:t>testreszabható</a:t>
            </a:r>
            <a:r>
              <a:rPr lang="hu-HU" dirty="0"/>
              <a:t> vele egy parancs</a:t>
            </a:r>
          </a:p>
          <a:p>
            <a:r>
              <a:rPr lang="hu-HU" b="1" dirty="0"/>
              <a:t>Kapcsolók típusai</a:t>
            </a:r>
            <a:r>
              <a:rPr lang="hu-HU" dirty="0"/>
              <a:t>:</a:t>
            </a:r>
          </a:p>
          <a:p>
            <a:pPr lvl="1"/>
            <a:r>
              <a:rPr lang="hu-HU" b="1" dirty="0"/>
              <a:t>Egyszerű kapcsoló</a:t>
            </a:r>
            <a:r>
              <a:rPr lang="hu-HU" dirty="0"/>
              <a:t>: egyetlen kötőjelből és egy betűből vagy rövid szóból áll</a:t>
            </a:r>
          </a:p>
          <a:p>
            <a:pPr lvl="2"/>
            <a:r>
              <a:rPr lang="hu-HU" dirty="0"/>
              <a:t>Jelölése: -a</a:t>
            </a:r>
          </a:p>
          <a:p>
            <a:pPr lvl="1"/>
            <a:r>
              <a:rPr lang="hu-HU" b="1" dirty="0"/>
              <a:t>Hosszú kapcsoló</a:t>
            </a:r>
            <a:r>
              <a:rPr lang="hu-HU" dirty="0"/>
              <a:t>: Két kötőjelből és egy hosszabb szóból áll</a:t>
            </a:r>
          </a:p>
          <a:p>
            <a:pPr lvl="2"/>
            <a:r>
              <a:rPr lang="hu-HU" dirty="0"/>
              <a:t>Jelölése: --</a:t>
            </a:r>
            <a:r>
              <a:rPr lang="hu-HU" dirty="0" err="1"/>
              <a:t>all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0776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CB52A7-6E9D-416F-803A-3DEF8DFC1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pwd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8626CF-6F98-1A88-3363-5B3E6C53C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err="1"/>
              <a:t>pwd</a:t>
            </a:r>
            <a:r>
              <a:rPr lang="hu-HU" dirty="0"/>
              <a:t> (print </a:t>
            </a:r>
            <a:r>
              <a:rPr lang="hu-HU" dirty="0" err="1"/>
              <a:t>working</a:t>
            </a:r>
            <a:r>
              <a:rPr lang="hu-HU" dirty="0"/>
              <a:t> </a:t>
            </a:r>
            <a:r>
              <a:rPr lang="hu-HU" dirty="0" err="1"/>
              <a:t>directory</a:t>
            </a:r>
            <a:r>
              <a:rPr lang="hu-HU" dirty="0"/>
              <a:t>) – </a:t>
            </a:r>
            <a:r>
              <a:rPr lang="hu-HU" b="1" dirty="0"/>
              <a:t>Kiírja az éppen aktuális könyvtár útvonalát a gyökérkönyvtártól kiindulva</a:t>
            </a:r>
          </a:p>
          <a:p>
            <a:r>
              <a:rPr lang="hu-HU" dirty="0"/>
              <a:t>Az  éppen aktuális könyvtár az, ahol jelenleg dolgozik a felhasználó</a:t>
            </a:r>
          </a:p>
          <a:p>
            <a:r>
              <a:rPr lang="hu-HU" dirty="0"/>
              <a:t>Az útvonalakról később még fogunk tanulni!</a:t>
            </a:r>
          </a:p>
        </p:txBody>
      </p:sp>
      <p:pic>
        <p:nvPicPr>
          <p:cNvPr id="5" name="Kép 4" descr="A képen szöveg, képernyőkép, képernyő, szoftver látható&#10;&#10;Automatikusan generált leírás">
            <a:extLst>
              <a:ext uri="{FF2B5EF4-FFF2-40B4-BE49-F238E27FC236}">
                <a16:creationId xmlns:a16="http://schemas.microsoft.com/office/drawing/2014/main" id="{DD9BAB64-3A87-8086-303C-D43DB6FC4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68" y="3475892"/>
            <a:ext cx="4456267" cy="320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9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D14D0D-9B5D-86D0-E9DB-6F3B6B7B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Alapvető parancsok - </a:t>
            </a:r>
            <a:r>
              <a:rPr lang="hu-HU" dirty="0" err="1"/>
              <a:t>history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1CD42D-98E0-A366-3AA9-BF90A4D42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97"/>
            <a:ext cx="10515600" cy="2137278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err="1"/>
              <a:t>history</a:t>
            </a:r>
            <a:r>
              <a:rPr lang="hu-HU" dirty="0"/>
              <a:t> – </a:t>
            </a:r>
            <a:r>
              <a:rPr lang="hu-HU" b="1" dirty="0"/>
              <a:t>visszanézhetők</a:t>
            </a:r>
            <a:r>
              <a:rPr lang="hu-HU" dirty="0"/>
              <a:t> vele </a:t>
            </a:r>
            <a:r>
              <a:rPr lang="hu-HU" b="1" dirty="0"/>
              <a:t>a korábban</a:t>
            </a:r>
            <a:r>
              <a:rPr lang="hu-HU" dirty="0"/>
              <a:t> </a:t>
            </a:r>
            <a:r>
              <a:rPr lang="hu-HU" b="1" dirty="0"/>
              <a:t>végrehajtott</a:t>
            </a:r>
            <a:r>
              <a:rPr lang="hu-HU" dirty="0"/>
              <a:t> </a:t>
            </a:r>
            <a:r>
              <a:rPr lang="hu-HU" b="1" dirty="0"/>
              <a:t>utasítások</a:t>
            </a:r>
            <a:r>
              <a:rPr lang="hu-HU" dirty="0"/>
              <a:t> </a:t>
            </a:r>
          </a:p>
          <a:p>
            <a:r>
              <a:rPr lang="hu-HU" dirty="0"/>
              <a:t>Kulcs-érték párokként sorolja fel a felhasznált utasításokat</a:t>
            </a:r>
          </a:p>
          <a:p>
            <a:r>
              <a:rPr lang="hu-HU" dirty="0"/>
              <a:t>A „!parancssorszám” hatására újra futtatja az adott számhoz tartozó parancsot</a:t>
            </a:r>
          </a:p>
          <a:p>
            <a:r>
              <a:rPr lang="hu-HU" b="1" dirty="0"/>
              <a:t>Előzmények törlése: </a:t>
            </a:r>
            <a:r>
              <a:rPr lang="hu-HU" b="1" dirty="0" err="1"/>
              <a:t>history</a:t>
            </a:r>
            <a:r>
              <a:rPr lang="hu-HU" b="1" dirty="0"/>
              <a:t> -c</a:t>
            </a:r>
          </a:p>
        </p:txBody>
      </p:sp>
      <p:pic>
        <p:nvPicPr>
          <p:cNvPr id="5" name="Kép 4" descr="A képen szöveg, elektronika, képernyőkép, szoftver látható&#10;&#10;Automatikusan generált leírás">
            <a:extLst>
              <a:ext uri="{FF2B5EF4-FFF2-40B4-BE49-F238E27FC236}">
                <a16:creationId xmlns:a16="http://schemas.microsoft.com/office/drawing/2014/main" id="{3A2DD59C-61CE-F694-1487-D9A502E33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5175"/>
            <a:ext cx="4371845" cy="3143261"/>
          </a:xfrm>
          <a:prstGeom prst="rect">
            <a:avLst/>
          </a:prstGeom>
        </p:spPr>
      </p:pic>
      <p:pic>
        <p:nvPicPr>
          <p:cNvPr id="9" name="Kép 8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B8FE515D-D41F-0185-F3E1-C340AB592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280" y="2826690"/>
            <a:ext cx="5468520" cy="393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34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B30006-05B4-AD4A-1DF0-ECE6C5D5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Parancselőzmények további elérése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74F26B-E6B1-80C8-FE10-D063CB25C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billentyűzet felfelé mutató nyilak segítségével előhozhatjuk a korábban megírt parancsokat, illetve a lefele nyíllal tovább navigálhatunk ezek között</a:t>
            </a:r>
          </a:p>
          <a:p>
            <a:pPr lvl="1"/>
            <a:r>
              <a:rPr lang="hu-HU" dirty="0"/>
              <a:t>Ha nincs előzményünk, értelemszerűen nem használható a funkció</a:t>
            </a:r>
          </a:p>
        </p:txBody>
      </p:sp>
    </p:spTree>
    <p:extLst>
      <p:ext uri="{BB962C8B-B14F-4D97-AF65-F5344CB8AC3E}">
        <p14:creationId xmlns:p14="http://schemas.microsoft.com/office/powerpoint/2010/main" val="2635054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B8BFCE-882D-48F7-AA23-D068C643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Rendszergazdai jogosultság – „</a:t>
            </a:r>
            <a:r>
              <a:rPr lang="hu-HU" dirty="0" err="1"/>
              <a:t>su</a:t>
            </a:r>
            <a:r>
              <a:rPr lang="hu-HU" dirty="0"/>
              <a:t>” parancs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F67FFD-801A-CDD6-E224-D31DE8A39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b="1" dirty="0" err="1"/>
              <a:t>su</a:t>
            </a:r>
            <a:r>
              <a:rPr lang="hu-HU" dirty="0"/>
              <a:t> (</a:t>
            </a:r>
            <a:r>
              <a:rPr lang="hu-HU" dirty="0" err="1"/>
              <a:t>switch</a:t>
            </a:r>
            <a:r>
              <a:rPr lang="hu-HU" dirty="0"/>
              <a:t> </a:t>
            </a:r>
            <a:r>
              <a:rPr lang="hu-HU" dirty="0" err="1"/>
              <a:t>user</a:t>
            </a:r>
            <a:r>
              <a:rPr lang="hu-HU" dirty="0"/>
              <a:t>) – </a:t>
            </a:r>
            <a:r>
              <a:rPr lang="hu-HU" b="1" dirty="0"/>
              <a:t>Másik felhasználóra váltás</a:t>
            </a:r>
            <a:r>
              <a:rPr lang="hu-HU" dirty="0"/>
              <a:t>, akár </a:t>
            </a:r>
            <a:r>
              <a:rPr lang="hu-HU" dirty="0" err="1"/>
              <a:t>root</a:t>
            </a:r>
            <a:r>
              <a:rPr lang="hu-HU" dirty="0"/>
              <a:t> felhasználóra</a:t>
            </a:r>
          </a:p>
          <a:p>
            <a:r>
              <a:rPr lang="hu-HU" dirty="0"/>
              <a:t>Ekkor a „</a:t>
            </a:r>
            <a:r>
              <a:rPr lang="hu-HU" dirty="0" err="1"/>
              <a:t>su</a:t>
            </a:r>
            <a:r>
              <a:rPr lang="hu-HU" dirty="0"/>
              <a:t>” parancs után az adott felhasználó nevét kell megadni, majd a jelszavát</a:t>
            </a:r>
          </a:p>
          <a:p>
            <a:r>
              <a:rPr lang="hu-HU" dirty="0"/>
              <a:t>Ha a „</a:t>
            </a:r>
            <a:r>
              <a:rPr lang="hu-HU" dirty="0" err="1"/>
              <a:t>su</a:t>
            </a:r>
            <a:r>
              <a:rPr lang="hu-HU" dirty="0"/>
              <a:t>” parancs után nem írunk semmit, akkor a </a:t>
            </a:r>
            <a:r>
              <a:rPr lang="hu-HU" dirty="0" err="1"/>
              <a:t>root</a:t>
            </a:r>
            <a:r>
              <a:rPr lang="hu-HU" dirty="0"/>
              <a:t> felhasználóra tudunk váltani a megfelelő jelszó megadásával</a:t>
            </a:r>
          </a:p>
          <a:p>
            <a:r>
              <a:rPr lang="hu-HU" b="1" dirty="0" err="1"/>
              <a:t>Root</a:t>
            </a:r>
            <a:r>
              <a:rPr lang="hu-HU" b="1" dirty="0"/>
              <a:t> felhasználó: Legmagasabb szintű rendszergazda</a:t>
            </a:r>
          </a:p>
          <a:p>
            <a:r>
              <a:rPr lang="hu-HU" b="1" dirty="0"/>
              <a:t>Ubuntu esetén a </a:t>
            </a:r>
            <a:r>
              <a:rPr lang="hu-HU" b="1" dirty="0" err="1"/>
              <a:t>root</a:t>
            </a:r>
            <a:r>
              <a:rPr lang="hu-HU" b="1" dirty="0"/>
              <a:t> felhasználói fiók le van tiltva</a:t>
            </a:r>
            <a:r>
              <a:rPr lang="hu-HU" dirty="0"/>
              <a:t>, így a rendszergazdai szintű parancsokat a „</a:t>
            </a:r>
            <a:r>
              <a:rPr lang="hu-HU" dirty="0" err="1"/>
              <a:t>sudo</a:t>
            </a:r>
            <a:r>
              <a:rPr lang="hu-HU" dirty="0"/>
              <a:t>” paranccsal fogjuk végrehajtani</a:t>
            </a:r>
          </a:p>
          <a:p>
            <a:pPr lvl="1"/>
            <a:r>
              <a:rPr lang="hu-HU" dirty="0"/>
              <a:t>Miért tiltja a </a:t>
            </a:r>
            <a:r>
              <a:rPr lang="hu-HU" dirty="0" err="1"/>
              <a:t>root</a:t>
            </a:r>
            <a:r>
              <a:rPr lang="hu-HU" dirty="0"/>
              <a:t> felhasználót az Ubuntu?</a:t>
            </a:r>
          </a:p>
          <a:p>
            <a:pPr lvl="2"/>
            <a:r>
              <a:rPr lang="hu-HU" dirty="0"/>
              <a:t>Ezzel kerüli el, hogy a felhasználó folyamatosan </a:t>
            </a:r>
            <a:r>
              <a:rPr lang="hu-HU" dirty="0" err="1"/>
              <a:t>root</a:t>
            </a:r>
            <a:r>
              <a:rPr lang="hu-HU" dirty="0"/>
              <a:t> jogokkal dolgozzon. Ez csökkenti a hibalehetőségek számát, illetve növeli a biztonságot</a:t>
            </a:r>
          </a:p>
        </p:txBody>
      </p:sp>
    </p:spTree>
    <p:extLst>
      <p:ext uri="{BB962C8B-B14F-4D97-AF65-F5344CB8AC3E}">
        <p14:creationId xmlns:p14="http://schemas.microsoft.com/office/powerpoint/2010/main" val="289874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C4DDE1-F233-F6F0-408E-7AD56039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Rendszergazdai jogosultság – „</a:t>
            </a:r>
            <a:r>
              <a:rPr lang="hu-HU" dirty="0" err="1"/>
              <a:t>sudo</a:t>
            </a:r>
            <a:r>
              <a:rPr lang="hu-HU" dirty="0"/>
              <a:t>” parancs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349DF9-2266-41FE-9B20-6FAF65AC5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b="1" dirty="0" err="1"/>
              <a:t>sudo</a:t>
            </a:r>
            <a:r>
              <a:rPr lang="hu-HU" dirty="0"/>
              <a:t> (</a:t>
            </a:r>
            <a:r>
              <a:rPr lang="hu-HU" dirty="0" err="1"/>
              <a:t>superuser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) – </a:t>
            </a:r>
            <a:r>
              <a:rPr lang="hu-HU" b="1" dirty="0"/>
              <a:t>Rendszergazdai</a:t>
            </a:r>
            <a:r>
              <a:rPr lang="hu-HU" dirty="0"/>
              <a:t> (</a:t>
            </a:r>
            <a:r>
              <a:rPr lang="hu-HU" dirty="0" err="1"/>
              <a:t>root</a:t>
            </a:r>
            <a:r>
              <a:rPr lang="hu-HU" dirty="0"/>
              <a:t>) </a:t>
            </a:r>
            <a:r>
              <a:rPr lang="hu-HU" b="1" dirty="0"/>
              <a:t>jogosultsággal</a:t>
            </a:r>
            <a:r>
              <a:rPr lang="hu-HU" dirty="0"/>
              <a:t> </a:t>
            </a:r>
            <a:r>
              <a:rPr lang="hu-HU" b="1" dirty="0"/>
              <a:t>lehet</a:t>
            </a:r>
            <a:r>
              <a:rPr lang="hu-HU" dirty="0"/>
              <a:t> </a:t>
            </a:r>
            <a:r>
              <a:rPr lang="hu-HU" b="1" dirty="0"/>
              <a:t>vele</a:t>
            </a:r>
            <a:r>
              <a:rPr lang="hu-HU" dirty="0"/>
              <a:t> </a:t>
            </a:r>
            <a:r>
              <a:rPr lang="hu-HU" b="1" dirty="0"/>
              <a:t>futtatni parancsokat</a:t>
            </a:r>
          </a:p>
          <a:p>
            <a:r>
              <a:rPr lang="hu-HU" b="1" dirty="0"/>
              <a:t>Végrehajtás</a:t>
            </a:r>
            <a:r>
              <a:rPr lang="hu-HU" dirty="0"/>
              <a:t> </a:t>
            </a:r>
            <a:r>
              <a:rPr lang="hu-HU" b="1" dirty="0"/>
              <a:t>előtt</a:t>
            </a:r>
            <a:r>
              <a:rPr lang="hu-HU" dirty="0"/>
              <a:t> </a:t>
            </a:r>
            <a:r>
              <a:rPr lang="hu-HU" b="1" dirty="0"/>
              <a:t>jelszót</a:t>
            </a:r>
            <a:r>
              <a:rPr lang="hu-HU" dirty="0"/>
              <a:t> </a:t>
            </a:r>
            <a:r>
              <a:rPr lang="hu-HU" b="1" dirty="0"/>
              <a:t>kér</a:t>
            </a:r>
            <a:r>
              <a:rPr lang="hu-HU" dirty="0"/>
              <a:t>, de nem a </a:t>
            </a:r>
            <a:r>
              <a:rPr lang="hu-HU" dirty="0" err="1"/>
              <a:t>root</a:t>
            </a:r>
            <a:r>
              <a:rPr lang="hu-HU" dirty="0"/>
              <a:t> jelszavát, hanem </a:t>
            </a:r>
            <a:r>
              <a:rPr lang="hu-HU" b="1" dirty="0"/>
              <a:t>a</a:t>
            </a:r>
            <a:r>
              <a:rPr lang="hu-HU" dirty="0"/>
              <a:t> </a:t>
            </a:r>
            <a:r>
              <a:rPr lang="hu-HU" b="1" dirty="0"/>
              <a:t>felhasználó</a:t>
            </a:r>
            <a:r>
              <a:rPr lang="hu-HU" dirty="0"/>
              <a:t> saját (bejelentkezési) </a:t>
            </a:r>
            <a:r>
              <a:rPr lang="hu-HU" b="1" dirty="0"/>
              <a:t>jelszavát</a:t>
            </a:r>
          </a:p>
          <a:p>
            <a:r>
              <a:rPr lang="hu-HU" dirty="0"/>
              <a:t>A „</a:t>
            </a:r>
            <a:r>
              <a:rPr lang="hu-HU" dirty="0" err="1"/>
              <a:t>sudo</a:t>
            </a:r>
            <a:r>
              <a:rPr lang="hu-HU" dirty="0"/>
              <a:t>” parancs </a:t>
            </a:r>
            <a:r>
              <a:rPr lang="hu-HU" b="1" dirty="0"/>
              <a:t>megjegyzi</a:t>
            </a:r>
            <a:r>
              <a:rPr lang="hu-HU" dirty="0"/>
              <a:t> a </a:t>
            </a:r>
            <a:r>
              <a:rPr lang="hu-HU" b="1" dirty="0"/>
              <a:t>felhasználó</a:t>
            </a:r>
            <a:r>
              <a:rPr lang="hu-HU" dirty="0"/>
              <a:t> </a:t>
            </a:r>
            <a:r>
              <a:rPr lang="hu-HU" b="1" dirty="0"/>
              <a:t>jelszavát</a:t>
            </a:r>
            <a:r>
              <a:rPr lang="hu-HU" dirty="0"/>
              <a:t> </a:t>
            </a:r>
            <a:r>
              <a:rPr lang="hu-HU" b="1" dirty="0"/>
              <a:t>15</a:t>
            </a:r>
            <a:r>
              <a:rPr lang="hu-HU" dirty="0"/>
              <a:t> </a:t>
            </a:r>
            <a:r>
              <a:rPr lang="hu-HU" b="1" dirty="0"/>
              <a:t>percig</a:t>
            </a:r>
            <a:r>
              <a:rPr lang="hu-HU" dirty="0"/>
              <a:t>, eddig nem fog kérni ismét jelszót az újabb „</a:t>
            </a:r>
            <a:r>
              <a:rPr lang="hu-HU" dirty="0" err="1"/>
              <a:t>sudo</a:t>
            </a:r>
            <a:r>
              <a:rPr lang="hu-HU" dirty="0"/>
              <a:t>” parancsok kiadása</a:t>
            </a:r>
          </a:p>
          <a:p>
            <a:endParaRPr lang="hu-HU" dirty="0"/>
          </a:p>
          <a:p>
            <a:r>
              <a:rPr lang="hu-HU" dirty="0"/>
              <a:t>Fontos: A jelszót a beíráskor nem jeleníti meg a rendszer, ettől függetlenül az beírásra kerül, csak biztonsági okokból nem látható</a:t>
            </a:r>
          </a:p>
          <a:p>
            <a:pPr lvl="1"/>
            <a:r>
              <a:rPr lang="hu-HU" dirty="0"/>
              <a:t>Enter megnyomással küldhetjük el a jelszót</a:t>
            </a:r>
          </a:p>
        </p:txBody>
      </p:sp>
    </p:spTree>
    <p:extLst>
      <p:ext uri="{BB962C8B-B14F-4D97-AF65-F5344CB8AC3E}">
        <p14:creationId xmlns:p14="http://schemas.microsoft.com/office/powerpoint/2010/main" val="1507840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B980E2-EFB3-BD5B-9635-F38BC8503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Rendszergazdai jogosultság – „</a:t>
            </a:r>
            <a:r>
              <a:rPr lang="hu-HU" dirty="0" err="1"/>
              <a:t>sudo</a:t>
            </a:r>
            <a:r>
              <a:rPr lang="hu-HU" dirty="0"/>
              <a:t>” parancs -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6E6224-DF86-F3CD-E0D6-BF0727377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2389"/>
          </a:xfrm>
        </p:spPr>
        <p:txBody>
          <a:bodyPr/>
          <a:lstStyle/>
          <a:p>
            <a:r>
              <a:rPr lang="hu-HU" dirty="0"/>
              <a:t>Az alábbi példában a „</a:t>
            </a:r>
            <a:r>
              <a:rPr lang="hu-HU" dirty="0" err="1"/>
              <a:t>sudo</a:t>
            </a:r>
            <a:r>
              <a:rPr lang="hu-HU" dirty="0"/>
              <a:t>” parancsot kellett használni az Ubuntu csomagjainak frissítéséhez</a:t>
            </a:r>
          </a:p>
        </p:txBody>
      </p:sp>
      <p:pic>
        <p:nvPicPr>
          <p:cNvPr id="5" name="Kép 4" descr="A képen szöveg, képernyőkép, Betűtípus, szám látható&#10;&#10;Automatikusan generált leírás">
            <a:extLst>
              <a:ext uri="{FF2B5EF4-FFF2-40B4-BE49-F238E27FC236}">
                <a16:creationId xmlns:a16="http://schemas.microsoft.com/office/drawing/2014/main" id="{9B7DCFBF-5247-F7D2-6700-6A1575C0C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784" y="2828014"/>
            <a:ext cx="5227760" cy="37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98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FA0786-D735-CDF2-F7C6-5F60FF6FA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Felhasználói fiókok hozzáadása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6FADA3-05A5-F1F1-FA37-6AD617D0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hu-HU" b="1" dirty="0" err="1"/>
              <a:t>adduser</a:t>
            </a:r>
            <a:r>
              <a:rPr lang="hu-HU" dirty="0"/>
              <a:t> – </a:t>
            </a:r>
            <a:r>
              <a:rPr lang="hu-HU" b="1" dirty="0"/>
              <a:t>Új felhasználó létrehozására szolgál</a:t>
            </a:r>
          </a:p>
          <a:p>
            <a:pPr lvl="1"/>
            <a:r>
              <a:rPr lang="hu-HU" dirty="0"/>
              <a:t>A parancs után a felhasználó nevét kell megadni</a:t>
            </a:r>
          </a:p>
          <a:p>
            <a:pPr lvl="1"/>
            <a:r>
              <a:rPr lang="hu-HU" dirty="0"/>
              <a:t>Rendszergazdai jogosultság („</a:t>
            </a:r>
            <a:r>
              <a:rPr lang="hu-HU" dirty="0" err="1"/>
              <a:t>sudo</a:t>
            </a:r>
            <a:r>
              <a:rPr lang="hu-HU" dirty="0"/>
              <a:t>”) mellett használható </a:t>
            </a:r>
          </a:p>
          <a:p>
            <a:pPr lvl="1"/>
            <a:r>
              <a:rPr lang="hu-HU" dirty="0"/>
              <a:t>Számos adatot elkér a fiók létrehozásához</a:t>
            </a:r>
          </a:p>
          <a:p>
            <a:pPr lvl="1"/>
            <a:r>
              <a:rPr lang="hu-HU" dirty="0"/>
              <a:t>Automatikusan </a:t>
            </a:r>
            <a:r>
              <a:rPr lang="hu-HU" b="1" dirty="0"/>
              <a:t>létrehoz</a:t>
            </a:r>
            <a:r>
              <a:rPr lang="hu-HU" dirty="0"/>
              <a:t> </a:t>
            </a:r>
            <a:r>
              <a:rPr lang="hu-HU" b="1" dirty="0"/>
              <a:t>a felhasználónak egy „</a:t>
            </a:r>
            <a:r>
              <a:rPr lang="hu-HU" b="1" dirty="0" err="1"/>
              <a:t>home</a:t>
            </a:r>
            <a:r>
              <a:rPr lang="hu-HU" b="1" dirty="0"/>
              <a:t>” könyvtárat</a:t>
            </a:r>
          </a:p>
          <a:p>
            <a:pPr lvl="2"/>
            <a:r>
              <a:rPr lang="hu-HU" dirty="0"/>
              <a:t>Az a könyvtár, ahol a felhasználó dokumentumai, képei, videói, </a:t>
            </a:r>
            <a:r>
              <a:rPr lang="hu-HU" dirty="0" err="1"/>
              <a:t>stb</a:t>
            </a:r>
            <a:r>
              <a:rPr lang="hu-HU" dirty="0"/>
              <a:t> alapértelmezetten szerepelnek</a:t>
            </a:r>
          </a:p>
          <a:p>
            <a:pPr lvl="2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7830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515DB7-8A01-64CD-B925-ABC3721B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599"/>
            <a:ext cx="10515600" cy="1325563"/>
          </a:xfrm>
        </p:spPr>
        <p:txBody>
          <a:bodyPr/>
          <a:lstStyle/>
          <a:p>
            <a:r>
              <a:rPr lang="hu-HU" dirty="0"/>
              <a:t>Felhasználói fiókok hozzáadása</a:t>
            </a:r>
          </a:p>
        </p:txBody>
      </p:sp>
      <p:pic>
        <p:nvPicPr>
          <p:cNvPr id="5" name="Tartalom helye 4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02C28A49-960A-907B-9171-0070518C2E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96" y="2635372"/>
            <a:ext cx="5606608" cy="4031029"/>
          </a:xfr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98A1B46A-4EB8-376E-3883-0140DEC2F0C6}"/>
              </a:ext>
            </a:extLst>
          </p:cNvPr>
          <p:cNvSpPr txBox="1">
            <a:spLocks/>
          </p:cNvSpPr>
          <p:nvPr/>
        </p:nvSpPr>
        <p:spPr>
          <a:xfrm>
            <a:off x="838200" y="1517162"/>
            <a:ext cx="10515600" cy="1152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Ha nem megfelelő felhasználónevet adunk meg, akkor hibát jelez az „</a:t>
            </a:r>
            <a:r>
              <a:rPr lang="hu-HU" dirty="0" err="1"/>
              <a:t>adduser</a:t>
            </a:r>
            <a:r>
              <a:rPr lang="hu-HU" dirty="0"/>
              <a:t>” parancs</a:t>
            </a:r>
          </a:p>
          <a:p>
            <a:pPr lvl="2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352923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790E28-B509-0B4C-2B59-C4D31B9D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Felhasználói fiókok hozzáadása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CFF956-BA5C-FEDC-8823-EBA7B8464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felhasználó létrehozása során számos adatot elkér a létrehozás, ezek Enter gombbal átugorhatók is</a:t>
            </a:r>
          </a:p>
          <a:p>
            <a:r>
              <a:rPr lang="hu-HU" dirty="0"/>
              <a:t>A folyamat végén, az adatok helyességének ellenőrzésekor igennel / nemmel kell válaszolni</a:t>
            </a:r>
          </a:p>
        </p:txBody>
      </p:sp>
      <p:pic>
        <p:nvPicPr>
          <p:cNvPr id="5" name="Kép 4" descr="A képen szöveg, elektronika, képernyőkép, képernyő látható&#10;&#10;Automatikusan generált leírás">
            <a:extLst>
              <a:ext uri="{FF2B5EF4-FFF2-40B4-BE49-F238E27FC236}">
                <a16:creationId xmlns:a16="http://schemas.microsoft.com/office/drawing/2014/main" id="{D27E6953-FB29-BA9A-8C06-232A7075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856" y="3247078"/>
            <a:ext cx="4852621" cy="348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2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1353</Words>
  <Application>Microsoft Office PowerPoint</Application>
  <PresentationFormat>Szélesvásznú</PresentationFormat>
  <Paragraphs>162</Paragraphs>
  <Slides>32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Office-téma</vt:lpstr>
      <vt:lpstr>DevOps</vt:lpstr>
      <vt:lpstr>Tananyag elérhetősége</vt:lpstr>
      <vt:lpstr>Ubuntu – Interfészek</vt:lpstr>
      <vt:lpstr>Csak CLI-s op. Rendszer példa</vt:lpstr>
      <vt:lpstr>Csak CLI-s op. Rendszer példa</vt:lpstr>
      <vt:lpstr>DOS történelem</vt:lpstr>
      <vt:lpstr>Legelterjedtebb operációs rendszerek</vt:lpstr>
      <vt:lpstr>Interfészek - GUI</vt:lpstr>
      <vt:lpstr>Ubuntu – GUI – Dokumentumok mappa elérése</vt:lpstr>
      <vt:lpstr>Interfészek - CLI</vt:lpstr>
      <vt:lpstr>Ubuntu – CLI - Dokumentumok mappa elérése</vt:lpstr>
      <vt:lpstr>CLI VS. GUI – Előnyök és hátrányok</vt:lpstr>
      <vt:lpstr>CLI VS. GUI – Előnyök és hátrányok</vt:lpstr>
      <vt:lpstr>Ubuntu – CLI elérése</vt:lpstr>
      <vt:lpstr>CLI - Shell</vt:lpstr>
      <vt:lpstr>CLI - Shell</vt:lpstr>
      <vt:lpstr>Parancssor használata</vt:lpstr>
      <vt:lpstr>Parancssor használata</vt:lpstr>
      <vt:lpstr>Alapvető parancsok - whoami</vt:lpstr>
      <vt:lpstr>Alapvető parancsok - clear</vt:lpstr>
      <vt:lpstr>Alapvető parancsok - uname</vt:lpstr>
      <vt:lpstr>Alapvető parancsok - uname</vt:lpstr>
      <vt:lpstr>Kapcsolók (option / flag)</vt:lpstr>
      <vt:lpstr>Alapvető parancsok - pwd</vt:lpstr>
      <vt:lpstr>Alapvető parancsok - history</vt:lpstr>
      <vt:lpstr>Parancselőzmények további elérése</vt:lpstr>
      <vt:lpstr>Rendszergazdai jogosultság – „su” parancs</vt:lpstr>
      <vt:lpstr>Rendszergazdai jogosultság – „sudo” parancs</vt:lpstr>
      <vt:lpstr>Rendszergazdai jogosultság – „sudo” parancs - példa</vt:lpstr>
      <vt:lpstr>Felhasználói fiókok hozzáadása</vt:lpstr>
      <vt:lpstr>Felhasználói fiókok hozzáadása</vt:lpstr>
      <vt:lpstr>Felhasználói fiókok hozzáadása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423</cp:revision>
  <dcterms:created xsi:type="dcterms:W3CDTF">2024-09-01T09:09:55Z</dcterms:created>
  <dcterms:modified xsi:type="dcterms:W3CDTF">2024-09-16T17:06:08Z</dcterms:modified>
</cp:coreProperties>
</file>