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22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3" r:id="rId20"/>
    <p:sldId id="324" r:id="rId21"/>
    <p:sldId id="325" r:id="rId22"/>
    <p:sldId id="334" r:id="rId23"/>
    <p:sldId id="326" r:id="rId24"/>
    <p:sldId id="327" r:id="rId25"/>
    <p:sldId id="328" r:id="rId26"/>
    <p:sldId id="329" r:id="rId27"/>
    <p:sldId id="330" r:id="rId28"/>
    <p:sldId id="331" r:id="rId29"/>
    <p:sldId id="332" r:id="rId30"/>
    <p:sldId id="333" r:id="rId3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2024. 09. 08.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2024. 09. 08.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2024. 09. 08.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2024. 09. 08.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ubuntu.com/download/desktop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help.ubuntu.com/community/Installation/SystemRequirement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rufus.ie/h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ufus.ie/h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ubuntu.com/download/desktop" TargetMode="External"/><Relationship Id="rId2" Type="http://schemas.openxmlformats.org/officeDocument/2006/relationships/hyperlink" Target="https://www.virtualbox.org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hcR4Zfc6Dw&amp;t=70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/>
              <a:t>DevOps</a:t>
            </a:r>
            <a:r>
              <a:rPr lang="hu-HU" dirty="0"/>
              <a:t>.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III - IV. Óra</a:t>
            </a:r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4E1C3A7-EE92-5F2D-E740-628D1971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telepítése – Windows környezet mellé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79282C7-56DB-245B-DDE3-74E6F93B6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9975"/>
          </a:xfrm>
        </p:spPr>
        <p:txBody>
          <a:bodyPr>
            <a:normAutofit/>
          </a:bodyPr>
          <a:lstStyle/>
          <a:p>
            <a:r>
              <a:rPr lang="hu-HU" dirty="0"/>
              <a:t>Az előző órán láthattuk, hogy számos eltáró Linux disztribúció létezik</a:t>
            </a:r>
          </a:p>
          <a:p>
            <a:pPr lvl="1"/>
            <a:r>
              <a:rPr lang="hu-HU" dirty="0"/>
              <a:t>A különféle disztribúciók bizonyos pontokban eltérnek egymástól</a:t>
            </a:r>
          </a:p>
          <a:p>
            <a:pPr lvl="1"/>
            <a:r>
              <a:rPr lang="hu-HU" dirty="0"/>
              <a:t>Ezek közül a legtöbb disztribúció ingyenesen elérhető</a:t>
            </a:r>
          </a:p>
          <a:p>
            <a:r>
              <a:rPr lang="hu-HU" dirty="0"/>
              <a:t>A tanórákon a továbbiakban az Ubuntu operációs rendszert fogjuk használni.</a:t>
            </a:r>
          </a:p>
          <a:p>
            <a:r>
              <a:rPr lang="hu-HU" dirty="0"/>
              <a:t>A telepítéshez szükséges képfájl az </a:t>
            </a:r>
            <a:r>
              <a:rPr lang="hu-HU" dirty="0">
                <a:hlinkClick r:id="rId2"/>
              </a:rPr>
              <a:t>ubuntu.com/</a:t>
            </a:r>
            <a:r>
              <a:rPr lang="hu-HU" dirty="0" err="1">
                <a:hlinkClick r:id="rId2"/>
              </a:rPr>
              <a:t>donwload</a:t>
            </a:r>
            <a:r>
              <a:rPr lang="hu-HU" dirty="0">
                <a:hlinkClick r:id="rId2"/>
              </a:rPr>
              <a:t>/</a:t>
            </a:r>
            <a:r>
              <a:rPr lang="hu-HU" dirty="0" err="1">
                <a:hlinkClick r:id="rId2"/>
              </a:rPr>
              <a:t>desktop</a:t>
            </a:r>
            <a:r>
              <a:rPr lang="hu-HU" dirty="0">
                <a:hlinkClick r:id="rId2"/>
              </a:rPr>
              <a:t> </a:t>
            </a:r>
            <a:r>
              <a:rPr lang="hu-HU" dirty="0"/>
              <a:t>weboldalon érhető el</a:t>
            </a:r>
          </a:p>
          <a:p>
            <a:r>
              <a:rPr lang="hu-HU" dirty="0"/>
              <a:t>Mindig válasszuk a </a:t>
            </a:r>
            <a:r>
              <a:rPr lang="hu-HU" dirty="0" err="1"/>
              <a:t>legfrisebb</a:t>
            </a:r>
            <a:r>
              <a:rPr lang="hu-HU" dirty="0"/>
              <a:t>, LTS (Long Term </a:t>
            </a:r>
            <a:r>
              <a:rPr lang="hu-HU" dirty="0" err="1"/>
              <a:t>Support</a:t>
            </a:r>
            <a:r>
              <a:rPr lang="hu-HU" dirty="0"/>
              <a:t>) névvel ellátott verziót!</a:t>
            </a:r>
          </a:p>
          <a:p>
            <a:pPr lvl="1"/>
            <a:r>
              <a:rPr lang="hu-HU" dirty="0"/>
              <a:t>Az LTS verziók támogatása hosszútávon (kb. 5 év) biztosított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600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49CF1DA-EB62-5FBD-D7CA-24405420F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telepítése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8BEB31D-7681-77BE-E2E4-2B99D13D21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5807"/>
          </a:xfrm>
        </p:spPr>
        <p:txBody>
          <a:bodyPr/>
          <a:lstStyle/>
          <a:p>
            <a:r>
              <a:rPr lang="hu-HU" dirty="0"/>
              <a:t>Az Ubuntu felhasználóbarát szolgáltatásokat nyújt:</a:t>
            </a:r>
          </a:p>
          <a:p>
            <a:pPr lvl="1"/>
            <a:r>
              <a:rPr lang="hu-HU" dirty="0"/>
              <a:t>Grafikus felület, amely biztosítja a könnyű, parancssor nélküli használatot</a:t>
            </a:r>
          </a:p>
          <a:p>
            <a:pPr lvl="1"/>
            <a:r>
              <a:rPr lang="hu-HU" dirty="0"/>
              <a:t>Előretelepített szoftverek: Ingyenesen elérhető szoftvercsomagokkal támogatja a hatékony és gyors munkavégzést (Pl.: </a:t>
            </a:r>
            <a:r>
              <a:rPr lang="hu-HU" dirty="0" err="1"/>
              <a:t>LibreOffice</a:t>
            </a:r>
            <a:r>
              <a:rPr lang="hu-HU" dirty="0"/>
              <a:t>, Firefox)</a:t>
            </a:r>
          </a:p>
          <a:p>
            <a:pPr lvl="1"/>
            <a:r>
              <a:rPr lang="hu-HU" dirty="0"/>
              <a:t>Közösségi támogatás: Aktív közösségek és gyártócég általi támogatás</a:t>
            </a:r>
          </a:p>
          <a:p>
            <a:pPr lvl="1"/>
            <a:endParaRPr lang="hu-HU" dirty="0"/>
          </a:p>
          <a:p>
            <a:r>
              <a:rPr lang="hu-HU" dirty="0"/>
              <a:t>Rendszerkövetelmények az Ubuntu op. Rendszer számára:</a:t>
            </a:r>
          </a:p>
          <a:p>
            <a:pPr lvl="1"/>
            <a:r>
              <a:rPr lang="hu-HU" dirty="0"/>
              <a:t>Az alábbi linken: </a:t>
            </a:r>
            <a:r>
              <a:rPr lang="hu-HU" dirty="0">
                <a:hlinkClick r:id="rId2"/>
              </a:rPr>
              <a:t>Link</a:t>
            </a:r>
            <a:endParaRPr lang="hu-HU" dirty="0"/>
          </a:p>
          <a:p>
            <a:pPr lvl="1"/>
            <a:r>
              <a:rPr lang="hu-HU" dirty="0"/>
              <a:t>Az alapértelmezett letöltés az oldalon a 64-bites verziót tölti le a rendszerből</a:t>
            </a:r>
          </a:p>
          <a:p>
            <a:pPr lvl="2"/>
            <a:r>
              <a:rPr lang="hu-HU" dirty="0"/>
              <a:t>64-bites változat legalább 4Gb RAM megléte mellett ajánlott</a:t>
            </a:r>
          </a:p>
          <a:p>
            <a:pPr lvl="1"/>
            <a:r>
              <a:rPr lang="hu-HU" dirty="0"/>
              <a:t>Tárhely: Minimum 25 </a:t>
            </a:r>
            <a:r>
              <a:rPr lang="hu-HU" dirty="0" err="1"/>
              <a:t>Gb</a:t>
            </a:r>
            <a:r>
              <a:rPr lang="hu-HU" dirty="0"/>
              <a:t>, de inkább 50 </a:t>
            </a:r>
            <a:r>
              <a:rPr lang="hu-HU" dirty="0" err="1"/>
              <a:t>Gb</a:t>
            </a:r>
            <a:r>
              <a:rPr lang="hu-HU" dirty="0"/>
              <a:t>, a későbbi alkalmazások telepítése végett</a:t>
            </a:r>
          </a:p>
          <a:p>
            <a:pPr lvl="1"/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47028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7D5BA7B-B419-6D44-DFC7-AD56DE74D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telepítése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56FA0B0-AD42-7C0D-9142-08A1D1880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Ubuntu telepítésére alkalmas képfájl letöltése Telepítési Médiát kell készíteni, amely lehet:</a:t>
            </a:r>
          </a:p>
          <a:p>
            <a:pPr lvl="1"/>
            <a:r>
              <a:rPr lang="hu-HU" dirty="0"/>
              <a:t>USB pendrive (Minimum 8Gb-os) – A továbbiakban ezt fogjuk megnézni</a:t>
            </a:r>
          </a:p>
          <a:p>
            <a:pPr lvl="1"/>
            <a:r>
              <a:rPr lang="hu-HU" dirty="0"/>
              <a:t>DVD (4,7 </a:t>
            </a:r>
            <a:r>
              <a:rPr lang="hu-HU" dirty="0" err="1"/>
              <a:t>Gb</a:t>
            </a:r>
            <a:r>
              <a:rPr lang="hu-HU" dirty="0"/>
              <a:t> / lemez) – Nem ajánlott, tekintve, hogy a mai Ubuntu verziók már 1 lemezre fel sem férnek</a:t>
            </a:r>
          </a:p>
          <a:p>
            <a:pPr lvl="1"/>
            <a:endParaRPr lang="hu-HU" dirty="0"/>
          </a:p>
          <a:p>
            <a:r>
              <a:rPr lang="hu-HU" dirty="0"/>
              <a:t>A pendrive alapú telepítéshez szükségünk van egy másik, ingyenesen elérhető programra is: </a:t>
            </a:r>
            <a:r>
              <a:rPr lang="hu-HU" dirty="0">
                <a:hlinkClick r:id="rId2"/>
              </a:rPr>
              <a:t>Rufus</a:t>
            </a:r>
            <a:r>
              <a:rPr lang="hu-HU" dirty="0"/>
              <a:t> (</a:t>
            </a:r>
            <a:r>
              <a:rPr lang="hu-HU" dirty="0">
                <a:hlinkClick r:id="rId2"/>
              </a:rPr>
              <a:t>https://rufus.ie/hu/)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1225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C2948EC-0A2F-7C7E-FB21-38543C07B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telepítése 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D7AEFE9-4500-429C-8F8A-FC71D6EE33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6714" y="4154905"/>
            <a:ext cx="9236760" cy="2344816"/>
          </a:xfr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4C91B7F8-33F9-FA47-7596-B56E3823F26E}"/>
              </a:ext>
            </a:extLst>
          </p:cNvPr>
          <p:cNvSpPr txBox="1">
            <a:spLocks/>
          </p:cNvSpPr>
          <p:nvPr/>
        </p:nvSpPr>
        <p:spPr>
          <a:xfrm>
            <a:off x="559686" y="1649856"/>
            <a:ext cx="10515600" cy="25050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Az oldalon görgetve a Letöltés menüpont alatt megtalálható több verzió is:</a:t>
            </a:r>
          </a:p>
          <a:p>
            <a:pPr lvl="1"/>
            <a:r>
              <a:rPr lang="hu-HU" dirty="0"/>
              <a:t>Windows környezet esetén a .</a:t>
            </a:r>
            <a:r>
              <a:rPr lang="hu-HU" dirty="0" err="1"/>
              <a:t>exe</a:t>
            </a:r>
            <a:r>
              <a:rPr lang="hu-HU" dirty="0"/>
              <a:t> kiterjesztésű fájlokból válogathatunk, azok közül is az x64-es változatot válasszuk</a:t>
            </a:r>
          </a:p>
          <a:p>
            <a:pPr lvl="1"/>
            <a:r>
              <a:rPr lang="hu-HU" dirty="0"/>
              <a:t>Típus alapján elérhető Standard (ami telepítést is igényel), és hordozható (amit nem kell telepíteni). Bármelyik szabadon választható.</a:t>
            </a:r>
          </a:p>
        </p:txBody>
      </p:sp>
      <p:sp>
        <p:nvSpPr>
          <p:cNvPr id="7" name="Tartalom helye 2">
            <a:extLst>
              <a:ext uri="{FF2B5EF4-FFF2-40B4-BE49-F238E27FC236}">
                <a16:creationId xmlns:a16="http://schemas.microsoft.com/office/drawing/2014/main" id="{18672D8F-DC56-5FC0-6EE3-9F05C45ADF56}"/>
              </a:ext>
            </a:extLst>
          </p:cNvPr>
          <p:cNvSpPr txBox="1">
            <a:spLocks/>
          </p:cNvSpPr>
          <p:nvPr/>
        </p:nvSpPr>
        <p:spPr>
          <a:xfrm>
            <a:off x="10714380" y="6053414"/>
            <a:ext cx="1278840" cy="588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dirty="0">
                <a:hlinkClick r:id="rId3"/>
              </a:rPr>
              <a:t>Forrás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61822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6ED90A2-CDEC-0360-846E-FC7AC1D37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telepítése 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48F57F4D-1C39-39EC-4357-49A10F211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0157" y="2616201"/>
            <a:ext cx="3616456" cy="4001029"/>
          </a:xfr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F57EAAF6-59D6-5A5E-A206-0B60C92E8BB0}"/>
              </a:ext>
            </a:extLst>
          </p:cNvPr>
          <p:cNvSpPr txBox="1">
            <a:spLocks/>
          </p:cNvSpPr>
          <p:nvPr/>
        </p:nvSpPr>
        <p:spPr>
          <a:xfrm>
            <a:off x="568153" y="1565190"/>
            <a:ext cx="10515600" cy="9663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A </a:t>
            </a:r>
            <a:r>
              <a:rPr lang="hu-HU" dirty="0" err="1"/>
              <a:t>Rufuson</a:t>
            </a:r>
            <a:r>
              <a:rPr lang="hu-HU" dirty="0"/>
              <a:t> belül az „Eszköz” listánál automatikusan kiválasztásra kerül a számítógéphez csatlakoztatott pendrive</a:t>
            </a:r>
          </a:p>
          <a:p>
            <a:pPr lvl="1"/>
            <a:r>
              <a:rPr lang="hu-HU" dirty="0"/>
              <a:t>Több csatlakoztatott pendrive esetén a listában lehet váltani azok között</a:t>
            </a:r>
          </a:p>
        </p:txBody>
      </p:sp>
    </p:spTree>
    <p:extLst>
      <p:ext uri="{BB962C8B-B14F-4D97-AF65-F5344CB8AC3E}">
        <p14:creationId xmlns:p14="http://schemas.microsoft.com/office/powerpoint/2010/main" val="3707065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A6AF366-EECF-FFA2-C33E-C982C384D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9608"/>
          </a:xfrm>
        </p:spPr>
        <p:txBody>
          <a:bodyPr/>
          <a:lstStyle/>
          <a:p>
            <a:r>
              <a:rPr lang="hu-HU" dirty="0"/>
              <a:t>Linux operációs rendszer telepítése 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D0C12ED4-3B76-18F0-BC1F-C2D9D6B1BD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8133" y="2568601"/>
            <a:ext cx="10515600" cy="3924273"/>
          </a:xfr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8DF671AE-A023-8EF8-C6AF-58B277B170C2}"/>
              </a:ext>
            </a:extLst>
          </p:cNvPr>
          <p:cNvSpPr txBox="1">
            <a:spLocks/>
          </p:cNvSpPr>
          <p:nvPr/>
        </p:nvSpPr>
        <p:spPr>
          <a:xfrm>
            <a:off x="559686" y="1548257"/>
            <a:ext cx="10515600" cy="966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A „KIVÁLASZTÁS” gombra </a:t>
            </a:r>
            <a:r>
              <a:rPr lang="hu-HU" dirty="0" err="1"/>
              <a:t>kattintve</a:t>
            </a:r>
            <a:r>
              <a:rPr lang="hu-HU" dirty="0"/>
              <a:t> válasszuk ki a letöltött képfájlt, majd „megnyitás” gomb</a:t>
            </a:r>
          </a:p>
        </p:txBody>
      </p:sp>
    </p:spTree>
    <p:extLst>
      <p:ext uri="{BB962C8B-B14F-4D97-AF65-F5344CB8AC3E}">
        <p14:creationId xmlns:p14="http://schemas.microsoft.com/office/powerpoint/2010/main" val="3920738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A4E221-FFCB-939A-81C0-FCA2659AB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telepítése </a:t>
            </a:r>
          </a:p>
        </p:txBody>
      </p:sp>
      <p:pic>
        <p:nvPicPr>
          <p:cNvPr id="9" name="Tartalom helye 8">
            <a:extLst>
              <a:ext uri="{FF2B5EF4-FFF2-40B4-BE49-F238E27FC236}">
                <a16:creationId xmlns:a16="http://schemas.microsoft.com/office/drawing/2014/main" id="{EB33B705-5026-AAD3-F9DA-49B1E43F20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65315" y="2342092"/>
            <a:ext cx="3263503" cy="4351338"/>
          </a:xfrm>
        </p:spPr>
      </p:pic>
      <p:sp>
        <p:nvSpPr>
          <p:cNvPr id="10" name="Tartalom helye 2">
            <a:extLst>
              <a:ext uri="{FF2B5EF4-FFF2-40B4-BE49-F238E27FC236}">
                <a16:creationId xmlns:a16="http://schemas.microsoft.com/office/drawing/2014/main" id="{9CF46BD8-644D-C9A6-4B0A-E3591E808A0D}"/>
              </a:ext>
            </a:extLst>
          </p:cNvPr>
          <p:cNvSpPr txBox="1">
            <a:spLocks/>
          </p:cNvSpPr>
          <p:nvPr/>
        </p:nvSpPr>
        <p:spPr>
          <a:xfrm>
            <a:off x="551219" y="1537452"/>
            <a:ext cx="10515600" cy="145974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Ezután automatikusan beállításra kerülnek a további panelek, egyedül az haladó beállítások alatt kell ellenőrizni, hogy a „Gyorsformázás” be legyen kapcsolva </a:t>
            </a:r>
          </a:p>
          <a:p>
            <a:pPr lvl="1"/>
            <a:r>
              <a:rPr lang="hu-HU" dirty="0"/>
              <a:t>FIGYELEM!</a:t>
            </a:r>
          </a:p>
          <a:p>
            <a:pPr lvl="2"/>
            <a:r>
              <a:rPr lang="hu-HU" dirty="0"/>
              <a:t>Az indítás gombra kattintva a pendrive minden korábbi tartalma törlésre kerül!</a:t>
            </a:r>
          </a:p>
        </p:txBody>
      </p:sp>
    </p:spTree>
    <p:extLst>
      <p:ext uri="{BB962C8B-B14F-4D97-AF65-F5344CB8AC3E}">
        <p14:creationId xmlns:p14="http://schemas.microsoft.com/office/powerpoint/2010/main" val="3093085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D1B94F4-C5F1-45A4-2E7E-C2BD8FEC5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telepítése 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C5DB26BB-6232-8460-2022-24D7570A62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78618" y="2565400"/>
            <a:ext cx="3537510" cy="4068762"/>
          </a:xfr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9051CF22-4FBC-DA60-A196-F12FFCDC8F9D}"/>
              </a:ext>
            </a:extLst>
          </p:cNvPr>
          <p:cNvSpPr txBox="1">
            <a:spLocks/>
          </p:cNvSpPr>
          <p:nvPr/>
        </p:nvSpPr>
        <p:spPr>
          <a:xfrm>
            <a:off x="466552" y="1486652"/>
            <a:ext cx="10515600" cy="14597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Az esetlegesen felugró ablakban válasszuk az „Ajánlott” opciót majd nyomjuk meg az „OK” gombot</a:t>
            </a:r>
          </a:p>
          <a:p>
            <a:r>
              <a:rPr lang="hu-HU" dirty="0"/>
              <a:t>Ezután megkezdődik a pendrive formázása és az telepítési média létrehozása!</a:t>
            </a:r>
          </a:p>
        </p:txBody>
      </p:sp>
    </p:spTree>
    <p:extLst>
      <p:ext uri="{BB962C8B-B14F-4D97-AF65-F5344CB8AC3E}">
        <p14:creationId xmlns:p14="http://schemas.microsoft.com/office/powerpoint/2010/main" val="1521696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8A05694-D03E-7EF3-34A2-0883BD8FC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telepítése </a:t>
            </a:r>
          </a:p>
        </p:txBody>
      </p:sp>
      <p:pic>
        <p:nvPicPr>
          <p:cNvPr id="1026" name="Picture 2" descr="Rufus - Hozzon létre indítható USB-meghajtókat egyszerűen">
            <a:extLst>
              <a:ext uri="{FF2B5EF4-FFF2-40B4-BE49-F238E27FC236}">
                <a16:creationId xmlns:a16="http://schemas.microsoft.com/office/drawing/2014/main" id="{8FC437E6-6E00-484F-EE19-3880420D2EB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600" y="1951721"/>
            <a:ext cx="3746434" cy="470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artalom helye 2">
            <a:extLst>
              <a:ext uri="{FF2B5EF4-FFF2-40B4-BE49-F238E27FC236}">
                <a16:creationId xmlns:a16="http://schemas.microsoft.com/office/drawing/2014/main" id="{7CACB489-1796-27CA-FDA7-B14B452D3DF7}"/>
              </a:ext>
            </a:extLst>
          </p:cNvPr>
          <p:cNvSpPr txBox="1">
            <a:spLocks/>
          </p:cNvSpPr>
          <p:nvPr/>
        </p:nvSpPr>
        <p:spPr>
          <a:xfrm>
            <a:off x="466552" y="1486652"/>
            <a:ext cx="10515600" cy="14597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A „KÉSZ” állapot jelzi, hogy a folyamat véget ért</a:t>
            </a:r>
          </a:p>
        </p:txBody>
      </p:sp>
    </p:spTree>
    <p:extLst>
      <p:ext uri="{BB962C8B-B14F-4D97-AF65-F5344CB8AC3E}">
        <p14:creationId xmlns:p14="http://schemas.microsoft.com/office/powerpoint/2010/main" val="1043049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E8404EE-77FA-0295-9384-267F34ED7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telepítése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C6E30A1-18AF-6E6C-AD92-EE1C006FD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FIGYELEM!</a:t>
            </a:r>
          </a:p>
          <a:p>
            <a:pPr lvl="1"/>
            <a:r>
              <a:rPr lang="hu-HU" dirty="0"/>
              <a:t>Ha valaki kevésbé járatos az Op. Rendszerek telepítésében, készítsen biztonsági mentést a fontos adatairól egy külső meghajtóra!</a:t>
            </a:r>
          </a:p>
          <a:p>
            <a:pPr lvl="1"/>
            <a:r>
              <a:rPr lang="hu-HU" dirty="0"/>
              <a:t>A telepítési folyamat során a háttértár használatba lesz véve, egy-egy művelet nem megfelelő elvégzése akár az merevlemez teljes törlésével járhat!</a:t>
            </a:r>
          </a:p>
        </p:txBody>
      </p:sp>
    </p:spTree>
    <p:extLst>
      <p:ext uri="{BB962C8B-B14F-4D97-AF65-F5344CB8AC3E}">
        <p14:creationId xmlns:p14="http://schemas.microsoft.com/office/powerpoint/2010/main" val="4257550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D65C74C-004A-0A85-8B19-6A17C4AA7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telepítése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DC1DF5D-78E7-8BD7-3236-FEFFFF787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azonnali telepítéshez indítsuk újra a számítógépet</a:t>
            </a:r>
          </a:p>
          <a:p>
            <a:r>
              <a:rPr lang="hu-HU" dirty="0"/>
              <a:t>Az </a:t>
            </a:r>
            <a:r>
              <a:rPr lang="hu-HU" dirty="0" err="1"/>
              <a:t>újraindulást</a:t>
            </a:r>
            <a:r>
              <a:rPr lang="hu-HU" dirty="0"/>
              <a:t> követően, a </a:t>
            </a:r>
            <a:r>
              <a:rPr lang="hu-HU" dirty="0" err="1"/>
              <a:t>BIOSba</a:t>
            </a:r>
            <a:r>
              <a:rPr lang="hu-HU" dirty="0"/>
              <a:t> való lépés lehetősége nyílik meg</a:t>
            </a:r>
          </a:p>
          <a:p>
            <a:pPr lvl="1"/>
            <a:r>
              <a:rPr lang="hu-HU" dirty="0"/>
              <a:t>Itt lépjünk be a </a:t>
            </a:r>
            <a:r>
              <a:rPr lang="hu-HU" dirty="0" err="1"/>
              <a:t>BIOSba</a:t>
            </a:r>
            <a:r>
              <a:rPr lang="hu-HU" dirty="0"/>
              <a:t> (Általában F2 vagy </a:t>
            </a:r>
            <a:r>
              <a:rPr lang="hu-HU" dirty="0" err="1"/>
              <a:t>Esc</a:t>
            </a:r>
            <a:r>
              <a:rPr lang="hu-HU" dirty="0"/>
              <a:t> gomb), és ott a „Boot </a:t>
            </a:r>
            <a:r>
              <a:rPr lang="hu-HU" dirty="0" err="1"/>
              <a:t>menu</a:t>
            </a:r>
            <a:r>
              <a:rPr lang="hu-HU" dirty="0"/>
              <a:t>” opción belül állítsuk át a bootolás sorrendjét úgy, hogy a Pendrive legyen az elsődleges</a:t>
            </a:r>
          </a:p>
          <a:p>
            <a:pPr lvl="1"/>
            <a:r>
              <a:rPr lang="hu-HU" dirty="0"/>
              <a:t>Ha van rá lehetőség, használható az azonnali Boot </a:t>
            </a:r>
            <a:r>
              <a:rPr lang="hu-HU" dirty="0" err="1"/>
              <a:t>menu</a:t>
            </a:r>
            <a:r>
              <a:rPr lang="hu-HU" dirty="0"/>
              <a:t> (Általában: F8 gomb)</a:t>
            </a:r>
          </a:p>
          <a:p>
            <a:pPr lvl="1"/>
            <a:endParaRPr lang="hu-HU" dirty="0"/>
          </a:p>
          <a:p>
            <a:pPr lvl="1"/>
            <a:r>
              <a:rPr lang="hu-HU" dirty="0"/>
              <a:t>Mivel a BIOS/Boot menü alaplapi gyártótól és BIOS verziótól függően eltérhet, így a mellékelt képek csak szemléltető jellegűek</a:t>
            </a:r>
          </a:p>
        </p:txBody>
      </p:sp>
    </p:spTree>
    <p:extLst>
      <p:ext uri="{BB962C8B-B14F-4D97-AF65-F5344CB8AC3E}">
        <p14:creationId xmlns:p14="http://schemas.microsoft.com/office/powerpoint/2010/main" val="816659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DF467B8-39F8-4286-7D6F-C62569F4F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498"/>
            <a:ext cx="10515600" cy="1325563"/>
          </a:xfrm>
        </p:spPr>
        <p:txBody>
          <a:bodyPr/>
          <a:lstStyle/>
          <a:p>
            <a:r>
              <a:rPr lang="hu-HU" dirty="0"/>
              <a:t>Linux operációs rendszer telepítése </a:t>
            </a:r>
          </a:p>
        </p:txBody>
      </p:sp>
      <p:pic>
        <p:nvPicPr>
          <p:cNvPr id="5" name="Tartalom helye 4" descr="A képen szöveg, képernyőkép, tervezés látható&#10;&#10;Automatikusan generált leírás">
            <a:extLst>
              <a:ext uri="{FF2B5EF4-FFF2-40B4-BE49-F238E27FC236}">
                <a16:creationId xmlns:a16="http://schemas.microsoft.com/office/drawing/2014/main" id="{E65F4B19-B81F-33E3-9168-BDF6431403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76" y="2775626"/>
            <a:ext cx="5060483" cy="3810247"/>
          </a:xfrm>
        </p:spPr>
      </p:pic>
      <p:pic>
        <p:nvPicPr>
          <p:cNvPr id="7" name="Kép 6" descr="A képen szöveg, elektronika, számítógép, képernyőkép látható&#10;&#10;Automatikusan generált leírás">
            <a:extLst>
              <a:ext uri="{FF2B5EF4-FFF2-40B4-BE49-F238E27FC236}">
                <a16:creationId xmlns:a16="http://schemas.microsoft.com/office/drawing/2014/main" id="{38EE7620-D84E-3450-3FE0-4CBBD76E3F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843" y="2775626"/>
            <a:ext cx="5060484" cy="3810247"/>
          </a:xfrm>
          <a:prstGeom prst="rect">
            <a:avLst/>
          </a:prstGeom>
        </p:spPr>
      </p:pic>
      <p:sp>
        <p:nvSpPr>
          <p:cNvPr id="9" name="Tartalom helye 2">
            <a:extLst>
              <a:ext uri="{FF2B5EF4-FFF2-40B4-BE49-F238E27FC236}">
                <a16:creationId xmlns:a16="http://schemas.microsoft.com/office/drawing/2014/main" id="{FA59D6D1-3118-80E3-D3C1-3988EFBE4489}"/>
              </a:ext>
            </a:extLst>
          </p:cNvPr>
          <p:cNvSpPr txBox="1">
            <a:spLocks/>
          </p:cNvSpPr>
          <p:nvPr/>
        </p:nvSpPr>
        <p:spPr>
          <a:xfrm>
            <a:off x="507673" y="1315878"/>
            <a:ext cx="10515600" cy="14597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Első kép: Boot menü, válasszuk ki a </a:t>
            </a:r>
            <a:r>
              <a:rPr lang="hu-HU" dirty="0" err="1"/>
              <a:t>pendriveot</a:t>
            </a:r>
            <a:r>
              <a:rPr lang="hu-HU" dirty="0"/>
              <a:t> (Nálam </a:t>
            </a:r>
            <a:r>
              <a:rPr lang="hu-HU" dirty="0" err="1"/>
              <a:t>Wilk</a:t>
            </a:r>
            <a:r>
              <a:rPr lang="hu-HU" dirty="0"/>
              <a:t> USB </a:t>
            </a:r>
            <a:r>
              <a:rPr lang="hu-HU" dirty="0" err="1"/>
              <a:t>Disk</a:t>
            </a:r>
            <a:r>
              <a:rPr lang="hu-HU" dirty="0"/>
              <a:t>)</a:t>
            </a:r>
          </a:p>
          <a:p>
            <a:r>
              <a:rPr lang="hu-HU" dirty="0"/>
              <a:t>Ha nem lenne </a:t>
            </a:r>
            <a:r>
              <a:rPr lang="hu-HU" dirty="0" err="1"/>
              <a:t>engedélezve</a:t>
            </a:r>
            <a:r>
              <a:rPr lang="hu-HU" dirty="0"/>
              <a:t> a </a:t>
            </a:r>
            <a:r>
              <a:rPr lang="hu-HU" dirty="0" err="1"/>
              <a:t>BIOSban</a:t>
            </a:r>
            <a:r>
              <a:rPr lang="hu-HU" dirty="0"/>
              <a:t> az USB eszközhasználat, engedélyezzük </a:t>
            </a:r>
          </a:p>
        </p:txBody>
      </p:sp>
    </p:spTree>
    <p:extLst>
      <p:ext uri="{BB962C8B-B14F-4D97-AF65-F5344CB8AC3E}">
        <p14:creationId xmlns:p14="http://schemas.microsoft.com/office/powerpoint/2010/main" val="558851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81E7EB1-2240-95C1-5F11-A5E646CA2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telepítése - </a:t>
            </a:r>
            <a:r>
              <a:rPr lang="hu-HU" dirty="0" err="1"/>
              <a:t>Live</a:t>
            </a:r>
            <a:r>
              <a:rPr lang="hu-HU" dirty="0"/>
              <a:t> disztribúció </a:t>
            </a:r>
          </a:p>
        </p:txBody>
      </p:sp>
      <p:pic>
        <p:nvPicPr>
          <p:cNvPr id="5" name="Tartalom helye 4" descr="A képen szöveg, képernyőkép, tervezés látható&#10;&#10;Automatikusan generált leírás">
            <a:extLst>
              <a:ext uri="{FF2B5EF4-FFF2-40B4-BE49-F238E27FC236}">
                <a16:creationId xmlns:a16="http://schemas.microsoft.com/office/drawing/2014/main" id="{4712EBF6-5A45-2549-37B7-D09D25EB3C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866" y="3742857"/>
            <a:ext cx="6370497" cy="2979535"/>
          </a:xfr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2534C0B9-0289-F2BD-6BEB-97964103D211}"/>
              </a:ext>
            </a:extLst>
          </p:cNvPr>
          <p:cNvSpPr txBox="1">
            <a:spLocks/>
          </p:cNvSpPr>
          <p:nvPr/>
        </p:nvSpPr>
        <p:spPr>
          <a:xfrm>
            <a:off x="507673" y="1777165"/>
            <a:ext cx="10515600" cy="14597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 err="1"/>
              <a:t>Live</a:t>
            </a:r>
            <a:r>
              <a:rPr lang="hu-HU" dirty="0"/>
              <a:t> disztribúció: Az adott disztribúciót telepítés előtt ki lehet próbálni úgy, hogy nem kell feltelepíteni a rendszert</a:t>
            </a:r>
          </a:p>
          <a:p>
            <a:pPr lvl="1"/>
            <a:r>
              <a:rPr lang="hu-HU" dirty="0"/>
              <a:t>Az Ubuntu is pontosan ilyen, válasszuk a „</a:t>
            </a:r>
            <a:r>
              <a:rPr lang="hu-HU" dirty="0" err="1"/>
              <a:t>Try</a:t>
            </a:r>
            <a:r>
              <a:rPr lang="hu-HU" dirty="0"/>
              <a:t> and </a:t>
            </a:r>
            <a:r>
              <a:rPr lang="hu-HU" dirty="0" err="1"/>
              <a:t>install</a:t>
            </a:r>
            <a:r>
              <a:rPr lang="hu-HU" dirty="0"/>
              <a:t> Ubuntu”-t</a:t>
            </a:r>
          </a:p>
        </p:txBody>
      </p:sp>
    </p:spTree>
    <p:extLst>
      <p:ext uri="{BB962C8B-B14F-4D97-AF65-F5344CB8AC3E}">
        <p14:creationId xmlns:p14="http://schemas.microsoft.com/office/powerpoint/2010/main" val="30926566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124670-B154-0FD7-7F0B-C146B25A5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telepítése – </a:t>
            </a:r>
            <a:r>
              <a:rPr lang="hu-HU" dirty="0" err="1"/>
              <a:t>Live</a:t>
            </a:r>
            <a:r>
              <a:rPr lang="hu-HU" dirty="0"/>
              <a:t> disztribúció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5C907FD-5238-C21F-CCE9-2CAD51445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Miért hasznos a </a:t>
            </a:r>
            <a:r>
              <a:rPr lang="hu-HU" dirty="0" err="1"/>
              <a:t>Live</a:t>
            </a:r>
            <a:r>
              <a:rPr lang="hu-HU" dirty="0"/>
              <a:t> disztribúció?</a:t>
            </a:r>
          </a:p>
          <a:p>
            <a:pPr lvl="1"/>
            <a:r>
              <a:rPr lang="hu-HU" dirty="0"/>
              <a:t>Szoftverek és környezet megismerése</a:t>
            </a:r>
          </a:p>
          <a:p>
            <a:pPr lvl="1"/>
            <a:r>
              <a:rPr lang="hu-HU" dirty="0"/>
              <a:t>Hardverkompatibilitás és rendszerteljesítmény ellenőrizhető</a:t>
            </a:r>
          </a:p>
          <a:p>
            <a:r>
              <a:rPr lang="hu-HU" dirty="0" err="1"/>
              <a:t>Live</a:t>
            </a:r>
            <a:r>
              <a:rPr lang="hu-HU" dirty="0"/>
              <a:t> mód közben minden adat a RAM-ban tárolódik, amelynek tartalma a gép újraindítása után elvész, így dolgozni </a:t>
            </a:r>
            <a:r>
              <a:rPr lang="hu-HU" dirty="0" err="1"/>
              <a:t>Live</a:t>
            </a:r>
            <a:r>
              <a:rPr lang="hu-HU" dirty="0"/>
              <a:t> módban nem ajánlott, mert a mentett fájlok is törlésre kerülnek</a:t>
            </a:r>
          </a:p>
          <a:p>
            <a:r>
              <a:rPr lang="hu-HU" dirty="0" err="1"/>
              <a:t>Live</a:t>
            </a:r>
            <a:r>
              <a:rPr lang="hu-HU" dirty="0"/>
              <a:t> módból indítható el az Ubuntu telepítése is</a:t>
            </a:r>
          </a:p>
        </p:txBody>
      </p:sp>
    </p:spTree>
    <p:extLst>
      <p:ext uri="{BB962C8B-B14F-4D97-AF65-F5344CB8AC3E}">
        <p14:creationId xmlns:p14="http://schemas.microsoft.com/office/powerpoint/2010/main" val="2677284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D4075D8-ED35-7FEE-A97E-DEA01EAF0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telepítése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B6BCDB6-A415-89A2-1A40-A4351EC68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Elindítva a </a:t>
            </a:r>
            <a:r>
              <a:rPr lang="hu-HU" dirty="0" err="1"/>
              <a:t>Live</a:t>
            </a:r>
            <a:r>
              <a:rPr lang="hu-HU" dirty="0"/>
              <a:t> módot az alábbi képernyővel találkozhatunk, ahol a bal felső sarokban kell az „</a:t>
            </a:r>
            <a:r>
              <a:rPr lang="hu-HU" dirty="0" err="1"/>
              <a:t>Install</a:t>
            </a:r>
            <a:r>
              <a:rPr lang="hu-HU" dirty="0"/>
              <a:t> </a:t>
            </a:r>
            <a:r>
              <a:rPr lang="hu-HU" dirty="0" err="1"/>
              <a:t>Release</a:t>
            </a:r>
            <a:r>
              <a:rPr lang="hu-HU" dirty="0"/>
              <a:t>”-re kattintani</a:t>
            </a:r>
          </a:p>
        </p:txBody>
      </p:sp>
      <p:pic>
        <p:nvPicPr>
          <p:cNvPr id="5" name="Kép 4" descr="A képen képernyőkép, szöveg, Grafikai szoftver látható&#10;&#10;Automatikusan generált leírás">
            <a:extLst>
              <a:ext uri="{FF2B5EF4-FFF2-40B4-BE49-F238E27FC236}">
                <a16:creationId xmlns:a16="http://schemas.microsoft.com/office/drawing/2014/main" id="{42B4BD78-AF6F-21FA-6817-7364787608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087" y="2885098"/>
            <a:ext cx="6413826" cy="360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114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04F09FC-EC5E-CDA6-3B72-8DCFEC85B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telepítése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5699EE4-1FE9-27A8-E99F-6F29E5253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 telepítés megkezdésénél a „Magyar” nyelv is választható, így a továbbiakban a program jelentős része magyar leírást ad.</a:t>
            </a:r>
          </a:p>
          <a:p>
            <a:r>
              <a:rPr lang="hu-HU" dirty="0"/>
              <a:t>A telepítés néhány kérdésesebb lépése:</a:t>
            </a:r>
          </a:p>
          <a:p>
            <a:r>
              <a:rPr lang="hu-HU" dirty="0"/>
              <a:t>„</a:t>
            </a:r>
            <a:r>
              <a:rPr lang="hu-HU" dirty="0" err="1"/>
              <a:t>Type</a:t>
            </a:r>
            <a:r>
              <a:rPr lang="hu-HU" dirty="0"/>
              <a:t> of </a:t>
            </a:r>
            <a:r>
              <a:rPr lang="hu-HU" dirty="0" err="1"/>
              <a:t>Installation</a:t>
            </a:r>
            <a:r>
              <a:rPr lang="hu-HU" dirty="0"/>
              <a:t>”:</a:t>
            </a:r>
          </a:p>
          <a:p>
            <a:pPr lvl="1"/>
            <a:r>
              <a:rPr lang="hu-HU" dirty="0"/>
              <a:t>Válasszuk az „</a:t>
            </a:r>
            <a:r>
              <a:rPr lang="hu-HU" dirty="0" err="1"/>
              <a:t>Interactive</a:t>
            </a:r>
            <a:r>
              <a:rPr lang="hu-HU" dirty="0"/>
              <a:t> </a:t>
            </a:r>
            <a:r>
              <a:rPr lang="hu-HU" dirty="0" err="1"/>
              <a:t>Installation</a:t>
            </a:r>
            <a:r>
              <a:rPr lang="hu-HU" dirty="0"/>
              <a:t>”</a:t>
            </a:r>
          </a:p>
          <a:p>
            <a:pPr lvl="1"/>
            <a:endParaRPr lang="hu-HU" dirty="0"/>
          </a:p>
          <a:p>
            <a:r>
              <a:rPr lang="hu-HU" dirty="0"/>
              <a:t>„</a:t>
            </a:r>
            <a:r>
              <a:rPr lang="hu-HU" dirty="0" err="1"/>
              <a:t>How</a:t>
            </a:r>
            <a:r>
              <a:rPr lang="hu-HU" dirty="0"/>
              <a:t> </a:t>
            </a:r>
            <a:r>
              <a:rPr lang="hu-HU" dirty="0" err="1"/>
              <a:t>do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want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install</a:t>
            </a:r>
            <a:r>
              <a:rPr lang="hu-HU" dirty="0"/>
              <a:t> Ubuntu”:</a:t>
            </a:r>
          </a:p>
          <a:p>
            <a:pPr lvl="1"/>
            <a:r>
              <a:rPr lang="hu-HU" dirty="0"/>
              <a:t>Windows mellé telepítsük, erre van külön </a:t>
            </a:r>
            <a:br>
              <a:rPr lang="hu-HU" dirty="0"/>
            </a:br>
            <a:r>
              <a:rPr lang="hu-HU" dirty="0"/>
              <a:t>opció (Ekkor gépindításkor választható lesz</a:t>
            </a:r>
            <a:br>
              <a:rPr lang="hu-HU" dirty="0"/>
            </a:br>
            <a:r>
              <a:rPr lang="hu-HU" dirty="0"/>
              <a:t>az op. rendszer) </a:t>
            </a:r>
          </a:p>
          <a:p>
            <a:r>
              <a:rPr lang="hu-HU" dirty="0"/>
              <a:t>„</a:t>
            </a:r>
            <a:r>
              <a:rPr lang="hu-HU" dirty="0" err="1"/>
              <a:t>Install</a:t>
            </a:r>
            <a:r>
              <a:rPr lang="hu-HU" dirty="0"/>
              <a:t> </a:t>
            </a:r>
            <a:r>
              <a:rPr lang="hu-HU" dirty="0" err="1"/>
              <a:t>recommended</a:t>
            </a:r>
            <a:r>
              <a:rPr lang="hu-HU" dirty="0"/>
              <a:t> </a:t>
            </a:r>
            <a:r>
              <a:rPr lang="hu-HU" dirty="0" err="1"/>
              <a:t>proprietary</a:t>
            </a:r>
            <a:r>
              <a:rPr lang="hu-HU" dirty="0"/>
              <a:t> software?”</a:t>
            </a:r>
          </a:p>
          <a:p>
            <a:pPr lvl="1"/>
            <a:r>
              <a:rPr lang="hu-HU" dirty="0"/>
              <a:t>Ajánlott mindkettőt bepipálni</a:t>
            </a:r>
          </a:p>
          <a:p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509475CE-7798-55BF-69ED-C045578F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291" y="2819400"/>
            <a:ext cx="4068392" cy="259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796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665DB3B-34F7-CF52-C651-AD44CCDAA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telepítése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B459BC0-B32D-BC88-29D6-2029371A7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Manuálisan is telepíthető a rendszer egy adott partícióra, ha létrehozunk neki külön partíciót a merevlemezen, de ez opcionális!</a:t>
            </a:r>
          </a:p>
          <a:p>
            <a:pPr lvl="1"/>
            <a:r>
              <a:rPr lang="hu-HU" dirty="0"/>
              <a:t>Ha ilyet szeretnénk, akkor érdemes még telepítés előtt Windows op. Rendszerben a Lemezkezelőben egy külön kötetet létrehozni (akár a meglévő zsugorításával), kb. 50Gb tárhellyel az Ubuntu számára</a:t>
            </a:r>
          </a:p>
          <a:p>
            <a:pPr lvl="1"/>
            <a:r>
              <a:rPr lang="hu-HU" dirty="0"/>
              <a:t>Ezzel csak tapasztaltabb felhasználók próbálkozzanak!</a:t>
            </a:r>
          </a:p>
          <a:p>
            <a:pPr lvl="1"/>
            <a:endParaRPr lang="hu-HU" dirty="0"/>
          </a:p>
          <a:p>
            <a:pPr lvl="1"/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F166625-3A42-3EF9-3933-186E891B3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997" y="3429000"/>
            <a:ext cx="3273375" cy="324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516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1009CF-934F-0D12-17BB-A0EB114C8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telepítése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7359B0D-0BEB-3D0C-10CF-F7A469862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telepítést befejezve, a gépet kikapcsolva a pendrive eltávolítható, későbbi használatra formázható is, hogy ismét üres legyen a pendrive.</a:t>
            </a:r>
          </a:p>
          <a:p>
            <a:r>
              <a:rPr lang="hu-HU" dirty="0"/>
              <a:t>A számítógépet bekapcsolva az alábbi menü fogad, ha a telepítés sikeres volt:</a:t>
            </a:r>
          </a:p>
          <a:p>
            <a:pPr lvl="1"/>
            <a:r>
              <a:rPr lang="hu-HU" dirty="0"/>
              <a:t>Itt kiválasztható, hogy mely </a:t>
            </a:r>
            <a:br>
              <a:rPr lang="hu-HU" dirty="0"/>
            </a:br>
            <a:r>
              <a:rPr lang="hu-HU" dirty="0"/>
              <a:t>operációs rendszert szeretnénk indítani</a:t>
            </a:r>
          </a:p>
        </p:txBody>
      </p:sp>
      <p:pic>
        <p:nvPicPr>
          <p:cNvPr id="2050" name="Picture 2" descr="How to change the default OS as Windows 7/8/10 in dual boot menu with Ubuntu  16.04/17.10 - Tawfiq's Blog">
            <a:extLst>
              <a:ext uri="{FF2B5EF4-FFF2-40B4-BE49-F238E27FC236}">
                <a16:creationId xmlns:a16="http://schemas.microsoft.com/office/drawing/2014/main" id="{E9B5C473-3EB4-D7BC-8015-0B6A4B45B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415" y="3253154"/>
            <a:ext cx="4712677" cy="353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930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2065239-42DD-E11C-6CAD-CC8CF31D1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– </a:t>
            </a:r>
            <a:r>
              <a:rPr lang="hu-HU" dirty="0" err="1"/>
              <a:t>Virtual</a:t>
            </a:r>
            <a:r>
              <a:rPr lang="hu-HU" dirty="0"/>
              <a:t> </a:t>
            </a:r>
            <a:r>
              <a:rPr lang="hu-HU" dirty="0" err="1"/>
              <a:t>Machine</a:t>
            </a:r>
            <a:r>
              <a:rPr lang="hu-HU" dirty="0"/>
              <a:t> (Virtuális Gép)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3DD7602-22AE-D70F-3561-C53F56BFD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85000" lnSpcReduction="20000"/>
          </a:bodyPr>
          <a:lstStyle/>
          <a:p>
            <a:r>
              <a:rPr lang="hu-HU" b="1" dirty="0"/>
              <a:t>Jelentése</a:t>
            </a:r>
            <a:r>
              <a:rPr lang="hu-HU" dirty="0"/>
              <a:t>: Szoftveresen létrehozott számítógép, szabadon választott saját operációs rendszerrel.</a:t>
            </a:r>
          </a:p>
          <a:p>
            <a:r>
              <a:rPr lang="hu-HU" dirty="0"/>
              <a:t>A létrehozáshoz egy </a:t>
            </a:r>
            <a:r>
              <a:rPr lang="hu-HU" dirty="0" err="1"/>
              <a:t>virtualizációs</a:t>
            </a:r>
            <a:r>
              <a:rPr lang="hu-HU" dirty="0"/>
              <a:t> program szükséges a gazdagépen! (Pl.: </a:t>
            </a:r>
            <a:r>
              <a:rPr lang="hu-HU" dirty="0" err="1"/>
              <a:t>Virtual</a:t>
            </a:r>
            <a:r>
              <a:rPr lang="hu-HU" dirty="0"/>
              <a:t> </a:t>
            </a:r>
            <a:r>
              <a:rPr lang="hu-HU" dirty="0" err="1"/>
              <a:t>Box</a:t>
            </a:r>
            <a:r>
              <a:rPr lang="hu-HU" dirty="0"/>
              <a:t>)</a:t>
            </a:r>
          </a:p>
          <a:p>
            <a:r>
              <a:rPr lang="hu-HU" b="1" dirty="0"/>
              <a:t>Gazdagép</a:t>
            </a:r>
            <a:r>
              <a:rPr lang="hu-HU" dirty="0"/>
              <a:t>: Az a számítógép, amelyen </a:t>
            </a:r>
            <a:r>
              <a:rPr lang="hu-HU" dirty="0" err="1"/>
              <a:t>virtualizációs</a:t>
            </a:r>
            <a:r>
              <a:rPr lang="hu-HU" dirty="0"/>
              <a:t> programmal létrehozunk egy virtuális gépet.</a:t>
            </a:r>
          </a:p>
          <a:p>
            <a:r>
              <a:rPr lang="hu-HU" dirty="0" err="1"/>
              <a:t>Virtualizációs</a:t>
            </a:r>
            <a:r>
              <a:rPr lang="hu-HU" dirty="0"/>
              <a:t> szoftverek </a:t>
            </a:r>
            <a:r>
              <a:rPr lang="hu-HU" b="1" dirty="0"/>
              <a:t>előnyei</a:t>
            </a:r>
            <a:r>
              <a:rPr lang="hu-HU" dirty="0"/>
              <a:t>:</a:t>
            </a:r>
          </a:p>
          <a:p>
            <a:pPr lvl="1"/>
            <a:r>
              <a:rPr lang="hu-HU" dirty="0"/>
              <a:t>Az </a:t>
            </a:r>
            <a:r>
              <a:rPr lang="hu-HU" dirty="0" err="1"/>
              <a:t>virtualizált</a:t>
            </a:r>
            <a:r>
              <a:rPr lang="hu-HU" dirty="0"/>
              <a:t> op. Rendszer pontosan úgy működik, mintha valós hardveren, közvetlenül futna</a:t>
            </a:r>
          </a:p>
          <a:p>
            <a:pPr lvl="1"/>
            <a:r>
              <a:rPr lang="hu-HU" dirty="0"/>
              <a:t>Nem szükséges új partíciót létrehozni a merevlemezen egy másik operációs rendszer számára</a:t>
            </a:r>
          </a:p>
          <a:p>
            <a:pPr lvl="1"/>
            <a:r>
              <a:rPr lang="hu-HU" dirty="0"/>
              <a:t>Könnyedén lehet váltani különböző op. rendszerek között</a:t>
            </a:r>
          </a:p>
          <a:p>
            <a:pPr lvl="1"/>
            <a:r>
              <a:rPr lang="hu-HU" dirty="0"/>
              <a:t>Op. rendszer kipróbálásra ad lehetőséget</a:t>
            </a:r>
          </a:p>
          <a:p>
            <a:pPr lvl="1"/>
            <a:r>
              <a:rPr lang="hu-HU" dirty="0"/>
              <a:t>A fő rendszertől elszeparált (</a:t>
            </a:r>
            <a:r>
              <a:rPr lang="hu-HU" b="1" dirty="0"/>
              <a:t>izolált</a:t>
            </a:r>
            <a:r>
              <a:rPr lang="hu-HU" dirty="0"/>
              <a:t>) környezetben lehet programokat futtatni</a:t>
            </a:r>
          </a:p>
          <a:p>
            <a:r>
              <a:rPr lang="hu-HU" dirty="0" err="1"/>
              <a:t>Virtualizációs</a:t>
            </a:r>
            <a:r>
              <a:rPr lang="hu-HU" dirty="0"/>
              <a:t> szoftverek </a:t>
            </a:r>
            <a:r>
              <a:rPr lang="hu-HU" b="1" dirty="0"/>
              <a:t>hátrányai</a:t>
            </a:r>
            <a:r>
              <a:rPr lang="hu-HU" dirty="0"/>
              <a:t>:</a:t>
            </a:r>
          </a:p>
          <a:p>
            <a:pPr lvl="1"/>
            <a:r>
              <a:rPr lang="hu-HU" b="1" dirty="0"/>
              <a:t>Erőforrásigényes</a:t>
            </a:r>
            <a:r>
              <a:rPr lang="hu-HU" dirty="0"/>
              <a:t> (A virtuális gép a gazdagép erőforrásait használja)</a:t>
            </a:r>
          </a:p>
          <a:p>
            <a:pPr lvl="1"/>
            <a:r>
              <a:rPr lang="hu-HU" dirty="0"/>
              <a:t>Hardverkompatibilitási problémák merülhetnek fel (Pl.: Hangdriver problémák)</a:t>
            </a:r>
          </a:p>
          <a:p>
            <a:pPr lvl="2"/>
            <a:endParaRPr lang="hu-HU" dirty="0"/>
          </a:p>
          <a:p>
            <a:pPr lvl="2"/>
            <a:endParaRPr lang="hu-HU" dirty="0"/>
          </a:p>
          <a:p>
            <a:pPr lvl="2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579303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DDDC3D8-5C0A-76FA-1189-A43D5DC61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– </a:t>
            </a:r>
            <a:r>
              <a:rPr lang="hu-HU" dirty="0" err="1"/>
              <a:t>Virtual</a:t>
            </a:r>
            <a:r>
              <a:rPr lang="hu-HU" dirty="0"/>
              <a:t> </a:t>
            </a:r>
            <a:r>
              <a:rPr lang="hu-HU" dirty="0" err="1"/>
              <a:t>Box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6958549-9E69-DDFE-5A82-7C5C55020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hu-HU" dirty="0"/>
              <a:t>Segítségével virtuális gépeket tudunk létrehozni a gazdagépen</a:t>
            </a:r>
          </a:p>
          <a:p>
            <a:r>
              <a:rPr lang="hu-HU" dirty="0"/>
              <a:t>A </a:t>
            </a:r>
            <a:r>
              <a:rPr lang="hu-HU" dirty="0" err="1"/>
              <a:t>Virtual</a:t>
            </a:r>
            <a:r>
              <a:rPr lang="hu-HU" dirty="0"/>
              <a:t> </a:t>
            </a:r>
            <a:r>
              <a:rPr lang="hu-HU" dirty="0" err="1"/>
              <a:t>Box</a:t>
            </a:r>
            <a:r>
              <a:rPr lang="hu-HU" dirty="0"/>
              <a:t> egy ingyenes, nyílt forráskódú szoftver</a:t>
            </a:r>
          </a:p>
          <a:p>
            <a:pPr lvl="1"/>
            <a:r>
              <a:rPr lang="hu-HU" dirty="0"/>
              <a:t>Részben magyar nyelvű alkalmazás</a:t>
            </a:r>
          </a:p>
          <a:p>
            <a:endParaRPr lang="hu-HU" dirty="0"/>
          </a:p>
          <a:p>
            <a:r>
              <a:rPr lang="hu-HU" dirty="0"/>
              <a:t>Telepítése:</a:t>
            </a:r>
          </a:p>
          <a:p>
            <a:pPr lvl="1"/>
            <a:r>
              <a:rPr lang="hu-HU" dirty="0"/>
              <a:t>Töltsük le az alábbi oldalról: </a:t>
            </a:r>
            <a:r>
              <a:rPr lang="hu-HU" dirty="0">
                <a:hlinkClick r:id="rId2"/>
              </a:rPr>
              <a:t>https://www.virtualbox.org/</a:t>
            </a:r>
            <a:endParaRPr lang="hu-HU" dirty="0"/>
          </a:p>
          <a:p>
            <a:pPr lvl="1"/>
            <a:r>
              <a:rPr lang="hu-HU" dirty="0"/>
              <a:t>Ha még eddig nem tettük, töltsük le az Ubuntu képfájlt az </a:t>
            </a:r>
            <a:r>
              <a:rPr lang="hu-HU" dirty="0">
                <a:hlinkClick r:id="rId3"/>
              </a:rPr>
              <a:t>ubuntu.com/</a:t>
            </a:r>
            <a:r>
              <a:rPr lang="hu-HU" dirty="0" err="1">
                <a:hlinkClick r:id="rId3"/>
              </a:rPr>
              <a:t>donwload</a:t>
            </a:r>
            <a:r>
              <a:rPr lang="hu-HU" dirty="0">
                <a:hlinkClick r:id="rId3"/>
              </a:rPr>
              <a:t>/</a:t>
            </a:r>
            <a:r>
              <a:rPr lang="hu-HU" dirty="0" err="1">
                <a:hlinkClick r:id="rId3"/>
              </a:rPr>
              <a:t>desktop</a:t>
            </a:r>
            <a:r>
              <a:rPr lang="hu-HU" dirty="0"/>
              <a:t> weboldalról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Virtual</a:t>
            </a:r>
            <a:r>
              <a:rPr lang="hu-HU" dirty="0"/>
              <a:t> </a:t>
            </a:r>
            <a:r>
              <a:rPr lang="hu-HU" dirty="0" err="1"/>
              <a:t>Box</a:t>
            </a:r>
            <a:r>
              <a:rPr lang="hu-HU" dirty="0"/>
              <a:t> .</a:t>
            </a:r>
            <a:r>
              <a:rPr lang="hu-HU" dirty="0" err="1"/>
              <a:t>exe</a:t>
            </a:r>
            <a:r>
              <a:rPr lang="hu-HU" dirty="0"/>
              <a:t> fájlt letöltve indítható a telepítés, ahol meg kell adni a telepítési útvonalat</a:t>
            </a:r>
          </a:p>
          <a:p>
            <a:pPr lvl="1"/>
            <a:r>
              <a:rPr lang="hu-HU" dirty="0"/>
              <a:t>„</a:t>
            </a:r>
            <a:r>
              <a:rPr lang="hu-HU" dirty="0" err="1"/>
              <a:t>Missing</a:t>
            </a:r>
            <a:r>
              <a:rPr lang="hu-HU" dirty="0"/>
              <a:t> </a:t>
            </a:r>
            <a:r>
              <a:rPr lang="hu-HU" dirty="0" err="1"/>
              <a:t>Dependencies</a:t>
            </a:r>
            <a:r>
              <a:rPr lang="hu-HU" dirty="0"/>
              <a:t>” esetén engedélyezzük, hogy telepítse a hiányzó függőségeket is</a:t>
            </a:r>
          </a:p>
          <a:p>
            <a:pPr lvl="1"/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19624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15C5C97-69E5-3C92-51E5-B33850411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– </a:t>
            </a:r>
            <a:r>
              <a:rPr lang="hu-HU" dirty="0" err="1"/>
              <a:t>Virtualizáció</a:t>
            </a:r>
            <a:r>
              <a:rPr lang="hu-HU" dirty="0"/>
              <a:t> </a:t>
            </a:r>
            <a:r>
              <a:rPr lang="hu-HU" dirty="0" err="1"/>
              <a:t>letiltve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903840D-10E6-F098-7E64-D69543604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Bizonyos alaplapok a BIOS beállításain belül automatikusan letiltják a </a:t>
            </a:r>
            <a:r>
              <a:rPr lang="hu-HU" dirty="0" err="1"/>
              <a:t>virtualizációt</a:t>
            </a:r>
            <a:r>
              <a:rPr lang="hu-HU" dirty="0"/>
              <a:t>.</a:t>
            </a:r>
          </a:p>
          <a:p>
            <a:pPr lvl="1"/>
            <a:r>
              <a:rPr lang="hu-HU" dirty="0"/>
              <a:t>Ez a funkció alaplaponként eltérő, hogy elérhető-e, be van-e kapcsolva, </a:t>
            </a:r>
            <a:r>
              <a:rPr lang="hu-HU" dirty="0" err="1"/>
              <a:t>stb</a:t>
            </a:r>
            <a:endParaRPr lang="hu-HU" dirty="0"/>
          </a:p>
          <a:p>
            <a:pPr lvl="1"/>
            <a:r>
              <a:rPr lang="hu-HU" dirty="0"/>
              <a:t>Érdemes megnézni, nincs-e alapértelmezetten bekapcsolva, ha van ilyen funkció</a:t>
            </a:r>
          </a:p>
          <a:p>
            <a:pPr lvl="1"/>
            <a:r>
              <a:rPr lang="hu-HU" dirty="0"/>
              <a:t>Gyakori elnevezése a funkciónak a </a:t>
            </a:r>
            <a:r>
              <a:rPr lang="hu-HU" dirty="0" err="1"/>
              <a:t>BIOSban</a:t>
            </a:r>
            <a:r>
              <a:rPr lang="hu-HU" dirty="0"/>
              <a:t>: </a:t>
            </a:r>
            <a:r>
              <a:rPr lang="hu-HU" dirty="0" err="1"/>
              <a:t>Virtualization</a:t>
            </a:r>
            <a:r>
              <a:rPr lang="hu-HU" dirty="0"/>
              <a:t> </a:t>
            </a:r>
            <a:r>
              <a:rPr lang="hu-HU" dirty="0" err="1"/>
              <a:t>Technology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81195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6A5441-7692-8BDA-3793-B7B672C84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– </a:t>
            </a:r>
            <a:r>
              <a:rPr lang="hu-HU" dirty="0" err="1"/>
              <a:t>Virtual</a:t>
            </a:r>
            <a:r>
              <a:rPr lang="hu-HU" dirty="0"/>
              <a:t> </a:t>
            </a:r>
            <a:r>
              <a:rPr lang="hu-HU" dirty="0" err="1"/>
              <a:t>Box</a:t>
            </a:r>
            <a:r>
              <a:rPr lang="hu-HU" dirty="0"/>
              <a:t> </a:t>
            </a:r>
            <a:r>
              <a:rPr lang="hu-HU" dirty="0" err="1"/>
              <a:t>beeállítása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06D3F75-421E-0BA7-C5D3-16AEEE462B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program indítása után kattintsunk az „Új” gombra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B034CABD-9493-5F34-05C4-FE8EE9B6A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646" y="2431865"/>
            <a:ext cx="7029798" cy="406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2152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F3B93AF-23E2-DFDF-4281-283B9EDEF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– </a:t>
            </a:r>
            <a:r>
              <a:rPr lang="hu-HU" dirty="0" err="1"/>
              <a:t>Virtual</a:t>
            </a:r>
            <a:r>
              <a:rPr lang="hu-HU" dirty="0"/>
              <a:t> Boksz beállítása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7D16F351-EB7A-5ABE-635E-232A20A7D6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2732" y="3016251"/>
            <a:ext cx="6706536" cy="3695424"/>
          </a:xfr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D598028E-3920-BE77-000E-A4D577E60EEB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Meg kell adni egy nevet, amivel azonosítjuk a virtuális gépet, egy útvonalat, ahová létrehozza a virtuális gépet, továbbá azt a képfájlt (ISO), amelyet letöltöttünk az Ubuntu hivatalos oldaláról</a:t>
            </a:r>
          </a:p>
        </p:txBody>
      </p:sp>
    </p:spTree>
    <p:extLst>
      <p:ext uri="{BB962C8B-B14F-4D97-AF65-F5344CB8AC3E}">
        <p14:creationId xmlns:p14="http://schemas.microsoft.com/office/powerpoint/2010/main" val="229334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F3986BB-42AB-2EA5-007B-9A63E83CB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– </a:t>
            </a:r>
            <a:r>
              <a:rPr lang="hu-HU" dirty="0" err="1"/>
              <a:t>Virtual</a:t>
            </a:r>
            <a:r>
              <a:rPr lang="hu-HU" dirty="0"/>
              <a:t> </a:t>
            </a:r>
            <a:r>
              <a:rPr lang="hu-HU" dirty="0" err="1"/>
              <a:t>Box</a:t>
            </a:r>
            <a:r>
              <a:rPr lang="hu-HU" dirty="0"/>
              <a:t> beállítása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0DAF8E1C-F43D-4D9F-A66D-B4114418EF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3205" y="2966258"/>
            <a:ext cx="6725589" cy="3791479"/>
          </a:xfr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6B30271F-70EC-6A06-0B93-D7823AF1E690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Normál telepítéskor az Ubuntu elkér felhasználó fiók információkat</a:t>
            </a:r>
          </a:p>
          <a:p>
            <a:pPr lvl="1"/>
            <a:r>
              <a:rPr lang="hu-HU" dirty="0"/>
              <a:t>Ezeket most, a virtuális gép létrehozásakor előre meg lehet adni, hogy automatikusan beállításra kerüljenek (bár nekem végül nem állította be automatikusan)</a:t>
            </a:r>
          </a:p>
        </p:txBody>
      </p:sp>
    </p:spTree>
    <p:extLst>
      <p:ext uri="{BB962C8B-B14F-4D97-AF65-F5344CB8AC3E}">
        <p14:creationId xmlns:p14="http://schemas.microsoft.com/office/powerpoint/2010/main" val="42273760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9036CC6-7C74-D71E-33E9-16A456413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– </a:t>
            </a:r>
            <a:r>
              <a:rPr lang="hu-HU" dirty="0" err="1"/>
              <a:t>Virtual</a:t>
            </a:r>
            <a:r>
              <a:rPr lang="hu-HU" dirty="0"/>
              <a:t> </a:t>
            </a:r>
            <a:r>
              <a:rPr lang="hu-HU" dirty="0" err="1"/>
              <a:t>Box</a:t>
            </a:r>
            <a:r>
              <a:rPr lang="hu-HU" dirty="0"/>
              <a:t> beállítása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D2739C4D-CB72-6D3F-63E4-745C190274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8073" y="2900255"/>
            <a:ext cx="6725589" cy="3791479"/>
          </a:xfr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E647E555-109A-3986-EE5E-EEF9CC912B9F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Be kell állítani, hogy a gazdagép mennyi erőforrást adjon a virtuális gép számára</a:t>
            </a:r>
          </a:p>
          <a:p>
            <a:pPr lvl="1"/>
            <a:r>
              <a:rPr lang="hu-HU" dirty="0"/>
              <a:t>Rendelkezésre álló erőforrásonként eltérőek lehetnek ezek az értékek</a:t>
            </a:r>
          </a:p>
        </p:txBody>
      </p:sp>
    </p:spTree>
    <p:extLst>
      <p:ext uri="{BB962C8B-B14F-4D97-AF65-F5344CB8AC3E}">
        <p14:creationId xmlns:p14="http://schemas.microsoft.com/office/powerpoint/2010/main" val="3184795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3F3B391-4FFD-E471-B504-4CFC5FD83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– </a:t>
            </a:r>
            <a:r>
              <a:rPr lang="hu-HU" dirty="0" err="1"/>
              <a:t>Virtual</a:t>
            </a:r>
            <a:r>
              <a:rPr lang="hu-HU" dirty="0"/>
              <a:t> </a:t>
            </a:r>
            <a:r>
              <a:rPr lang="hu-HU" dirty="0" err="1"/>
              <a:t>Box</a:t>
            </a:r>
            <a:r>
              <a:rPr lang="hu-HU" dirty="0"/>
              <a:t> beállítása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3D47F5D-EEDE-A0AA-8100-3C7425F033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3643" y="2919999"/>
            <a:ext cx="6832652" cy="3807730"/>
          </a:xfr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B2BAFBC4-E5C7-1F63-DE90-C4D65AA90440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Virtuális gép által használt háttértár méretének megadása</a:t>
            </a:r>
          </a:p>
          <a:p>
            <a:pPr lvl="1"/>
            <a:r>
              <a:rPr lang="hu-HU" dirty="0"/>
              <a:t>Ideális méret jelen esetben kb. 30 </a:t>
            </a:r>
            <a:r>
              <a:rPr lang="hu-HU" dirty="0" err="1"/>
              <a:t>Gb</a:t>
            </a:r>
            <a:endParaRPr lang="hu-HU" dirty="0"/>
          </a:p>
          <a:p>
            <a:pPr lvl="1"/>
            <a:r>
              <a:rPr lang="hu-HU" dirty="0"/>
              <a:t>Összegzés után kattintsunk a „Befejezés” gombra</a:t>
            </a:r>
          </a:p>
        </p:txBody>
      </p:sp>
    </p:spTree>
    <p:extLst>
      <p:ext uri="{BB962C8B-B14F-4D97-AF65-F5344CB8AC3E}">
        <p14:creationId xmlns:p14="http://schemas.microsoft.com/office/powerpoint/2010/main" val="116229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0BCDDAB-F7AB-076B-173D-BF2DAC97A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– </a:t>
            </a:r>
            <a:r>
              <a:rPr lang="hu-HU" dirty="0" err="1"/>
              <a:t>Virtual</a:t>
            </a:r>
            <a:r>
              <a:rPr lang="hu-HU" dirty="0"/>
              <a:t> </a:t>
            </a:r>
            <a:r>
              <a:rPr lang="hu-HU" dirty="0" err="1"/>
              <a:t>Box</a:t>
            </a:r>
            <a:r>
              <a:rPr lang="hu-HU" dirty="0"/>
              <a:t> beállítása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48F78197-C8FB-3F7E-D8FA-71396B9380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9033" y="2695074"/>
            <a:ext cx="6944550" cy="3797801"/>
          </a:xfr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2AE8AAA4-326C-25BF-E33B-AB444C2511C3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Ezután a virtuális gépen a korábbiakban látott módon telepíteni kell az Ubuntu operációs rendszert</a:t>
            </a:r>
          </a:p>
        </p:txBody>
      </p:sp>
    </p:spTree>
    <p:extLst>
      <p:ext uri="{BB962C8B-B14F-4D97-AF65-F5344CB8AC3E}">
        <p14:creationId xmlns:p14="http://schemas.microsoft.com/office/powerpoint/2010/main" val="25848296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D753F9C-9F63-A53E-72C9-12DE80FF0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operációs rendszer – </a:t>
            </a:r>
            <a:r>
              <a:rPr lang="hu-HU" dirty="0" err="1"/>
              <a:t>Virtual</a:t>
            </a:r>
            <a:r>
              <a:rPr lang="hu-HU" dirty="0"/>
              <a:t> </a:t>
            </a:r>
            <a:r>
              <a:rPr lang="hu-HU" dirty="0" err="1"/>
              <a:t>Box</a:t>
            </a:r>
            <a:r>
              <a:rPr lang="hu-HU" dirty="0"/>
              <a:t> beállítása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B72A2A8B-6CE7-38DA-A3DB-C223E43C4E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8557" y="2943727"/>
            <a:ext cx="5980644" cy="3758457"/>
          </a:xfr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4FE5D506-B447-DE6A-9BAF-25A0FD8AD79B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Mivel a virtuális gép izolálva (elszeparálva) van a gazdagéptől és annak hardverétől, így valóban csak az előre meghatározott háttértár és annak mérete áll rendelkezésre a telepítéshez</a:t>
            </a:r>
          </a:p>
        </p:txBody>
      </p:sp>
    </p:spTree>
    <p:extLst>
      <p:ext uri="{BB962C8B-B14F-4D97-AF65-F5344CB8AC3E}">
        <p14:creationId xmlns:p14="http://schemas.microsoft.com/office/powerpoint/2010/main" val="4176212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B5AD3A0-33A8-0FAB-E1DE-EB5218EF3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Linux történelem videó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7ABBAF8-A375-ADC4-D62C-9457DDCB0B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Videóban is bemutatva a múltheti óra tananyaga: </a:t>
            </a:r>
            <a:r>
              <a:rPr lang="hu-HU" dirty="0">
                <a:hlinkClick r:id="rId2"/>
              </a:rPr>
              <a:t>Link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84359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2289</TotalTime>
  <Words>1461</Words>
  <Application>Microsoft Office PowerPoint</Application>
  <PresentationFormat>Szélesvásznú</PresentationFormat>
  <Paragraphs>138</Paragraphs>
  <Slides>30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Office-téma</vt:lpstr>
      <vt:lpstr>DevOps.</vt:lpstr>
      <vt:lpstr>Linux operációs rendszer telepítése – Windows környezet mellé</vt:lpstr>
      <vt:lpstr>Linux operációs rendszer telepítése </vt:lpstr>
      <vt:lpstr>Linux operációs rendszer telepítése </vt:lpstr>
      <vt:lpstr>Linux operációs rendszer telepítése </vt:lpstr>
      <vt:lpstr>Linux operációs rendszer telepítése </vt:lpstr>
      <vt:lpstr>Linux operációs rendszer telepítése </vt:lpstr>
      <vt:lpstr>Linux operációs rendszer telepítése </vt:lpstr>
      <vt:lpstr>Linux operációs rendszer telepítése </vt:lpstr>
      <vt:lpstr>Linux operációs rendszer telepítése </vt:lpstr>
      <vt:lpstr>Linux operációs rendszer telepítése </vt:lpstr>
      <vt:lpstr>Linux operációs rendszer telepítése </vt:lpstr>
      <vt:lpstr>Linux operációs rendszer telepítése </vt:lpstr>
      <vt:lpstr>Linux operációs rendszer telepítése - Live disztribúció </vt:lpstr>
      <vt:lpstr>Linux operációs rendszer telepítése – Live disztribúció </vt:lpstr>
      <vt:lpstr>Linux operációs rendszer telepítése</vt:lpstr>
      <vt:lpstr>Linux operációs rendszer telepítése</vt:lpstr>
      <vt:lpstr>Linux operációs rendszer telepítése</vt:lpstr>
      <vt:lpstr>Linux operációs rendszer telepítése</vt:lpstr>
      <vt:lpstr>Linux operációs rendszer – Virtual Machine (Virtuális Gép)</vt:lpstr>
      <vt:lpstr>Linux operációs rendszer – Virtual Box</vt:lpstr>
      <vt:lpstr>Linux operációs rendszer – Virtualizáció letiltve</vt:lpstr>
      <vt:lpstr>Linux operációs rendszer – Virtual Box beeállítása</vt:lpstr>
      <vt:lpstr>Linux operációs rendszer – Virtual Boksz beállítása</vt:lpstr>
      <vt:lpstr>Linux operációs rendszer – Virtual Box beállítása</vt:lpstr>
      <vt:lpstr>Linux operációs rendszer – Virtual Box beállítása</vt:lpstr>
      <vt:lpstr>Linux operációs rendszer – Virtual Box beállítása</vt:lpstr>
      <vt:lpstr>Linux operációs rendszer – Virtual Box beállítása</vt:lpstr>
      <vt:lpstr>Linux operációs rendszer – Virtual Box beállítása</vt:lpstr>
      <vt:lpstr>Linux történelem videó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O365 felhasználó</cp:lastModifiedBy>
  <cp:revision>149</cp:revision>
  <dcterms:created xsi:type="dcterms:W3CDTF">2024-09-01T09:09:55Z</dcterms:created>
  <dcterms:modified xsi:type="dcterms:W3CDTF">2024-09-08T19:32:23Z</dcterms:modified>
</cp:coreProperties>
</file>