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7182BD-E272-3B85-1273-4BD2E71E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193F0B6-3A38-893C-C185-FF66DE9F3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15C39F-FFED-4D6F-29DE-85FD6E18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0DB98E-6245-695A-ED0D-78C000E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DE188A-38E2-9E4B-ABBD-AE376B7E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15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589D66-51A0-6780-C055-432ADA3BA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1BE8E6-22F1-5DF7-AB3C-DBABE1B34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7CB887-9E94-5872-D107-FD6152C8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59C59D-A351-BDC8-6D08-BEF294B1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6566EB0-0D23-4BEA-EAD8-72DA3A7B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19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8511FD-BBF8-D16E-F103-FC63F3239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9FD67F0-6856-D76D-538E-1D80D5242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0EC416-377E-B0FB-A46C-CBD87655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67B1E0-FFF8-D197-7501-A8B9564D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1F09E57-BF26-9574-45FC-F4D06BC1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155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D0C61-17E8-BD8B-C784-EB9C8826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BEA65E-121F-7BAC-7517-A985FA5E5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8F596D3-6482-7C4F-1913-091C76659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39AA5D9-4393-DDC7-9898-AD200B6BE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42FFA4A-8256-7E43-C467-2935A87E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C5CB81-A2DB-2E46-F24C-75DA11FE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8606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2424FD-38A1-8360-6FF3-33C9C2F0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BBCEC83-34EC-B393-E391-27A1DD70A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C71DBEF-92E5-6012-1E5D-7DEB4AA8D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AA7B0E0-9704-1CA7-330E-2E12CFA17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63767D8-8FC9-98D1-A725-4B584D9C8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CB8791F-842A-F8C0-3D1D-F8B61D496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94B3E41-A2BC-D737-DCB1-97717EC0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96C3025-E1C9-0201-0B45-EC03CCFD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573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89A439-231E-5EBB-13A8-5E7300DC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63553E6-8E0A-C35F-8702-A7D7CEF4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648795B-9AFD-B0AF-8776-58C8FD6D7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AAA1B63-6B5A-0205-3076-500A97EB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231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7B0C4AD-BA72-157F-088E-2E5AF5E5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65D956-5253-0740-62C1-FB3C5613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25A2111-FF88-3DB8-B809-AA944AEC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248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2DC081-D016-5F88-3C63-F80CB92C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FAC95D-B909-1EC3-18D4-82025F07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D0364F-6321-DE07-EA31-43F84E308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41A6E5D-1867-4619-7A43-938DEE82E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06FFBC7-0604-B4F8-57B5-243B8833D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A4FB50-3C62-8A5A-E95B-FC857985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777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33ED32-E579-B8EF-A85A-339D374D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9EF2983-9334-E9C2-A7A3-FCB984BAB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D8B5A51-6EDE-1EBD-FC91-BD60B050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2131181-5E9B-A2AF-A69C-40865F0D0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64CF23A-F53C-0F3D-ACD4-BB6EA5B0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5A7CDCC-E4E9-CFA8-37A7-5587E006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606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F4C409-C0FB-D75E-F36C-1D98ABE3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9348413-4E4C-FA10-4BEA-19C50081D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34CECD6-C656-186B-E1B6-CC0AF389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F44DCD1-09A1-2354-C550-DD20FE61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6C1BBB-7A07-CB39-62F0-EEA87CB6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10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09B2F6-6352-1E3B-0EA9-E5B19A74D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E4C4AC4-1A95-6724-965B-86262FA84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1511F9-78FD-03F6-72A2-D8EC2AA6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8AB47DB-D6B8-FAA5-95A6-2F809237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FE6EABE-EAEA-A8E3-3461-F2C5A573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185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99E70DA-D009-A979-9BD7-F247E1EF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B268EB-431E-51E7-8C94-3894CADB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F11F56-CA28-14E8-C5A2-DF66B773C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CBC20-CCF2-4B68-9E7F-F91122395EE2}" type="datetimeFigureOut">
              <a:rPr lang="hu-HU" smtClean="0"/>
              <a:t>2025. 04. 11.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D6E211-3E97-CCCD-B797-0B5BB92A3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40FA67-EC2F-FFCF-FEBE-D857C0087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DAE039-0F9A-4489-900E-D654CE208E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106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A4FC7B-EE1E-01D2-42C7-D1E76A5ED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7FF351C-295F-41FC-189A-5FF558D70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Frontend alkalmazás tesztelése – </a:t>
            </a:r>
            <a:r>
              <a:rPr lang="hu-HU" dirty="0" err="1"/>
              <a:t>Selenium</a:t>
            </a:r>
            <a:r>
              <a:rPr lang="hu-HU" dirty="0"/>
              <a:t> </a:t>
            </a:r>
            <a:r>
              <a:rPr lang="hu-HU" dirty="0" err="1"/>
              <a:t>WebDriver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864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BB7443-2B6C-3752-ADB2-BA70D7851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Selenium</a:t>
            </a:r>
            <a:r>
              <a:rPr lang="hu-HU" dirty="0"/>
              <a:t> és </a:t>
            </a:r>
            <a:r>
              <a:rPr lang="hu-HU" dirty="0" err="1"/>
              <a:t>Selinium</a:t>
            </a:r>
            <a:r>
              <a:rPr lang="hu-HU" dirty="0"/>
              <a:t> </a:t>
            </a:r>
            <a:r>
              <a:rPr lang="hu-HU" dirty="0" err="1"/>
              <a:t>WebDriver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0EF74B-AAA1-51AD-EA1E-ED58BE5DE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7498"/>
            <a:ext cx="10515600" cy="5032376"/>
          </a:xfrm>
        </p:spPr>
        <p:txBody>
          <a:bodyPr>
            <a:normAutofit/>
          </a:bodyPr>
          <a:lstStyle/>
          <a:p>
            <a:r>
              <a:rPr lang="hu-HU" b="1" dirty="0"/>
              <a:t>Tesztkeretrendszer</a:t>
            </a:r>
            <a:r>
              <a:rPr lang="hu-HU" dirty="0"/>
              <a:t>, amely webalkalmazások tesztelésének automatizálására szolgál</a:t>
            </a:r>
          </a:p>
          <a:p>
            <a:pPr lvl="1"/>
            <a:r>
              <a:rPr lang="hu-HU" dirty="0"/>
              <a:t>Nyílt forráskódú,  több nyelven használható (Pl.: Java, C#, JS, Python, </a:t>
            </a:r>
            <a:r>
              <a:rPr lang="hu-HU" dirty="0" err="1"/>
              <a:t>stb</a:t>
            </a:r>
            <a:r>
              <a:rPr lang="hu-HU" dirty="0"/>
              <a:t>)</a:t>
            </a:r>
          </a:p>
          <a:p>
            <a:pPr lvl="1"/>
            <a:r>
              <a:rPr lang="hu-HU" b="1" dirty="0"/>
              <a:t>Funkcionális teszteket futtat</a:t>
            </a:r>
            <a:r>
              <a:rPr lang="hu-HU" dirty="0"/>
              <a:t>, amelyek vizsgálják, hogy a rendszer funkciói a követelményekben és specifikációk szerint működnek-e</a:t>
            </a:r>
          </a:p>
          <a:p>
            <a:pPr lvl="2"/>
            <a:r>
              <a:rPr lang="hu-HU" dirty="0"/>
              <a:t>Fekete-dobozos tesztelési módszert alkalmaz: A tesztelés a forráskód ismerete és felhasználása nélkül zajlik</a:t>
            </a:r>
          </a:p>
          <a:p>
            <a:pPr lvl="2"/>
            <a:r>
              <a:rPr lang="hu-HU" dirty="0"/>
              <a:t>Képes rendszertesztek, elfogadási tesztek, vagy integrációs tesztek végrehajtására</a:t>
            </a:r>
          </a:p>
          <a:p>
            <a:r>
              <a:rPr lang="hu-HU" b="1" dirty="0" err="1"/>
              <a:t>Selinium</a:t>
            </a:r>
            <a:r>
              <a:rPr lang="hu-HU" b="1" dirty="0"/>
              <a:t> </a:t>
            </a:r>
            <a:r>
              <a:rPr lang="hu-HU" b="1" dirty="0" err="1"/>
              <a:t>WebDriver</a:t>
            </a:r>
            <a:r>
              <a:rPr lang="hu-HU" b="1" dirty="0"/>
              <a:t>: Felhasználói eseményeket (műveleteket) szimulál, DOM-fa manipuláció által </a:t>
            </a:r>
          </a:p>
          <a:p>
            <a:pPr lvl="1"/>
            <a:r>
              <a:rPr lang="hu-HU" dirty="0"/>
              <a:t>Pl.: Kattintás, gépelés, navigáció, űrlapkitöltés, stb.</a:t>
            </a:r>
          </a:p>
          <a:p>
            <a:pPr lvl="1"/>
            <a:r>
              <a:rPr lang="hu-HU" dirty="0"/>
              <a:t>DOM-fa: A weboldal struktúráját reprezentáló felépítés, amely bemutatja a HTML elemek kapcsolatát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8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F9C5C9-EBBF-B161-4296-1E43F4F80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szoftvertesztelés típusai</a:t>
            </a:r>
          </a:p>
        </p:txBody>
      </p:sp>
      <p:pic>
        <p:nvPicPr>
          <p:cNvPr id="7" name="Kép 6" descr="A képen szöveg, képernyőkép, szoftver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15BCF57-B295-322D-D045-7C321B132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254" y="493829"/>
            <a:ext cx="7700210" cy="5133474"/>
          </a:xfrm>
          <a:prstGeom prst="rect">
            <a:avLst/>
          </a:prstGeom>
        </p:spPr>
      </p:pic>
      <p:pic>
        <p:nvPicPr>
          <p:cNvPr id="11" name="Kép 10" descr="A képen szöveg, képernyőkép, névjegykártya, Post-it cetli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71B9C46-3883-B428-B125-AFC08A3EB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2" y="3658467"/>
            <a:ext cx="5789949" cy="319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805B18-A999-6AC2-D5DC-32F96BA6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Selenium</a:t>
            </a:r>
            <a:r>
              <a:rPr lang="hu-HU" dirty="0"/>
              <a:t> </a:t>
            </a:r>
            <a:r>
              <a:rPr lang="hu-HU" dirty="0" err="1"/>
              <a:t>WebDriver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D8471D-5138-0F05-F0A6-615E097DE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3079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</a:t>
            </a:r>
            <a:r>
              <a:rPr lang="hu-HU" dirty="0" err="1"/>
              <a:t>WebDriver</a:t>
            </a:r>
            <a:r>
              <a:rPr lang="hu-HU" dirty="0"/>
              <a:t> egy API, amely </a:t>
            </a:r>
            <a:r>
              <a:rPr lang="hu-HU" b="1" dirty="0"/>
              <a:t>felhasználói műveleteket szimulál, nem adatszolgáltató végpontként működik</a:t>
            </a:r>
            <a:r>
              <a:rPr lang="hu-HU" dirty="0"/>
              <a:t>.</a:t>
            </a:r>
          </a:p>
          <a:p>
            <a:pPr lvl="1"/>
            <a:r>
              <a:rPr lang="hu-HU" dirty="0"/>
              <a:t>Függvényeket, metódusokat kínál a böngésző parancs általi vezérléséhez</a:t>
            </a:r>
          </a:p>
          <a:p>
            <a:r>
              <a:rPr lang="hu-HU" dirty="0"/>
              <a:t>A program két részből épül fel: </a:t>
            </a:r>
          </a:p>
          <a:p>
            <a:pPr lvl="1"/>
            <a:r>
              <a:rPr lang="hu-HU" b="1" dirty="0" err="1"/>
              <a:t>WebDriver</a:t>
            </a:r>
            <a:r>
              <a:rPr lang="hu-HU" b="1" dirty="0"/>
              <a:t> Kliens</a:t>
            </a:r>
            <a:r>
              <a:rPr lang="hu-HU" dirty="0"/>
              <a:t>: Itt írjuk a tesztscripteket, amelyek meghatározzák a szimulált felhasználói műveleteket</a:t>
            </a:r>
          </a:p>
          <a:p>
            <a:pPr lvl="1"/>
            <a:r>
              <a:rPr lang="hu-HU" dirty="0"/>
              <a:t> </a:t>
            </a:r>
            <a:r>
              <a:rPr lang="hu-HU" b="1" dirty="0" err="1"/>
              <a:t>WebDriver</a:t>
            </a:r>
            <a:r>
              <a:rPr lang="hu-HU" b="1" dirty="0"/>
              <a:t> szerver</a:t>
            </a:r>
            <a:r>
              <a:rPr lang="hu-HU" dirty="0"/>
              <a:t>: Kommunikál a böngészővel, és átadja a végrehajtandó utasításokat</a:t>
            </a:r>
          </a:p>
          <a:p>
            <a:pPr lvl="2"/>
            <a:r>
              <a:rPr lang="hu-HU" dirty="0"/>
              <a:t>A tényleges utasításvégrehajtást az adott böngésző saját drivere végzi</a:t>
            </a:r>
          </a:p>
          <a:p>
            <a:r>
              <a:rPr lang="hu-HU" dirty="0"/>
              <a:t>A háttérben valóban HTTP végponthívások történnek, de ezek nem publikus REST API-k, keretrendszer </a:t>
            </a:r>
            <a:r>
              <a:rPr lang="hu-HU" dirty="0" err="1"/>
              <a:t>automatiusan</a:t>
            </a:r>
            <a:r>
              <a:rPr lang="hu-HU" dirty="0"/>
              <a:t> végzi</a:t>
            </a:r>
          </a:p>
        </p:txBody>
      </p:sp>
    </p:spTree>
    <p:extLst>
      <p:ext uri="{BB962C8B-B14F-4D97-AF65-F5344CB8AC3E}">
        <p14:creationId xmlns:p14="http://schemas.microsoft.com/office/powerpoint/2010/main" val="155470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3695C2-8E77-4CF5-2361-620ADFF0F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Selenium</a:t>
            </a:r>
            <a:r>
              <a:rPr lang="hu-HU" dirty="0"/>
              <a:t> telepítése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11AC64-95B3-72F4-4489-AF24AF69F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Telepítés: „</a:t>
            </a:r>
            <a:r>
              <a:rPr lang="hu-HU" i="1" dirty="0" err="1"/>
              <a:t>npm</a:t>
            </a:r>
            <a:r>
              <a:rPr lang="hu-HU" i="1" dirty="0"/>
              <a:t> </a:t>
            </a:r>
            <a:r>
              <a:rPr lang="hu-HU" i="1" dirty="0" err="1"/>
              <a:t>install</a:t>
            </a:r>
            <a:r>
              <a:rPr lang="hu-HU" i="1" dirty="0"/>
              <a:t> </a:t>
            </a:r>
            <a:r>
              <a:rPr lang="hu-HU" i="1" dirty="0" err="1"/>
              <a:t>selenium</a:t>
            </a:r>
            <a:r>
              <a:rPr lang="hu-HU" i="1" dirty="0"/>
              <a:t>-webdriver &lt;</a:t>
            </a:r>
            <a:r>
              <a:rPr lang="hu-HU" i="1" dirty="0" err="1"/>
              <a:t>böngőszőDriver</a:t>
            </a:r>
            <a:r>
              <a:rPr lang="hu-HU" i="1" dirty="0"/>
              <a:t>&gt;</a:t>
            </a:r>
            <a:r>
              <a:rPr lang="hu-HU" dirty="0"/>
              <a:t>”</a:t>
            </a:r>
          </a:p>
          <a:p>
            <a:pPr lvl="1"/>
            <a:r>
              <a:rPr lang="hu-HU" dirty="0"/>
              <a:t>Jelenleg a Google Chrome driverét használjuk, ő fogadja a webdriver által átadott, tesztscriptekben megírt műveleteket!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3155E67-25D9-CF98-87BD-B9F978AF2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7" y="3705727"/>
            <a:ext cx="11672665" cy="85758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B0DD01F-65FC-3A85-58D0-4E53BD7FD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52" y="5015247"/>
            <a:ext cx="11922495" cy="85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5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96DDEE-2AF8-1027-6CCD-F5627207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Selenium</a:t>
            </a:r>
            <a:r>
              <a:rPr lang="hu-HU" dirty="0"/>
              <a:t> lokátorok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C153D2-8307-ECA4-3DC7-841CE17C5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7288"/>
            <a:ext cx="10515600" cy="503237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HTML DOM-fa manipulálása </a:t>
            </a:r>
            <a:r>
              <a:rPr lang="hu-HU" b="1" dirty="0"/>
              <a:t>lokátorok</a:t>
            </a:r>
            <a:r>
              <a:rPr lang="hu-HU" dirty="0"/>
              <a:t> segítségével történik </a:t>
            </a:r>
          </a:p>
          <a:p>
            <a:pPr lvl="1"/>
            <a:r>
              <a:rPr lang="hu-HU" dirty="0"/>
              <a:t>Ezek olyan metódusok, amelyek adott paraméter alapján képesek azonosítani egy HTML elemet</a:t>
            </a:r>
          </a:p>
          <a:p>
            <a:pPr lvl="1"/>
            <a:r>
              <a:rPr lang="hu-HU" dirty="0"/>
              <a:t>A metódusok a „</a:t>
            </a:r>
            <a:r>
              <a:rPr lang="hu-HU" i="1" dirty="0" err="1"/>
              <a:t>By</a:t>
            </a:r>
            <a:r>
              <a:rPr lang="hu-HU" dirty="0"/>
              <a:t>” osztályból származnak, amelyeket a „</a:t>
            </a:r>
            <a:r>
              <a:rPr lang="hu-HU" i="1" dirty="0" err="1"/>
              <a:t>selenium</a:t>
            </a:r>
            <a:r>
              <a:rPr lang="hu-HU" i="1" dirty="0"/>
              <a:t>-webdriver</a:t>
            </a:r>
            <a:r>
              <a:rPr lang="hu-HU" dirty="0"/>
              <a:t>” csomagból (modul) kell importálni!</a:t>
            </a:r>
          </a:p>
          <a:p>
            <a:r>
              <a:rPr lang="hu-HU" dirty="0"/>
              <a:t>Leggyakoribb lokátorok:</a:t>
            </a:r>
          </a:p>
          <a:p>
            <a:pPr lvl="1"/>
            <a:r>
              <a:rPr lang="hu-HU" dirty="0" err="1"/>
              <a:t>id</a:t>
            </a:r>
            <a:r>
              <a:rPr lang="hu-HU" dirty="0"/>
              <a:t>(): Az „</a:t>
            </a:r>
            <a:r>
              <a:rPr lang="hu-HU" dirty="0" err="1"/>
              <a:t>id</a:t>
            </a:r>
            <a:r>
              <a:rPr lang="hu-HU" dirty="0"/>
              <a:t>” attribútum alapján keresi meg a HTML elemet</a:t>
            </a:r>
          </a:p>
          <a:p>
            <a:pPr lvl="2"/>
            <a:r>
              <a:rPr lang="hu-HU" dirty="0"/>
              <a:t>Egy paramétert vár, az adott azonosítót </a:t>
            </a:r>
          </a:p>
          <a:p>
            <a:pPr lvl="1"/>
            <a:r>
              <a:rPr lang="hu-HU" dirty="0" err="1"/>
              <a:t>name</a:t>
            </a:r>
            <a:r>
              <a:rPr lang="hu-HU" dirty="0"/>
              <a:t>(): A „</a:t>
            </a:r>
            <a:r>
              <a:rPr lang="hu-HU" dirty="0" err="1"/>
              <a:t>name</a:t>
            </a:r>
            <a:r>
              <a:rPr lang="hu-HU" dirty="0"/>
              <a:t>” attribútum alapján keresi meg a HTML elemeket</a:t>
            </a:r>
          </a:p>
          <a:p>
            <a:pPr lvl="2"/>
            <a:r>
              <a:rPr lang="hu-HU" dirty="0"/>
              <a:t>Egy paramétert vár, az adott nevet </a:t>
            </a:r>
          </a:p>
          <a:p>
            <a:pPr lvl="1"/>
            <a:r>
              <a:rPr lang="hu-HU" dirty="0" err="1"/>
              <a:t>className</a:t>
            </a:r>
            <a:r>
              <a:rPr lang="hu-HU" dirty="0"/>
              <a:t>(): A „</a:t>
            </a:r>
            <a:r>
              <a:rPr lang="hu-HU" dirty="0" err="1"/>
              <a:t>class</a:t>
            </a:r>
            <a:r>
              <a:rPr lang="hu-HU" dirty="0"/>
              <a:t>” attribútum alapján keresi meg a HTML elemeket</a:t>
            </a:r>
          </a:p>
          <a:p>
            <a:pPr lvl="2"/>
            <a:r>
              <a:rPr lang="hu-HU" dirty="0"/>
              <a:t>Egy paramétert vár, az adott osztályazonosítót </a:t>
            </a:r>
          </a:p>
          <a:p>
            <a:pPr lvl="1"/>
            <a:r>
              <a:rPr lang="hu-HU" dirty="0" err="1"/>
              <a:t>tagName</a:t>
            </a:r>
            <a:r>
              <a:rPr lang="hu-HU" dirty="0"/>
              <a:t>(): A HTML elem neve alapján keresi azokat meg</a:t>
            </a:r>
          </a:p>
          <a:p>
            <a:pPr lvl="2"/>
            <a:r>
              <a:rPr lang="hu-HU" dirty="0"/>
              <a:t>Egy paramétert vár, egy HTML elem nevét (Pl.: </a:t>
            </a:r>
            <a:r>
              <a:rPr lang="hu-HU" dirty="0" err="1"/>
              <a:t>By.tagName</a:t>
            </a:r>
            <a:r>
              <a:rPr lang="hu-HU" dirty="0"/>
              <a:t>(„</a:t>
            </a:r>
            <a:r>
              <a:rPr lang="hu-HU" dirty="0" err="1"/>
              <a:t>button</a:t>
            </a:r>
            <a:r>
              <a:rPr lang="hu-HU" dirty="0"/>
              <a:t>”))</a:t>
            </a:r>
          </a:p>
          <a:p>
            <a:pPr lvl="1"/>
            <a:r>
              <a:rPr lang="hu-HU" dirty="0"/>
              <a:t>Ezeken felül lehet még akár CSS vagy </a:t>
            </a:r>
            <a:r>
              <a:rPr lang="hu-HU" dirty="0" err="1"/>
              <a:t>Xpath</a:t>
            </a:r>
            <a:r>
              <a:rPr lang="hu-HU" dirty="0"/>
              <a:t> lokátorokat is alkalmazni!</a:t>
            </a:r>
          </a:p>
        </p:txBody>
      </p:sp>
    </p:spTree>
    <p:extLst>
      <p:ext uri="{BB962C8B-B14F-4D97-AF65-F5344CB8AC3E}">
        <p14:creationId xmlns:p14="http://schemas.microsoft.com/office/powerpoint/2010/main" val="116646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4E8057-D713-2D96-9887-3597FA79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Teszteset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A2B9C5-7379-E030-129D-E6977A1EB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1. Lépés: teszt fájl létrehozása</a:t>
            </a:r>
          </a:p>
          <a:p>
            <a:pPr lvl="1"/>
            <a:r>
              <a:rPr lang="hu-HU" dirty="0"/>
              <a:t>Ez manuálisan történik, </a:t>
            </a:r>
            <a:r>
              <a:rPr lang="hu-HU" dirty="0" err="1"/>
              <a:t>React</a:t>
            </a:r>
            <a:r>
              <a:rPr lang="hu-HU" dirty="0"/>
              <a:t> projekt esetén az „</a:t>
            </a:r>
            <a:r>
              <a:rPr lang="hu-HU" i="1" dirty="0" err="1"/>
              <a:t>src</a:t>
            </a:r>
            <a:r>
              <a:rPr lang="hu-HU" dirty="0"/>
              <a:t>” könyvtár mellé kerül egy </a:t>
            </a:r>
            <a:r>
              <a:rPr lang="hu-HU" i="1" dirty="0"/>
              <a:t>„</a:t>
            </a:r>
            <a:r>
              <a:rPr lang="hu-HU" i="1" dirty="0" err="1"/>
              <a:t>tests</a:t>
            </a:r>
            <a:r>
              <a:rPr lang="hu-HU" i="1" dirty="0"/>
              <a:t>” </a:t>
            </a:r>
            <a:r>
              <a:rPr lang="hu-HU" dirty="0"/>
              <a:t>mappa, ebbe pedig a </a:t>
            </a:r>
            <a:r>
              <a:rPr lang="hu-HU" i="1" dirty="0"/>
              <a:t>„.test.js” </a:t>
            </a:r>
            <a:r>
              <a:rPr lang="hu-HU" dirty="0"/>
              <a:t>kiterjesztésű fájlok</a:t>
            </a:r>
          </a:p>
          <a:p>
            <a:pPr lvl="1"/>
            <a:r>
              <a:rPr lang="hu-HU" dirty="0"/>
              <a:t>Konvenció: Adott komponenshez tartozó tesztfájl neve azonos</a:t>
            </a:r>
          </a:p>
          <a:p>
            <a:r>
              <a:rPr lang="hu-HU" dirty="0"/>
              <a:t>2. Lépés: Modul importálása</a:t>
            </a:r>
          </a:p>
          <a:p>
            <a:pPr lvl="1"/>
            <a:r>
              <a:rPr lang="hu-HU" dirty="0"/>
              <a:t>Itt a csomagkezeléskor tanult „</a:t>
            </a:r>
            <a:r>
              <a:rPr lang="hu-HU" i="1" dirty="0" err="1"/>
              <a:t>equire</a:t>
            </a:r>
            <a:r>
              <a:rPr lang="hu-HU" i="1" dirty="0"/>
              <a:t>()</a:t>
            </a:r>
            <a:r>
              <a:rPr lang="hu-HU" dirty="0"/>
              <a:t>”</a:t>
            </a:r>
            <a:r>
              <a:rPr lang="hu-HU" i="1" dirty="0"/>
              <a:t> </a:t>
            </a:r>
            <a:r>
              <a:rPr lang="hu-HU" dirty="0"/>
              <a:t>függvénnyel kell a modul egyes osztályait importálni</a:t>
            </a:r>
          </a:p>
          <a:p>
            <a:pPr lvl="1"/>
            <a:r>
              <a:rPr lang="hu-HU" dirty="0" err="1"/>
              <a:t>Builder</a:t>
            </a:r>
            <a:r>
              <a:rPr lang="hu-HU" dirty="0"/>
              <a:t>: A </a:t>
            </a:r>
            <a:r>
              <a:rPr lang="hu-HU" dirty="0" err="1"/>
              <a:t>Builder</a:t>
            </a:r>
            <a:r>
              <a:rPr lang="hu-HU" dirty="0"/>
              <a:t> osztály egy későbbi példányával konfigurálható a </a:t>
            </a:r>
            <a:r>
              <a:rPr lang="hu-HU" dirty="0" err="1"/>
              <a:t>WebDriver</a:t>
            </a:r>
            <a:endParaRPr lang="hu-HU" dirty="0"/>
          </a:p>
          <a:p>
            <a:pPr lvl="1"/>
            <a:r>
              <a:rPr lang="hu-HU" dirty="0" err="1"/>
              <a:t>By</a:t>
            </a:r>
            <a:r>
              <a:rPr lang="hu-HU" dirty="0"/>
              <a:t>: Az elemek kiválasztásához használatos, lokátor metódusokat biztosítja</a:t>
            </a:r>
          </a:p>
          <a:p>
            <a:pPr lvl="1"/>
            <a:endParaRPr lang="hu-HU" dirty="0"/>
          </a:p>
          <a:p>
            <a:pPr marL="457200" lvl="1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9139582-895D-B0B7-6364-433AD14B7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770" y="5994646"/>
            <a:ext cx="7576030" cy="6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2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E8FB5F-DE0B-3127-EBF5-7F1E301B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Teszteset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BCF3830-85A5-93FD-C299-05759477C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98249"/>
          </a:xfrm>
        </p:spPr>
        <p:txBody>
          <a:bodyPr/>
          <a:lstStyle/>
          <a:p>
            <a:r>
              <a:rPr lang="hu-HU" dirty="0"/>
              <a:t>3. Lépés: Aszinkron, névtelen függvény írása</a:t>
            </a:r>
          </a:p>
          <a:p>
            <a:pPr lvl="1"/>
            <a:r>
              <a:rPr lang="hu-HU" dirty="0"/>
              <a:t>Aszinkron, így nem gátoljuk a weboldal működését, miközben a </a:t>
            </a:r>
            <a:r>
              <a:rPr lang="hu-HU" dirty="0" err="1"/>
              <a:t>WebDriver</a:t>
            </a:r>
            <a:r>
              <a:rPr lang="hu-HU" dirty="0"/>
              <a:t> műveletet végez</a:t>
            </a:r>
          </a:p>
          <a:p>
            <a:pPr marL="0" indent="0">
              <a:buNone/>
            </a:pPr>
            <a:r>
              <a:rPr lang="hu-HU" dirty="0"/>
              <a:t>4. Lépés: </a:t>
            </a:r>
            <a:r>
              <a:rPr lang="hu-HU" dirty="0" err="1"/>
              <a:t>Példányosítás</a:t>
            </a:r>
            <a:r>
              <a:rPr lang="hu-HU" dirty="0"/>
              <a:t> és böngésző meghatározása</a:t>
            </a:r>
          </a:p>
          <a:p>
            <a:pPr lvl="1"/>
            <a:r>
              <a:rPr lang="hu-HU" dirty="0"/>
              <a:t>Az </a:t>
            </a:r>
            <a:r>
              <a:rPr lang="hu-HU" i="1" dirty="0" err="1"/>
              <a:t>await</a:t>
            </a:r>
            <a:r>
              <a:rPr lang="hu-HU" i="1" dirty="0"/>
              <a:t> </a:t>
            </a:r>
            <a:r>
              <a:rPr lang="hu-HU" dirty="0"/>
              <a:t>kulcsszó által várakoztatjuk az adott műveletet</a:t>
            </a:r>
          </a:p>
          <a:p>
            <a:pPr lvl="1"/>
            <a:r>
              <a:rPr lang="hu-HU" dirty="0"/>
              <a:t>A </a:t>
            </a:r>
            <a:r>
              <a:rPr lang="hu-HU" i="1" dirty="0"/>
              <a:t>„.</a:t>
            </a:r>
            <a:r>
              <a:rPr lang="hu-HU" i="1" dirty="0" err="1"/>
              <a:t>build</a:t>
            </a:r>
            <a:r>
              <a:rPr lang="hu-HU" i="1" dirty="0"/>
              <a:t>” </a:t>
            </a:r>
            <a:r>
              <a:rPr lang="hu-HU" dirty="0"/>
              <a:t>függvény integrál, építi fel a </a:t>
            </a:r>
            <a:r>
              <a:rPr lang="hu-HU" dirty="0" err="1"/>
              <a:t>WebDriver</a:t>
            </a:r>
            <a:r>
              <a:rPr lang="hu-HU" dirty="0"/>
              <a:t> konfigurációs példányt</a:t>
            </a:r>
          </a:p>
          <a:p>
            <a:pPr lvl="1"/>
            <a:endParaRPr lang="hu-HU" i="1" dirty="0"/>
          </a:p>
          <a:p>
            <a:pPr lvl="1"/>
            <a:endParaRPr lang="hu-HU" i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BAAE30-8FB5-F602-ECF7-E685564D9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74" y="4658811"/>
            <a:ext cx="9968052" cy="163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81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B82709-0C66-4965-480D-49CA0416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Teszteset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96FCBF-62FC-E18B-23D9-C98FD4C9D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1"/>
            <a:ext cx="10515600" cy="2890754"/>
          </a:xfrm>
        </p:spPr>
        <p:txBody>
          <a:bodyPr/>
          <a:lstStyle/>
          <a:p>
            <a:r>
              <a:rPr lang="hu-HU" dirty="0"/>
              <a:t>5. Lépés: „</a:t>
            </a:r>
            <a:r>
              <a:rPr lang="hu-HU" dirty="0" err="1"/>
              <a:t>try</a:t>
            </a:r>
            <a:r>
              <a:rPr lang="hu-HU" dirty="0"/>
              <a:t>” blokk alkalmazása</a:t>
            </a:r>
          </a:p>
          <a:p>
            <a:pPr lvl="1"/>
            <a:r>
              <a:rPr lang="hu-HU" dirty="0"/>
              <a:t>Az aszinkron műveletvárakoztatás végett elengedhetetlen</a:t>
            </a:r>
          </a:p>
          <a:p>
            <a:pPr lvl="1"/>
            <a:r>
              <a:rPr lang="hu-HU" dirty="0"/>
              <a:t>A „</a:t>
            </a:r>
            <a:r>
              <a:rPr lang="hu-HU" i="1" dirty="0"/>
              <a:t>.</a:t>
            </a:r>
            <a:r>
              <a:rPr lang="hu-HU" i="1" dirty="0" err="1"/>
              <a:t>get</a:t>
            </a:r>
            <a:r>
              <a:rPr lang="hu-HU" i="1" dirty="0"/>
              <a:t>()</a:t>
            </a:r>
            <a:r>
              <a:rPr lang="hu-HU" dirty="0"/>
              <a:t>”</a:t>
            </a:r>
            <a:r>
              <a:rPr lang="hu-HU" i="1" dirty="0"/>
              <a:t>  </a:t>
            </a:r>
            <a:r>
              <a:rPr lang="hu-HU" dirty="0"/>
              <a:t>metódus egy paramétert vár, az URL-t, amelyre navigálunk</a:t>
            </a:r>
          </a:p>
          <a:p>
            <a:pPr lvl="1"/>
            <a:r>
              <a:rPr lang="hu-HU" dirty="0"/>
              <a:t>Az „</a:t>
            </a:r>
            <a:r>
              <a:rPr lang="hu-HU" i="1" dirty="0" err="1"/>
              <a:t>await</a:t>
            </a:r>
            <a:r>
              <a:rPr lang="hu-HU" dirty="0"/>
              <a:t>” kulcsszó miatt elkerülhető, hogy oldalbetöltés előtt fusson le z utasítás</a:t>
            </a:r>
          </a:p>
          <a:p>
            <a:pPr lvl="1"/>
            <a:r>
              <a:rPr lang="hu-HU" dirty="0"/>
              <a:t>A „</a:t>
            </a:r>
            <a:r>
              <a:rPr lang="hu-HU" i="1" dirty="0" err="1"/>
              <a:t>findElement</a:t>
            </a:r>
            <a:r>
              <a:rPr lang="hu-HU" i="1" dirty="0"/>
              <a:t>()</a:t>
            </a:r>
            <a:r>
              <a:rPr lang="hu-HU" dirty="0"/>
              <a:t>”</a:t>
            </a:r>
            <a:r>
              <a:rPr lang="hu-HU" i="1" dirty="0"/>
              <a:t> </a:t>
            </a:r>
            <a:r>
              <a:rPr lang="hu-HU" dirty="0"/>
              <a:t>metódus egy paramétert vár, a lokátort, amely alapján meghatározzuk a DOM-fa elemét/elemeit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3693E5D-6006-B9ED-5CD4-166AC7C7B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968" y="4412250"/>
            <a:ext cx="7078063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42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0262F9-4D7B-AF32-CB86-A5CAF2318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Teszteset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EF78AE-19E2-66EB-0031-9A69CCE75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36775"/>
          </a:xfrm>
        </p:spPr>
        <p:txBody>
          <a:bodyPr/>
          <a:lstStyle/>
          <a:p>
            <a:r>
              <a:rPr lang="hu-HU" dirty="0"/>
              <a:t>6. Lépés: Kitöltés</a:t>
            </a:r>
          </a:p>
          <a:p>
            <a:pPr lvl="1"/>
            <a:r>
              <a:rPr lang="hu-HU" dirty="0"/>
              <a:t> Az adott HTML elemre meghívható a „</a:t>
            </a:r>
            <a:r>
              <a:rPr lang="hu-HU" i="1" dirty="0" err="1"/>
              <a:t>sendKeys</a:t>
            </a:r>
            <a:r>
              <a:rPr lang="hu-HU" i="1" dirty="0"/>
              <a:t>()</a:t>
            </a:r>
            <a:r>
              <a:rPr lang="hu-HU" dirty="0"/>
              <a:t>”</a:t>
            </a:r>
            <a:r>
              <a:rPr lang="hu-HU" i="1" dirty="0"/>
              <a:t> </a:t>
            </a:r>
            <a:r>
              <a:rPr lang="hu-HU" dirty="0"/>
              <a:t>metódus, amely a paraméterében megadott értékkel tölti fel az elemet</a:t>
            </a:r>
          </a:p>
          <a:p>
            <a:pPr lvl="1"/>
            <a:r>
              <a:rPr lang="hu-HU" dirty="0"/>
              <a:t>Amennyiben egy űrlapot töltünk ki, lehetőség van azt elküldeni, ha az adott, űrlapban szereplő HTML elemre meghívjuk a </a:t>
            </a:r>
            <a:r>
              <a:rPr lang="hu-HU" dirty="0" err="1"/>
              <a:t>submit</a:t>
            </a:r>
            <a:r>
              <a:rPr lang="hu-HU" dirty="0"/>
              <a:t>() metódust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52ABEAC-A844-14E9-6069-626A55DD0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632" y="3909053"/>
            <a:ext cx="6476736" cy="27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25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A00D6C-6CCF-C165-A02D-41B911CB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16" y="274130"/>
            <a:ext cx="10515600" cy="1325563"/>
          </a:xfrm>
        </p:spPr>
        <p:txBody>
          <a:bodyPr/>
          <a:lstStyle/>
          <a:p>
            <a:r>
              <a:rPr lang="hu-HU" dirty="0"/>
              <a:t>Teszteset írása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49B3E1-BBEB-04EB-E510-62E6D8A35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16" y="1825624"/>
            <a:ext cx="5305926" cy="5032376"/>
          </a:xfrm>
        </p:spPr>
        <p:txBody>
          <a:bodyPr>
            <a:normAutofit/>
          </a:bodyPr>
          <a:lstStyle/>
          <a:p>
            <a:r>
              <a:rPr lang="hu-HU" dirty="0"/>
              <a:t>7. Lépés: </a:t>
            </a:r>
          </a:p>
          <a:p>
            <a:pPr lvl="1"/>
            <a:r>
              <a:rPr lang="hu-HU" dirty="0"/>
              <a:t>Egy „</a:t>
            </a:r>
            <a:r>
              <a:rPr lang="hu-HU" dirty="0" err="1"/>
              <a:t>try</a:t>
            </a:r>
            <a:r>
              <a:rPr lang="hu-HU" dirty="0"/>
              <a:t>” blokkhoz mindig szükséges „</a:t>
            </a:r>
            <a:r>
              <a:rPr lang="hu-HU" dirty="0" err="1"/>
              <a:t>catch</a:t>
            </a:r>
            <a:r>
              <a:rPr lang="hu-HU" dirty="0"/>
              <a:t>” vagy „</a:t>
            </a:r>
            <a:r>
              <a:rPr lang="hu-HU" dirty="0" err="1"/>
              <a:t>finally</a:t>
            </a:r>
            <a:r>
              <a:rPr lang="hu-HU" dirty="0"/>
              <a:t>” írása</a:t>
            </a:r>
          </a:p>
          <a:p>
            <a:pPr lvl="2"/>
            <a:r>
              <a:rPr lang="hu-HU" dirty="0" err="1"/>
              <a:t>Catch</a:t>
            </a:r>
            <a:r>
              <a:rPr lang="hu-HU" dirty="0"/>
              <a:t>: Elkapott hiba kezelése</a:t>
            </a:r>
          </a:p>
          <a:p>
            <a:pPr lvl="2"/>
            <a:r>
              <a:rPr lang="hu-HU" dirty="0" err="1"/>
              <a:t>Finally</a:t>
            </a:r>
            <a:r>
              <a:rPr lang="hu-HU" dirty="0"/>
              <a:t>: Utasítások, amelyek minden esetben le fognak futni</a:t>
            </a:r>
          </a:p>
          <a:p>
            <a:pPr lvl="1"/>
            <a:r>
              <a:rPr lang="hu-HU" dirty="0"/>
              <a:t>A „</a:t>
            </a:r>
            <a:r>
              <a:rPr lang="hu-HU" dirty="0" err="1"/>
              <a:t>finally</a:t>
            </a:r>
            <a:r>
              <a:rPr lang="hu-HU" dirty="0"/>
              <a:t>” blokkban kerül zárásra a böngészővel kialakított kapcsolat, ami a példányhoz tartozó „</a:t>
            </a:r>
            <a:r>
              <a:rPr lang="hu-HU" i="1" dirty="0" err="1"/>
              <a:t>quit</a:t>
            </a:r>
            <a:r>
              <a:rPr lang="hu-HU" i="1" dirty="0"/>
              <a:t>()” </a:t>
            </a:r>
            <a:r>
              <a:rPr lang="hu-HU" dirty="0"/>
              <a:t>metódus felhasználásával történik!</a:t>
            </a:r>
          </a:p>
          <a:p>
            <a:pPr lvl="1"/>
            <a:r>
              <a:rPr lang="hu-HU" dirty="0"/>
              <a:t>Figyelem, ez bezárja a böngészőt is!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5264640-5EF5-DE7A-3D40-E310FBCDD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442" y="2277486"/>
            <a:ext cx="6493042" cy="314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53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48577C-9090-9855-AD59-DB413D20A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Teszteset futtatása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35A846-499B-60C6-422D-C9ADD6CC0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89238"/>
          </a:xfrm>
        </p:spPr>
        <p:txBody>
          <a:bodyPr/>
          <a:lstStyle/>
          <a:p>
            <a:r>
              <a:rPr lang="hu-HU" dirty="0"/>
              <a:t>A tesztet a „</a:t>
            </a:r>
            <a:r>
              <a:rPr lang="hu-HU" i="1" dirty="0" err="1"/>
              <a:t>node</a:t>
            </a:r>
            <a:r>
              <a:rPr lang="hu-HU" i="1" dirty="0"/>
              <a:t> &lt;</a:t>
            </a:r>
            <a:r>
              <a:rPr lang="hu-HU" i="1" dirty="0" err="1"/>
              <a:t>tesztfájlNév</a:t>
            </a:r>
            <a:r>
              <a:rPr lang="hu-HU" i="1" dirty="0"/>
              <a:t>&gt;” </a:t>
            </a:r>
            <a:r>
              <a:rPr lang="hu-HU" dirty="0"/>
              <a:t>paranccsal tudjuk futtatni!</a:t>
            </a:r>
            <a:endParaRPr lang="hu-HU" i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5A74BC8-0D96-BFEF-D91F-7DB72134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731" y="2582258"/>
            <a:ext cx="8418535" cy="78923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CA1F63E-3713-3EA0-412D-D0A05841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38" y="4128130"/>
            <a:ext cx="5778561" cy="198476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CDFC23-D714-2412-D81B-5E40F54FF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717" y="3713582"/>
            <a:ext cx="5642812" cy="281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D1D8F9-894B-4B32-F03D-6F0FBC50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Több teszteset futtatása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5148AC-173F-6113-B054-CEE5F66E5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07568" cy="4351338"/>
          </a:xfrm>
        </p:spPr>
        <p:txBody>
          <a:bodyPr/>
          <a:lstStyle/>
          <a:p>
            <a:r>
              <a:rPr lang="hu-HU" dirty="0"/>
              <a:t>Több teszteset esetén a tiszta kód elveit követve külön függvényeket javasolt alkalmazni!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E0BE020-DE85-2FE5-F4AE-FE59D2765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85106"/>
            <a:ext cx="5935825" cy="50323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D2AA961-7C64-8232-85A4-B038BFB2B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513" y="3593432"/>
            <a:ext cx="2751757" cy="29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04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1AB748-81AB-696C-712B-8591319F9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Kattintás tesztelése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46AFCF-68D4-673B-D385-C72171BC4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70684" cy="5361238"/>
          </a:xfrm>
        </p:spPr>
        <p:txBody>
          <a:bodyPr>
            <a:normAutofit/>
          </a:bodyPr>
          <a:lstStyle/>
          <a:p>
            <a:r>
              <a:rPr lang="hu-HU" dirty="0"/>
              <a:t>A gomb HTML elemek esetén kiválthatunk eseményeket:</a:t>
            </a:r>
          </a:p>
          <a:p>
            <a:pPr lvl="1"/>
            <a:r>
              <a:rPr lang="hu-HU" dirty="0"/>
              <a:t>Kattintás: „</a:t>
            </a:r>
            <a:r>
              <a:rPr lang="hu-HU" i="1" dirty="0" err="1"/>
              <a:t>click</a:t>
            </a:r>
            <a:r>
              <a:rPr lang="hu-HU" i="1" dirty="0"/>
              <a:t>()” </a:t>
            </a:r>
            <a:r>
              <a:rPr lang="hu-HU" dirty="0"/>
              <a:t>metódus</a:t>
            </a:r>
          </a:p>
          <a:p>
            <a:pPr lvl="1"/>
            <a:r>
              <a:rPr lang="hu-HU" dirty="0"/>
              <a:t>Figyeljünk arra, hogy a kötelező elemek kitöltése nélkül nem küldhető el az űrlap</a:t>
            </a:r>
          </a:p>
          <a:p>
            <a:pPr lvl="1"/>
            <a:r>
              <a:rPr lang="hu-HU" dirty="0"/>
              <a:t>Figyeljünk arra, hogy a gomb megnyomása mindenképp a mező kitöltése után fusson le!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5B5ECB2-DA45-4818-00BD-8E2BC3B99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390" y="1499520"/>
            <a:ext cx="6404062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70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E785BF-11E7-EE07-4D82-95F4B354E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84203" cy="1325563"/>
          </a:xfrm>
        </p:spPr>
        <p:txBody>
          <a:bodyPr/>
          <a:lstStyle/>
          <a:p>
            <a:r>
              <a:rPr lang="hu-HU" dirty="0"/>
              <a:t>Egyéb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70CB0AF-6C1F-1A1B-097F-3DEB0CB34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74432" cy="4727826"/>
          </a:xfrm>
        </p:spPr>
        <p:txBody>
          <a:bodyPr/>
          <a:lstStyle/>
          <a:p>
            <a:r>
              <a:rPr lang="hu-HU" dirty="0" err="1"/>
              <a:t>clear</a:t>
            </a:r>
            <a:r>
              <a:rPr lang="hu-HU" dirty="0"/>
              <a:t>(): Adott HTML elem tartalmának törlésére szolgál</a:t>
            </a:r>
          </a:p>
          <a:p>
            <a:r>
              <a:rPr lang="hu-HU" dirty="0" err="1"/>
              <a:t>getAttribute</a:t>
            </a:r>
            <a:r>
              <a:rPr lang="hu-HU" dirty="0"/>
              <a:t>(): Adott HTML elem attribútumát tudjuk lekérni</a:t>
            </a:r>
          </a:p>
          <a:p>
            <a:pPr lvl="1"/>
            <a:r>
              <a:rPr lang="hu-HU" dirty="0"/>
              <a:t>Egy paramétert vár, az adott attribútum nevét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BECC413-C293-1530-4C77-08C72CEC2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403" y="369219"/>
            <a:ext cx="6854038" cy="61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03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C294AE-4FD4-E07B-58B5-399FA94C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Egyéb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8D1986B-3545-842F-C028-7CF3BDE1A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2963779" cy="3801005"/>
          </a:xfrm>
        </p:spPr>
        <p:txBody>
          <a:bodyPr>
            <a:normAutofit/>
          </a:bodyPr>
          <a:lstStyle/>
          <a:p>
            <a:r>
              <a:rPr lang="hu-HU" i="1" dirty="0" err="1"/>
              <a:t>Select</a:t>
            </a:r>
            <a:r>
              <a:rPr lang="hu-HU" i="1" dirty="0"/>
              <a:t> </a:t>
            </a:r>
            <a:r>
              <a:rPr lang="hu-HU" dirty="0"/>
              <a:t>osztály és </a:t>
            </a:r>
            <a:r>
              <a:rPr lang="hu-HU" i="1" dirty="0" err="1"/>
              <a:t>selectByValue</a:t>
            </a:r>
            <a:r>
              <a:rPr lang="hu-HU" i="1" dirty="0"/>
              <a:t>(), </a:t>
            </a:r>
            <a:r>
              <a:rPr lang="hu-HU" i="1" dirty="0" err="1"/>
              <a:t>selectById</a:t>
            </a:r>
            <a:r>
              <a:rPr lang="hu-HU" i="1" dirty="0"/>
              <a:t>() </a:t>
            </a:r>
            <a:r>
              <a:rPr lang="hu-HU" dirty="0"/>
              <a:t>metódusa:</a:t>
            </a:r>
          </a:p>
          <a:p>
            <a:pPr lvl="1"/>
            <a:r>
              <a:rPr lang="hu-HU" dirty="0"/>
              <a:t>Egy új példányt kell létrehozni!</a:t>
            </a:r>
          </a:p>
          <a:p>
            <a:pPr lvl="1"/>
            <a:r>
              <a:rPr lang="hu-HU" dirty="0"/>
              <a:t>A </a:t>
            </a:r>
            <a:r>
              <a:rPr lang="hu-HU" i="1" dirty="0" err="1"/>
              <a:t>Select</a:t>
            </a:r>
            <a:r>
              <a:rPr lang="hu-HU" i="1" dirty="0"/>
              <a:t> </a:t>
            </a:r>
            <a:r>
              <a:rPr lang="hu-HU" dirty="0"/>
              <a:t>osztályt importálni kell!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E2C0C14-3F07-D473-5E56-AB4A0AE64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689" y="2884375"/>
            <a:ext cx="7773485" cy="380100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3806565-1CE3-190D-BB9C-58C198C1A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797" y="1434770"/>
            <a:ext cx="6106377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80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831</Words>
  <Application>Microsoft Office PowerPoint</Application>
  <PresentationFormat>Szélesvásznú</PresentationFormat>
  <Paragraphs>85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Office-téma</vt:lpstr>
      <vt:lpstr>Frontend programozás</vt:lpstr>
      <vt:lpstr>Selenium és Selinium WebDriver</vt:lpstr>
      <vt:lpstr>A szoftvertesztelés típusai</vt:lpstr>
      <vt:lpstr>Selenium WebDriver</vt:lpstr>
      <vt:lpstr>Selenium telepítése</vt:lpstr>
      <vt:lpstr>Selenium lokátorok</vt:lpstr>
      <vt:lpstr>Teszteset írása</vt:lpstr>
      <vt:lpstr>Teszteset írása</vt:lpstr>
      <vt:lpstr>Teszteset írása</vt:lpstr>
      <vt:lpstr>Teszteset írása</vt:lpstr>
      <vt:lpstr>Teszteset írása</vt:lpstr>
      <vt:lpstr>Teszteset futtatása</vt:lpstr>
      <vt:lpstr>Több teszteset futtatása</vt:lpstr>
      <vt:lpstr>Kattintás tesztelése</vt:lpstr>
      <vt:lpstr>Egyéb metódusok</vt:lpstr>
      <vt:lpstr>Egyéb metódusok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410</cp:revision>
  <dcterms:created xsi:type="dcterms:W3CDTF">2025-01-05T10:28:14Z</dcterms:created>
  <dcterms:modified xsi:type="dcterms:W3CDTF">2025-04-11T04:57:45Z</dcterms:modified>
</cp:coreProperties>
</file>