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37" r:id="rId3"/>
    <p:sldId id="338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XVI. Óra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A73A93-C219-BB7A-AEAF-4A6EB1221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(</a:t>
            </a:r>
            <a:r>
              <a:rPr lang="hu-HU" dirty="0" err="1"/>
              <a:t>Document</a:t>
            </a:r>
            <a:r>
              <a:rPr lang="hu-HU" dirty="0"/>
              <a:t> </a:t>
            </a:r>
            <a:r>
              <a:rPr lang="hu-HU" dirty="0" err="1"/>
              <a:t>Object</a:t>
            </a:r>
            <a:r>
              <a:rPr lang="hu-HU" dirty="0"/>
              <a:t> </a:t>
            </a:r>
            <a:r>
              <a:rPr lang="hu-HU" dirty="0" err="1"/>
              <a:t>Model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9EA2E89-A92E-19BB-2381-7411EA972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Amikor egy weboldal betöltődik, a </a:t>
            </a:r>
            <a:r>
              <a:rPr lang="hu-HU" b="1" dirty="0"/>
              <a:t>böngésző</a:t>
            </a:r>
            <a:r>
              <a:rPr lang="hu-HU" dirty="0"/>
              <a:t> </a:t>
            </a:r>
            <a:r>
              <a:rPr lang="hu-HU" b="1" dirty="0"/>
              <a:t>DOM fát készít a weboldal HTML kódjából</a:t>
            </a:r>
          </a:p>
          <a:p>
            <a:r>
              <a:rPr lang="hu-HU" dirty="0"/>
              <a:t>A fa </a:t>
            </a:r>
            <a:r>
              <a:rPr lang="hu-HU" b="1" dirty="0"/>
              <a:t>reprezentálja</a:t>
            </a:r>
            <a:r>
              <a:rPr lang="hu-HU" dirty="0"/>
              <a:t> </a:t>
            </a:r>
            <a:r>
              <a:rPr lang="hu-HU" b="1" dirty="0"/>
              <a:t>a HTML elemek közötti kapcsolatokat</a:t>
            </a:r>
            <a:endParaRPr lang="hu-HU" dirty="0"/>
          </a:p>
          <a:p>
            <a:r>
              <a:rPr lang="hu-HU" dirty="0"/>
              <a:t>A </a:t>
            </a:r>
            <a:r>
              <a:rPr lang="hu-HU" b="1" dirty="0"/>
              <a:t>HTML  elemek objektumokként jelennek meg a DOM fában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9E19E4F-C10E-14E2-516A-6D1D6EE75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323" y="3533507"/>
            <a:ext cx="6057644" cy="322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6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AED807-E0C2-50A2-0C69-A5CA8EA7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Dinamikus HTML oldalak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65492D-C643-5FEA-8AD7-0E0B7C513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</a:t>
            </a:r>
            <a:r>
              <a:rPr lang="hu-HU" b="1" dirty="0"/>
              <a:t>objektumok</a:t>
            </a:r>
            <a:r>
              <a:rPr lang="hu-HU" dirty="0"/>
              <a:t> megléte </a:t>
            </a:r>
            <a:r>
              <a:rPr lang="hu-HU" b="1" dirty="0"/>
              <a:t>és a JavaScript </a:t>
            </a:r>
            <a:r>
              <a:rPr lang="hu-HU" dirty="0"/>
              <a:t>nyújtotta funkciók biztosítják, hogy </a:t>
            </a:r>
            <a:r>
              <a:rPr lang="hu-HU" b="1" dirty="0"/>
              <a:t>dinamikusan</a:t>
            </a:r>
            <a:r>
              <a:rPr lang="hu-HU" dirty="0"/>
              <a:t> frissülő </a:t>
            </a:r>
            <a:r>
              <a:rPr lang="hu-HU" b="1" dirty="0"/>
              <a:t>HTML oldalakat</a:t>
            </a:r>
            <a:r>
              <a:rPr lang="hu-HU" dirty="0"/>
              <a:t> </a:t>
            </a:r>
            <a:r>
              <a:rPr lang="hu-HU" b="1" dirty="0"/>
              <a:t>hozhassunk</a:t>
            </a:r>
            <a:r>
              <a:rPr lang="hu-HU" dirty="0"/>
              <a:t> </a:t>
            </a:r>
            <a:r>
              <a:rPr lang="hu-HU" b="1" dirty="0"/>
              <a:t>létre</a:t>
            </a:r>
          </a:p>
          <a:p>
            <a:endParaRPr lang="hu-HU" dirty="0"/>
          </a:p>
          <a:p>
            <a:r>
              <a:rPr lang="hu-HU" dirty="0"/>
              <a:t>Mitől dinamikus egy weboldal?</a:t>
            </a:r>
          </a:p>
          <a:p>
            <a:pPr lvl="1"/>
            <a:r>
              <a:rPr lang="hu-HU" dirty="0"/>
              <a:t>Megváltoztathatók az elemek az oldalon</a:t>
            </a:r>
          </a:p>
          <a:p>
            <a:pPr lvl="1"/>
            <a:r>
              <a:rPr lang="hu-HU" dirty="0"/>
              <a:t>Megváltoztathatók az attribútumok az oldalon</a:t>
            </a:r>
          </a:p>
          <a:p>
            <a:pPr lvl="1"/>
            <a:r>
              <a:rPr lang="hu-HU" dirty="0"/>
              <a:t>Megváltoztathatók a CSS stílusformázások az oldalon</a:t>
            </a:r>
          </a:p>
          <a:p>
            <a:pPr lvl="1"/>
            <a:r>
              <a:rPr lang="hu-HU" dirty="0"/>
              <a:t>Eltávolíthatók meglévő HTML elemek és attribútumok</a:t>
            </a:r>
          </a:p>
          <a:p>
            <a:pPr lvl="1"/>
            <a:r>
              <a:rPr lang="hu-HU" dirty="0"/>
              <a:t>Hozzáadhatók új HTML elemek és attribútumok az oldalhoz</a:t>
            </a:r>
          </a:p>
          <a:p>
            <a:pPr lvl="1"/>
            <a:r>
              <a:rPr lang="hu-HU" dirty="0"/>
              <a:t>Kezelni lehet a HTML eseményeket (Pl.: gombnyomás)</a:t>
            </a:r>
          </a:p>
          <a:p>
            <a:pPr lvl="1"/>
            <a:r>
              <a:rPr lang="hu-HU" dirty="0"/>
              <a:t>Új HTML esemény hozható létre</a:t>
            </a:r>
          </a:p>
        </p:txBody>
      </p:sp>
    </p:spTree>
    <p:extLst>
      <p:ext uri="{BB962C8B-B14F-4D97-AF65-F5344CB8AC3E}">
        <p14:creationId xmlns:p14="http://schemas.microsoft.com/office/powerpoint/2010/main" val="1468337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3678FC-0363-06BB-7EF1-8D0374D4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tulajdonságok és viselkedések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DF9704-ACE0-E4AD-C9D1-79A66CEA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9912"/>
          </a:xfrm>
        </p:spPr>
        <p:txBody>
          <a:bodyPr/>
          <a:lstStyle/>
          <a:p>
            <a:r>
              <a:rPr lang="hu-HU" dirty="0"/>
              <a:t>Az HTML DOM </a:t>
            </a:r>
            <a:r>
              <a:rPr lang="hu-HU" b="1" dirty="0"/>
              <a:t>tulajdonságai</a:t>
            </a:r>
            <a:r>
              <a:rPr lang="hu-HU" dirty="0"/>
              <a:t> (</a:t>
            </a:r>
            <a:r>
              <a:rPr lang="hu-HU" b="1" dirty="0" err="1"/>
              <a:t>property</a:t>
            </a:r>
            <a:r>
              <a:rPr lang="hu-HU" dirty="0"/>
              <a:t>) </a:t>
            </a:r>
            <a:r>
              <a:rPr lang="hu-HU" b="1" dirty="0"/>
              <a:t>olyan értékek, amelyek beállíthatók vagy módosíthatók</a:t>
            </a:r>
            <a:r>
              <a:rPr lang="hu-HU" dirty="0"/>
              <a:t> (avagy </a:t>
            </a:r>
            <a:r>
              <a:rPr lang="hu-HU" dirty="0" err="1"/>
              <a:t>get</a:t>
            </a:r>
            <a:r>
              <a:rPr lang="hu-HU" dirty="0"/>
              <a:t> - </a:t>
            </a:r>
            <a:r>
              <a:rPr lang="hu-HU" dirty="0" err="1"/>
              <a:t>set</a:t>
            </a:r>
            <a:r>
              <a:rPr lang="hu-HU" dirty="0"/>
              <a:t>)</a:t>
            </a:r>
          </a:p>
          <a:p>
            <a:pPr lvl="1"/>
            <a:r>
              <a:rPr lang="hu-HU" dirty="0" err="1"/>
              <a:t>Propertyvel</a:t>
            </a:r>
            <a:r>
              <a:rPr lang="hu-HU" dirty="0"/>
              <a:t> változtatható egy HTML elem tartalma</a:t>
            </a:r>
          </a:p>
          <a:p>
            <a:pPr lvl="2"/>
            <a:r>
              <a:rPr lang="hu-HU" dirty="0"/>
              <a:t>Pl.: </a:t>
            </a:r>
            <a:r>
              <a:rPr lang="hu-HU" dirty="0" err="1"/>
              <a:t>innerHTML</a:t>
            </a:r>
            <a:endParaRPr lang="hu-HU" dirty="0"/>
          </a:p>
          <a:p>
            <a:r>
              <a:rPr lang="hu-HU" dirty="0"/>
              <a:t>A HTML DOM </a:t>
            </a:r>
            <a:r>
              <a:rPr lang="hu-HU" b="1" dirty="0"/>
              <a:t>viselkedései a metódusok, amelyekkel cselekvéseket tudunk megvalósítani</a:t>
            </a:r>
          </a:p>
          <a:p>
            <a:pPr lvl="1"/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FE9666D-369D-BB5C-ADED-479D10F58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047" y="4395537"/>
            <a:ext cx="7219808" cy="1446799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151C5438-139A-2E73-7443-788738431593}"/>
              </a:ext>
            </a:extLst>
          </p:cNvPr>
          <p:cNvSpPr txBox="1">
            <a:spLocks/>
          </p:cNvSpPr>
          <p:nvPr/>
        </p:nvSpPr>
        <p:spPr>
          <a:xfrm>
            <a:off x="838200" y="6113096"/>
            <a:ext cx="10515600" cy="554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Itt a </a:t>
            </a:r>
            <a:r>
              <a:rPr lang="hu-HU" dirty="0" err="1"/>
              <a:t>getElementById</a:t>
            </a:r>
            <a:r>
              <a:rPr lang="hu-HU" dirty="0"/>
              <a:t>() egy metódus, az </a:t>
            </a:r>
            <a:r>
              <a:rPr lang="hu-HU" dirty="0" err="1"/>
              <a:t>innerHTML</a:t>
            </a:r>
            <a:r>
              <a:rPr lang="hu-HU" dirty="0"/>
              <a:t> pedig egy </a:t>
            </a:r>
            <a:r>
              <a:rPr lang="hu-HU" dirty="0" err="1"/>
              <a:t>property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05940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6A5EFB-6F85-8928-515D-08BCDFC3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B7DDD2-5CFE-95BC-726C-4927EF26C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b="1" dirty="0" err="1"/>
              <a:t>document.getElementById</a:t>
            </a:r>
            <a:r>
              <a:rPr lang="hu-HU" b="1" dirty="0"/>
              <a:t>(</a:t>
            </a:r>
            <a:r>
              <a:rPr lang="hu-HU" b="1" dirty="0" err="1"/>
              <a:t>id</a:t>
            </a:r>
            <a:r>
              <a:rPr lang="hu-HU" b="1" dirty="0"/>
              <a:t>)</a:t>
            </a:r>
          </a:p>
          <a:p>
            <a:pPr lvl="1"/>
            <a:r>
              <a:rPr lang="hu-HU" b="1" dirty="0"/>
              <a:t>Megtalál</a:t>
            </a:r>
            <a:r>
              <a:rPr lang="hu-HU" dirty="0"/>
              <a:t> </a:t>
            </a:r>
            <a:r>
              <a:rPr lang="hu-HU" b="1" dirty="0"/>
              <a:t>egy</a:t>
            </a:r>
            <a:r>
              <a:rPr lang="hu-HU" dirty="0"/>
              <a:t> </a:t>
            </a:r>
            <a:r>
              <a:rPr lang="hu-HU" b="1" dirty="0"/>
              <a:t>adott</a:t>
            </a:r>
            <a:r>
              <a:rPr lang="hu-HU" dirty="0"/>
              <a:t> </a:t>
            </a:r>
            <a:r>
              <a:rPr lang="hu-HU" b="1" dirty="0"/>
              <a:t>elemet</a:t>
            </a:r>
            <a:r>
              <a:rPr lang="hu-HU" dirty="0"/>
              <a:t> </a:t>
            </a:r>
            <a:r>
              <a:rPr lang="hu-HU" b="1" dirty="0"/>
              <a:t>az elem azonosítója</a:t>
            </a:r>
            <a:r>
              <a:rPr lang="hu-HU" dirty="0"/>
              <a:t> </a:t>
            </a:r>
            <a:r>
              <a:rPr lang="hu-HU" b="1" dirty="0"/>
              <a:t>alapján</a:t>
            </a:r>
          </a:p>
          <a:p>
            <a:pPr lvl="1"/>
            <a:r>
              <a:rPr lang="hu-HU" dirty="0"/>
              <a:t>Egy adott azonosítóval csak egy adott tag rendelkezhet!</a:t>
            </a:r>
          </a:p>
          <a:p>
            <a:endParaRPr lang="hu-HU" dirty="0"/>
          </a:p>
        </p:txBody>
      </p:sp>
      <p:sp>
        <p:nvSpPr>
          <p:cNvPr id="13" name="Tartalom helye 2">
            <a:extLst>
              <a:ext uri="{FF2B5EF4-FFF2-40B4-BE49-F238E27FC236}">
                <a16:creationId xmlns:a16="http://schemas.microsoft.com/office/drawing/2014/main" id="{B6818CFD-5450-F52B-450E-7F80168BBEC7}"/>
              </a:ext>
            </a:extLst>
          </p:cNvPr>
          <p:cNvSpPr txBox="1">
            <a:spLocks/>
          </p:cNvSpPr>
          <p:nvPr/>
        </p:nvSpPr>
        <p:spPr>
          <a:xfrm>
            <a:off x="838200" y="5122130"/>
            <a:ext cx="10515600" cy="1273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a megtalált HTML elemet</a:t>
            </a:r>
          </a:p>
          <a:p>
            <a:endParaRPr lang="hu-HU" dirty="0"/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BDA7B1F8-9F97-E06F-78E0-3CB0509C2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556" y="3383818"/>
            <a:ext cx="7088887" cy="14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66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C5E8C6-73A8-3B48-32AF-1E9791F2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36F9D8A1-219E-7452-7CE1-F50BCC97AAA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 err="1"/>
              <a:t>document.getElementByClassName</a:t>
            </a:r>
            <a:r>
              <a:rPr lang="hu-HU" b="1" dirty="0"/>
              <a:t>(</a:t>
            </a:r>
            <a:r>
              <a:rPr lang="hu-HU" b="1" dirty="0" err="1"/>
              <a:t>name</a:t>
            </a:r>
            <a:r>
              <a:rPr lang="hu-HU" b="1" dirty="0"/>
              <a:t>)</a:t>
            </a:r>
          </a:p>
          <a:p>
            <a:pPr lvl="1"/>
            <a:r>
              <a:rPr lang="hu-HU" b="1" dirty="0"/>
              <a:t>Megtalál egy vagy több adott elemet az elem neve által</a:t>
            </a:r>
          </a:p>
          <a:p>
            <a:pPr lvl="1"/>
            <a:r>
              <a:rPr lang="hu-HU" dirty="0"/>
              <a:t>Egy adott névvel több elem is rendelkezhet, ilyenkor mindegyiket megtalálja</a:t>
            </a:r>
          </a:p>
          <a:p>
            <a:endParaRPr lang="hu-HU" dirty="0"/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DB9ED3B2-4540-277B-AA39-FFDC950FA49F}"/>
              </a:ext>
            </a:extLst>
          </p:cNvPr>
          <p:cNvSpPr txBox="1">
            <a:spLocks/>
          </p:cNvSpPr>
          <p:nvPr/>
        </p:nvSpPr>
        <p:spPr>
          <a:xfrm>
            <a:off x="838200" y="5250782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egy HTML kollekciót tartalmaz</a:t>
            </a:r>
          </a:p>
          <a:p>
            <a:pPr lvl="1"/>
            <a:r>
              <a:rPr lang="hu-HU" dirty="0"/>
              <a:t>HTML kollekció: Mivel egy névhez több elem is tartozhat, így egy kollekcióban kell eltárolni a névvel beazonosított elemeket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B0190978-539C-B3CC-503A-00B618AFE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953" y="3240693"/>
            <a:ext cx="7626093" cy="163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53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59C80C-82B3-E2DD-35C2-0B0FF6820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1157FC8-67EF-6355-9488-5E4BEE8F8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b="1" dirty="0" err="1"/>
              <a:t>document.getElementByTagName</a:t>
            </a:r>
            <a:r>
              <a:rPr lang="hu-HU" b="1" dirty="0"/>
              <a:t>(tag)</a:t>
            </a:r>
          </a:p>
          <a:p>
            <a:pPr lvl="1"/>
            <a:r>
              <a:rPr lang="hu-HU" b="1" dirty="0"/>
              <a:t>Megtalál egy vagy több adott elemet az elem típusa által</a:t>
            </a:r>
          </a:p>
          <a:p>
            <a:pPr lvl="1"/>
            <a:r>
              <a:rPr lang="hu-HU" dirty="0"/>
              <a:t>Egy adott elemből több is lehet egy HTML </a:t>
            </a:r>
            <a:r>
              <a:rPr lang="hu-HU" dirty="0" err="1"/>
              <a:t>DOMban</a:t>
            </a:r>
            <a:r>
              <a:rPr lang="hu-HU" dirty="0"/>
              <a:t>, ilyenkor mindegyiket megtalálja</a:t>
            </a:r>
          </a:p>
          <a:p>
            <a:endParaRPr lang="hu-HU" dirty="0"/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7029CEBF-9883-7229-E4F6-2543EC006E5A}"/>
              </a:ext>
            </a:extLst>
          </p:cNvPr>
          <p:cNvSpPr txBox="1">
            <a:spLocks/>
          </p:cNvSpPr>
          <p:nvPr/>
        </p:nvSpPr>
        <p:spPr>
          <a:xfrm>
            <a:off x="838200" y="5250782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egy HTML kollekciót tartalmaz</a:t>
            </a:r>
          </a:p>
          <a:p>
            <a:pPr lvl="1"/>
            <a:r>
              <a:rPr lang="hu-HU" dirty="0"/>
              <a:t>HTML kollekció: Mivel egy elemből több is lehet a HTML </a:t>
            </a:r>
            <a:r>
              <a:rPr lang="hu-HU" dirty="0" err="1"/>
              <a:t>DOMban</a:t>
            </a:r>
            <a:r>
              <a:rPr lang="hu-HU" dirty="0"/>
              <a:t>, így egy kollekcióban kell eltárolni a névvel beazonosított elemeket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70C0D893-8395-D8B1-2BB8-CDFF6C3A7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822" y="3429000"/>
            <a:ext cx="5654355" cy="171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65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9BBB4B-1E3F-9657-0FF9-B5387161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69675F-E2D5-4390-7A81-8C75C0B5E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60312"/>
          </a:xfrm>
        </p:spPr>
        <p:txBody>
          <a:bodyPr/>
          <a:lstStyle/>
          <a:p>
            <a:r>
              <a:rPr lang="hu-HU" b="1" dirty="0" err="1"/>
              <a:t>document.querySelector</a:t>
            </a:r>
            <a:r>
              <a:rPr lang="hu-HU" b="1" dirty="0"/>
              <a:t>(</a:t>
            </a:r>
            <a:r>
              <a:rPr lang="hu-HU" b="1" dirty="0" err="1"/>
              <a:t>cssName</a:t>
            </a:r>
            <a:r>
              <a:rPr lang="hu-HU" b="1" dirty="0"/>
              <a:t>)</a:t>
            </a:r>
          </a:p>
          <a:p>
            <a:pPr lvl="1"/>
            <a:r>
              <a:rPr lang="hu-HU" b="1" dirty="0"/>
              <a:t>Megtalál egy adott elemet az elemen alkalmazott </a:t>
            </a:r>
            <a:r>
              <a:rPr lang="hu-HU" b="1" dirty="0" err="1"/>
              <a:t>css</a:t>
            </a:r>
            <a:r>
              <a:rPr lang="hu-HU" b="1" dirty="0"/>
              <a:t> neve alapján</a:t>
            </a:r>
          </a:p>
          <a:p>
            <a:pPr lvl="1"/>
            <a:r>
              <a:rPr lang="hu-HU" dirty="0"/>
              <a:t>Egy adott </a:t>
            </a:r>
            <a:r>
              <a:rPr lang="hu-HU" dirty="0" err="1"/>
              <a:t>css</a:t>
            </a:r>
            <a:r>
              <a:rPr lang="hu-HU" dirty="0"/>
              <a:t>-t használó elemből több is lehet egy HTML </a:t>
            </a:r>
            <a:r>
              <a:rPr lang="hu-HU" dirty="0" err="1"/>
              <a:t>DOMban</a:t>
            </a:r>
            <a:r>
              <a:rPr lang="hu-HU" dirty="0"/>
              <a:t>, </a:t>
            </a:r>
            <a:r>
              <a:rPr lang="hu-HU" b="1" dirty="0"/>
              <a:t>de</a:t>
            </a:r>
            <a:r>
              <a:rPr lang="hu-HU" dirty="0"/>
              <a:t> a </a:t>
            </a:r>
            <a:r>
              <a:rPr lang="hu-HU" dirty="0" err="1"/>
              <a:t>querySelector</a:t>
            </a:r>
            <a:r>
              <a:rPr lang="hu-HU" dirty="0"/>
              <a:t>() </a:t>
            </a:r>
            <a:r>
              <a:rPr lang="hu-HU" b="1" dirty="0"/>
              <a:t>csak a legelsőt adja vissza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B9A37C6-C0C8-FAE0-ADB8-F41A30B2F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444" y="3984343"/>
            <a:ext cx="5909356" cy="1598312"/>
          </a:xfrm>
          <a:prstGeom prst="rect">
            <a:avLst/>
          </a:prstGeom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C2A6ACB3-641F-F634-BCA9-7FA6D68EBD6C}"/>
              </a:ext>
            </a:extLst>
          </p:cNvPr>
          <p:cNvSpPr txBox="1">
            <a:spLocks/>
          </p:cNvSpPr>
          <p:nvPr/>
        </p:nvSpPr>
        <p:spPr>
          <a:xfrm>
            <a:off x="838200" y="5768629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a megtalált HTML elemet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B3DE20F8-BC0A-A766-FD09-73DAA0D5F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981422"/>
            <a:ext cx="2604991" cy="160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21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58E65C-9500-2438-ACEE-BCF22E083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DOM - elemkereső metódusok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3A91CB5A-EA32-64F4-DF77-34EE8DDFD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2787"/>
            <a:ext cx="10515600" cy="1960312"/>
          </a:xfrm>
        </p:spPr>
        <p:txBody>
          <a:bodyPr/>
          <a:lstStyle/>
          <a:p>
            <a:r>
              <a:rPr lang="hu-HU" b="1" dirty="0" err="1"/>
              <a:t>document.querySelectorAll</a:t>
            </a:r>
            <a:r>
              <a:rPr lang="hu-HU" b="1" dirty="0"/>
              <a:t>(</a:t>
            </a:r>
            <a:r>
              <a:rPr lang="hu-HU" b="1" dirty="0" err="1"/>
              <a:t>cssName</a:t>
            </a:r>
            <a:r>
              <a:rPr lang="hu-HU" b="1" dirty="0"/>
              <a:t>)</a:t>
            </a:r>
          </a:p>
          <a:p>
            <a:pPr lvl="1"/>
            <a:r>
              <a:rPr lang="hu-HU" b="1" dirty="0"/>
              <a:t>Megtalál egy vagy több adott elemet az elemen alkalmazott </a:t>
            </a:r>
            <a:r>
              <a:rPr lang="hu-HU" b="1" dirty="0" err="1"/>
              <a:t>css</a:t>
            </a:r>
            <a:r>
              <a:rPr lang="hu-HU" b="1" dirty="0"/>
              <a:t> neve alapján</a:t>
            </a:r>
          </a:p>
          <a:p>
            <a:pPr lvl="1"/>
            <a:r>
              <a:rPr lang="hu-HU" dirty="0"/>
              <a:t>Egy adott </a:t>
            </a:r>
            <a:r>
              <a:rPr lang="hu-HU" dirty="0" err="1"/>
              <a:t>css</a:t>
            </a:r>
            <a:r>
              <a:rPr lang="hu-HU" dirty="0"/>
              <a:t>-t használó elemből több is lehet egy HTML </a:t>
            </a:r>
            <a:r>
              <a:rPr lang="hu-HU" dirty="0" err="1"/>
              <a:t>DOMban</a:t>
            </a:r>
            <a:r>
              <a:rPr lang="hu-HU" dirty="0"/>
              <a:t>, és az </a:t>
            </a:r>
            <a:r>
              <a:rPr lang="hu-HU" b="1" dirty="0"/>
              <a:t>összes</a:t>
            </a:r>
            <a:r>
              <a:rPr lang="hu-HU" dirty="0"/>
              <a:t> </a:t>
            </a:r>
            <a:r>
              <a:rPr lang="hu-HU" b="1" dirty="0"/>
              <a:t>ilyen</a:t>
            </a:r>
            <a:r>
              <a:rPr lang="hu-HU" dirty="0"/>
              <a:t> </a:t>
            </a:r>
            <a:r>
              <a:rPr lang="hu-HU" b="1" dirty="0"/>
              <a:t>elemet</a:t>
            </a:r>
            <a:r>
              <a:rPr lang="hu-HU" dirty="0"/>
              <a:t> </a:t>
            </a:r>
            <a:r>
              <a:rPr lang="hu-HU" b="1" dirty="0"/>
              <a:t>visszaadja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ACA3F1B-310C-5EE0-B81B-EECA277D5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402" y="4003865"/>
            <a:ext cx="4280304" cy="148164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5FF8CCA-79C9-128F-06F9-ECA58C8DE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32" y="4061343"/>
            <a:ext cx="2266732" cy="1393312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FA34A7D1-5B98-F4E8-8613-C36B8A6B9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345" y="4010711"/>
            <a:ext cx="4579624" cy="1481643"/>
          </a:xfrm>
          <a:prstGeom prst="rect">
            <a:avLst/>
          </a:prstGeom>
        </p:spPr>
      </p:pic>
      <p:sp>
        <p:nvSpPr>
          <p:cNvPr id="10" name="Tartalom helye 2">
            <a:extLst>
              <a:ext uri="{FF2B5EF4-FFF2-40B4-BE49-F238E27FC236}">
                <a16:creationId xmlns:a16="http://schemas.microsoft.com/office/drawing/2014/main" id="{D7ED2481-23CB-40CE-F7BB-2059A4C9ADAC}"/>
              </a:ext>
            </a:extLst>
          </p:cNvPr>
          <p:cNvSpPr txBox="1">
            <a:spLocks/>
          </p:cNvSpPr>
          <p:nvPr/>
        </p:nvSpPr>
        <p:spPr>
          <a:xfrm>
            <a:off x="838200" y="5492354"/>
            <a:ext cx="10515600" cy="149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Fontos: Az „elem” változó nem a HTML elem szövegét tartalmazza, most még csak egy </a:t>
            </a:r>
            <a:r>
              <a:rPr lang="hu-HU" dirty="0" err="1"/>
              <a:t>NodeList-et</a:t>
            </a:r>
            <a:r>
              <a:rPr lang="hu-HU" dirty="0"/>
              <a:t> tartalmaz</a:t>
            </a:r>
          </a:p>
          <a:p>
            <a:pPr lvl="1"/>
            <a:r>
              <a:rPr lang="hu-HU" dirty="0" err="1"/>
              <a:t>NodeList</a:t>
            </a:r>
            <a:r>
              <a:rPr lang="hu-HU" dirty="0"/>
              <a:t>: HTML DOM elemek gyűjteménye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0706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34C341-085E-10E0-8114-1ACE0A06B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HTML kollekció </a:t>
            </a:r>
            <a:r>
              <a:rPr lang="hu-HU" dirty="0" err="1"/>
              <a:t>Vs</a:t>
            </a:r>
            <a:r>
              <a:rPr lang="hu-HU" dirty="0"/>
              <a:t>. </a:t>
            </a:r>
            <a:r>
              <a:rPr lang="hu-HU" dirty="0" err="1"/>
              <a:t>NodeList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4243AC8-F27C-5098-B6FD-929E3FCBD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5867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Hasonlóságok:</a:t>
            </a:r>
          </a:p>
          <a:p>
            <a:pPr lvl="1"/>
            <a:r>
              <a:rPr lang="hu-HU" dirty="0"/>
              <a:t>Mindkettő olyan JavaScript objektum, amely DOM elemek gyűjteményét tartalmazhatja</a:t>
            </a:r>
          </a:p>
          <a:p>
            <a:pPr lvl="1"/>
            <a:r>
              <a:rPr lang="hu-HU" dirty="0"/>
              <a:t>Mindkettő elemeinek lekéréséhez használható az indexelés - []</a:t>
            </a:r>
          </a:p>
          <a:p>
            <a:pPr lvl="1"/>
            <a:r>
              <a:rPr lang="hu-HU" dirty="0"/>
              <a:t>Mindkettő végig iterálható akár </a:t>
            </a:r>
            <a:r>
              <a:rPr lang="hu-HU" dirty="0" err="1"/>
              <a:t>foreach</a:t>
            </a:r>
            <a:r>
              <a:rPr lang="hu-HU" dirty="0"/>
              <a:t> ciklussal</a:t>
            </a:r>
          </a:p>
          <a:p>
            <a:r>
              <a:rPr lang="hu-HU" dirty="0"/>
              <a:t>Különbségek:</a:t>
            </a:r>
          </a:p>
          <a:p>
            <a:pPr lvl="1"/>
            <a:r>
              <a:rPr lang="hu-HU" dirty="0"/>
              <a:t>A HTML kollekció dinamikusan frissül, ha a DOM változik, a </a:t>
            </a:r>
            <a:r>
              <a:rPr lang="hu-HU" dirty="0" err="1"/>
              <a:t>NodeList</a:t>
            </a:r>
            <a:r>
              <a:rPr lang="hu-HU" dirty="0"/>
              <a:t> nem, azaz ő statikus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FD3C692-3943-83FF-7639-E7024C03B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804840"/>
            <a:ext cx="4414861" cy="168803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9DECD6E-6F0F-1CC1-3C29-18D5FD92C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804840"/>
            <a:ext cx="5217563" cy="168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94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E44945-F391-0B79-22F9-85399F4F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Elemkereső metódusok kipróbálása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B6EA76-302A-4DA0-7A79-5092EF54B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90291"/>
          </a:xfrm>
        </p:spPr>
        <p:txBody>
          <a:bodyPr/>
          <a:lstStyle/>
          <a:p>
            <a:r>
              <a:rPr lang="hu-HU" dirty="0"/>
              <a:t>A korábbiakban látott 5 féle elemkereső metódusok a példák alapján írjanak saját kódot!</a:t>
            </a:r>
          </a:p>
        </p:txBody>
      </p:sp>
    </p:spTree>
    <p:extLst>
      <p:ext uri="{BB962C8B-B14F-4D97-AF65-F5344CB8AC3E}">
        <p14:creationId xmlns:p14="http://schemas.microsoft.com/office/powerpoint/2010/main" val="229158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570</Words>
  <Application>Microsoft Office PowerPoint</Application>
  <PresentationFormat>Szélesvásznú</PresentationFormat>
  <Paragraphs>60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Office-téma</vt:lpstr>
      <vt:lpstr>Frontend Programozás.</vt:lpstr>
      <vt:lpstr>HTML DOM (Document Object Model)</vt:lpstr>
      <vt:lpstr>Dinamikus HTML oldalak</vt:lpstr>
      <vt:lpstr>HTML DOM tulajdonságok és viselkedések</vt:lpstr>
      <vt:lpstr>HTML DOM - elemkereső metódusok</vt:lpstr>
      <vt:lpstr>HTML DOM - elemkereső metódusok</vt:lpstr>
      <vt:lpstr>HTML DOM - elemkereső metódusok</vt:lpstr>
      <vt:lpstr>HTML DOM - elemkereső metódusok</vt:lpstr>
      <vt:lpstr>HTML DOM - elemkereső metódusok</vt:lpstr>
      <vt:lpstr>HTML kollekció Vs. NodeList</vt:lpstr>
      <vt:lpstr>Feladat – Elemkereső metódusok kipróbálása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567</cp:revision>
  <dcterms:created xsi:type="dcterms:W3CDTF">2024-09-01T09:09:55Z</dcterms:created>
  <dcterms:modified xsi:type="dcterms:W3CDTF">2024-09-19T16:55:59Z</dcterms:modified>
</cp:coreProperties>
</file>