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37" r:id="rId3"/>
    <p:sldId id="338" r:id="rId4"/>
    <p:sldId id="339" r:id="rId5"/>
    <p:sldId id="340" r:id="rId6"/>
    <p:sldId id="361" r:id="rId7"/>
    <p:sldId id="341" r:id="rId8"/>
    <p:sldId id="342" r:id="rId9"/>
    <p:sldId id="343" r:id="rId10"/>
    <p:sldId id="344" r:id="rId11"/>
    <p:sldId id="345" r:id="rId12"/>
    <p:sldId id="348" r:id="rId13"/>
    <p:sldId id="349" r:id="rId14"/>
    <p:sldId id="350" r:id="rId15"/>
    <p:sldId id="347" r:id="rId16"/>
    <p:sldId id="352" r:id="rId17"/>
    <p:sldId id="354" r:id="rId18"/>
    <p:sldId id="353" r:id="rId19"/>
    <p:sldId id="367" r:id="rId20"/>
    <p:sldId id="355" r:id="rId21"/>
    <p:sldId id="357" r:id="rId22"/>
    <p:sldId id="359" r:id="rId23"/>
    <p:sldId id="356" r:id="rId24"/>
    <p:sldId id="360" r:id="rId25"/>
    <p:sldId id="362" r:id="rId26"/>
    <p:sldId id="363" r:id="rId27"/>
    <p:sldId id="364" r:id="rId28"/>
    <p:sldId id="365" r:id="rId29"/>
    <p:sldId id="366" r:id="rId30"/>
    <p:sldId id="368" r:id="rId31"/>
    <p:sldId id="369" r:id="rId3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XVII. – XVIII.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A73A93-C219-BB7A-AEAF-4A6EB1221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(</a:t>
            </a:r>
            <a:r>
              <a:rPr lang="hu-HU" dirty="0" err="1"/>
              <a:t>Document</a:t>
            </a:r>
            <a:r>
              <a:rPr lang="hu-HU" dirty="0"/>
              <a:t> </a:t>
            </a:r>
            <a:r>
              <a:rPr lang="hu-HU" dirty="0" err="1"/>
              <a:t>Object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EA2E89-A92E-19BB-2381-7411EA972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Amikor egy weboldal betöltődik, a </a:t>
            </a:r>
            <a:r>
              <a:rPr lang="hu-HU" b="1" dirty="0"/>
              <a:t>böngésző</a:t>
            </a:r>
            <a:r>
              <a:rPr lang="hu-HU" dirty="0"/>
              <a:t> </a:t>
            </a:r>
            <a:r>
              <a:rPr lang="hu-HU" b="1" dirty="0"/>
              <a:t>DOM fát készít a weboldal HTML kódjából</a:t>
            </a:r>
          </a:p>
          <a:p>
            <a:r>
              <a:rPr lang="hu-HU" dirty="0"/>
              <a:t>A fa </a:t>
            </a:r>
            <a:r>
              <a:rPr lang="hu-HU" b="1" dirty="0"/>
              <a:t>reprezentálja</a:t>
            </a:r>
            <a:r>
              <a:rPr lang="hu-HU" dirty="0"/>
              <a:t> </a:t>
            </a:r>
            <a:r>
              <a:rPr lang="hu-HU" b="1" dirty="0"/>
              <a:t>a HTML elemek közötti kapcsolatokat</a:t>
            </a:r>
            <a:endParaRPr lang="hu-HU" dirty="0"/>
          </a:p>
          <a:p>
            <a:r>
              <a:rPr lang="hu-HU" dirty="0"/>
              <a:t>A </a:t>
            </a:r>
            <a:r>
              <a:rPr lang="hu-HU" b="1" dirty="0"/>
              <a:t>HTML  elemek objektumokként jelennek meg a DOM fában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9E19E4F-C10E-14E2-516A-6D1D6EE75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323" y="3533507"/>
            <a:ext cx="6057644" cy="322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6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AED807-E0C2-50A2-0C69-A5CA8EA7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Dinamikus HTML oldalak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65492D-C643-5FEA-8AD7-0E0B7C513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</a:t>
            </a:r>
            <a:r>
              <a:rPr lang="hu-HU" b="1" dirty="0"/>
              <a:t>objektumok</a:t>
            </a:r>
            <a:r>
              <a:rPr lang="hu-HU" dirty="0"/>
              <a:t> megléte </a:t>
            </a:r>
            <a:r>
              <a:rPr lang="hu-HU" b="1" dirty="0"/>
              <a:t>és a JavaScript </a:t>
            </a:r>
            <a:r>
              <a:rPr lang="hu-HU" dirty="0"/>
              <a:t>nyújtotta funkciók biztosítják, hogy </a:t>
            </a:r>
            <a:r>
              <a:rPr lang="hu-HU" b="1" dirty="0"/>
              <a:t>dinamikusan</a:t>
            </a:r>
            <a:r>
              <a:rPr lang="hu-HU" dirty="0"/>
              <a:t> frissülő </a:t>
            </a:r>
            <a:r>
              <a:rPr lang="hu-HU" b="1" dirty="0"/>
              <a:t>HTML oldalakat</a:t>
            </a:r>
            <a:r>
              <a:rPr lang="hu-HU" dirty="0"/>
              <a:t> </a:t>
            </a:r>
            <a:r>
              <a:rPr lang="hu-HU" b="1" dirty="0"/>
              <a:t>hozhassunk</a:t>
            </a:r>
            <a:r>
              <a:rPr lang="hu-HU" dirty="0"/>
              <a:t> </a:t>
            </a:r>
            <a:r>
              <a:rPr lang="hu-HU" b="1" dirty="0"/>
              <a:t>létre</a:t>
            </a:r>
          </a:p>
          <a:p>
            <a:endParaRPr lang="hu-HU" dirty="0"/>
          </a:p>
          <a:p>
            <a:r>
              <a:rPr lang="hu-HU" dirty="0"/>
              <a:t>Mitől dinamikus egy weboldal?</a:t>
            </a:r>
          </a:p>
          <a:p>
            <a:pPr lvl="1"/>
            <a:r>
              <a:rPr lang="hu-HU" dirty="0"/>
              <a:t>Megváltoztathatók az elemek az oldalon</a:t>
            </a:r>
          </a:p>
          <a:p>
            <a:pPr lvl="1"/>
            <a:r>
              <a:rPr lang="hu-HU" dirty="0"/>
              <a:t>Megváltoztathatók az attribútumok az oldalon</a:t>
            </a:r>
          </a:p>
          <a:p>
            <a:pPr lvl="1"/>
            <a:r>
              <a:rPr lang="hu-HU" dirty="0"/>
              <a:t>Megváltoztathatók a CSS stílusformázások az oldalon</a:t>
            </a:r>
          </a:p>
          <a:p>
            <a:pPr lvl="1"/>
            <a:r>
              <a:rPr lang="hu-HU" dirty="0"/>
              <a:t>Eltávolíthatók meglévő HTML elemek és attribútumok</a:t>
            </a:r>
          </a:p>
          <a:p>
            <a:pPr lvl="1"/>
            <a:r>
              <a:rPr lang="hu-HU" dirty="0"/>
              <a:t>Hozzáadhatók új HTML elemek és attribútumok az oldalhoz</a:t>
            </a:r>
          </a:p>
          <a:p>
            <a:pPr lvl="1"/>
            <a:r>
              <a:rPr lang="hu-HU" dirty="0"/>
              <a:t>Kezelni lehet a HTML eseményeket (Pl.: gombnyomás)</a:t>
            </a:r>
          </a:p>
          <a:p>
            <a:pPr lvl="1"/>
            <a:r>
              <a:rPr lang="hu-HU" dirty="0"/>
              <a:t>Új HTML esemény hozható létre</a:t>
            </a:r>
          </a:p>
        </p:txBody>
      </p:sp>
    </p:spTree>
    <p:extLst>
      <p:ext uri="{BB962C8B-B14F-4D97-AF65-F5344CB8AC3E}">
        <p14:creationId xmlns:p14="http://schemas.microsoft.com/office/powerpoint/2010/main" val="1468337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3678FC-0363-06BB-7EF1-8D0374D4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tulajdonságok és viselkedések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DF9704-ACE0-E4AD-C9D1-79A66CEA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9912"/>
          </a:xfrm>
        </p:spPr>
        <p:txBody>
          <a:bodyPr/>
          <a:lstStyle/>
          <a:p>
            <a:r>
              <a:rPr lang="hu-HU" dirty="0"/>
              <a:t>Az HTML DOM </a:t>
            </a:r>
            <a:r>
              <a:rPr lang="hu-HU" b="1" dirty="0"/>
              <a:t>tulajdonságai</a:t>
            </a:r>
            <a:r>
              <a:rPr lang="hu-HU" dirty="0"/>
              <a:t> (</a:t>
            </a:r>
            <a:r>
              <a:rPr lang="hu-HU" b="1" dirty="0" err="1"/>
              <a:t>property</a:t>
            </a:r>
            <a:r>
              <a:rPr lang="hu-HU" dirty="0"/>
              <a:t>) </a:t>
            </a:r>
            <a:r>
              <a:rPr lang="hu-HU" b="1" dirty="0"/>
              <a:t>olyan értékek, amelyek beállíthatók vagy módosíthatók</a:t>
            </a:r>
            <a:r>
              <a:rPr lang="hu-HU" dirty="0"/>
              <a:t> (avagy </a:t>
            </a:r>
            <a:r>
              <a:rPr lang="hu-HU" dirty="0" err="1"/>
              <a:t>get</a:t>
            </a:r>
            <a:r>
              <a:rPr lang="hu-HU" dirty="0"/>
              <a:t> - </a:t>
            </a:r>
            <a:r>
              <a:rPr lang="hu-HU" dirty="0" err="1"/>
              <a:t>set</a:t>
            </a:r>
            <a:r>
              <a:rPr lang="hu-HU" dirty="0"/>
              <a:t>)</a:t>
            </a:r>
          </a:p>
          <a:p>
            <a:pPr lvl="1"/>
            <a:r>
              <a:rPr lang="hu-HU" dirty="0" err="1"/>
              <a:t>Propertyvel</a:t>
            </a:r>
            <a:r>
              <a:rPr lang="hu-HU" dirty="0"/>
              <a:t> változtatható egy HTML elem tartalma</a:t>
            </a:r>
          </a:p>
          <a:p>
            <a:pPr lvl="2"/>
            <a:r>
              <a:rPr lang="hu-HU" dirty="0"/>
              <a:t>Pl.: </a:t>
            </a:r>
            <a:r>
              <a:rPr lang="hu-HU" dirty="0" err="1"/>
              <a:t>innerHTML</a:t>
            </a:r>
            <a:endParaRPr lang="hu-HU" dirty="0"/>
          </a:p>
          <a:p>
            <a:r>
              <a:rPr lang="hu-HU" dirty="0"/>
              <a:t>A HTML DOM </a:t>
            </a:r>
            <a:r>
              <a:rPr lang="hu-HU" b="1" dirty="0"/>
              <a:t>viselkedései a metódusok, amelyekkel cselekvéseket tudunk megvalósítani</a:t>
            </a:r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FE9666D-369D-BB5C-ADED-479D10F58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047" y="4395537"/>
            <a:ext cx="7219808" cy="1446799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151C5438-139A-2E73-7443-788738431593}"/>
              </a:ext>
            </a:extLst>
          </p:cNvPr>
          <p:cNvSpPr txBox="1">
            <a:spLocks/>
          </p:cNvSpPr>
          <p:nvPr/>
        </p:nvSpPr>
        <p:spPr>
          <a:xfrm>
            <a:off x="838200" y="6113096"/>
            <a:ext cx="10515600" cy="554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Itt a </a:t>
            </a:r>
            <a:r>
              <a:rPr lang="hu-HU" dirty="0" err="1"/>
              <a:t>getElementById</a:t>
            </a:r>
            <a:r>
              <a:rPr lang="hu-HU" dirty="0"/>
              <a:t>() egy metódus, az </a:t>
            </a:r>
            <a:r>
              <a:rPr lang="hu-HU" dirty="0" err="1"/>
              <a:t>innerHTML</a:t>
            </a:r>
            <a:r>
              <a:rPr lang="hu-HU" dirty="0"/>
              <a:t> pedig egy </a:t>
            </a:r>
            <a:r>
              <a:rPr lang="hu-HU" dirty="0" err="1"/>
              <a:t>property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594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6A5EFB-6F85-8928-515D-08BCDFC3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B7DDD2-5CFE-95BC-726C-4927EF26C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b="1" dirty="0" err="1"/>
              <a:t>document.getElementById</a:t>
            </a:r>
            <a:r>
              <a:rPr lang="hu-HU" b="1" dirty="0"/>
              <a:t>(</a:t>
            </a:r>
            <a:r>
              <a:rPr lang="hu-HU" b="1" dirty="0" err="1"/>
              <a:t>id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</a:t>
            </a:r>
            <a:r>
              <a:rPr lang="hu-HU" dirty="0"/>
              <a:t> </a:t>
            </a:r>
            <a:r>
              <a:rPr lang="hu-HU" b="1" dirty="0"/>
              <a:t>egy</a:t>
            </a:r>
            <a:r>
              <a:rPr lang="hu-HU" dirty="0"/>
              <a:t> </a:t>
            </a:r>
            <a:r>
              <a:rPr lang="hu-HU" b="1" dirty="0"/>
              <a:t>adott</a:t>
            </a:r>
            <a:r>
              <a:rPr lang="hu-HU" dirty="0"/>
              <a:t> </a:t>
            </a:r>
            <a:r>
              <a:rPr lang="hu-HU" b="1" dirty="0"/>
              <a:t>elemet</a:t>
            </a:r>
            <a:r>
              <a:rPr lang="hu-HU" dirty="0"/>
              <a:t> </a:t>
            </a:r>
            <a:r>
              <a:rPr lang="hu-HU" b="1" dirty="0"/>
              <a:t>az elem azonosítója</a:t>
            </a:r>
            <a:r>
              <a:rPr lang="hu-HU" dirty="0"/>
              <a:t> </a:t>
            </a:r>
            <a:r>
              <a:rPr lang="hu-HU" b="1" dirty="0"/>
              <a:t>alapján</a:t>
            </a:r>
          </a:p>
          <a:p>
            <a:pPr lvl="1"/>
            <a:r>
              <a:rPr lang="hu-HU" dirty="0"/>
              <a:t>Egy adott azonosítóval csak egy adott tag rendelkezhet!</a:t>
            </a:r>
          </a:p>
          <a:p>
            <a:endParaRPr lang="hu-HU" dirty="0"/>
          </a:p>
        </p:txBody>
      </p:sp>
      <p:sp>
        <p:nvSpPr>
          <p:cNvPr id="13" name="Tartalom helye 2">
            <a:extLst>
              <a:ext uri="{FF2B5EF4-FFF2-40B4-BE49-F238E27FC236}">
                <a16:creationId xmlns:a16="http://schemas.microsoft.com/office/drawing/2014/main" id="{B6818CFD-5450-F52B-450E-7F80168BBEC7}"/>
              </a:ext>
            </a:extLst>
          </p:cNvPr>
          <p:cNvSpPr txBox="1">
            <a:spLocks/>
          </p:cNvSpPr>
          <p:nvPr/>
        </p:nvSpPr>
        <p:spPr>
          <a:xfrm>
            <a:off x="838200" y="5122130"/>
            <a:ext cx="10515600" cy="1273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a megtalált HTML elemet</a:t>
            </a:r>
          </a:p>
          <a:p>
            <a:endParaRPr lang="hu-HU" dirty="0"/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BDA7B1F8-9F97-E06F-78E0-3CB0509C2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556" y="3383818"/>
            <a:ext cx="7088887" cy="14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6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C5E8C6-73A8-3B48-32AF-1E9791F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36F9D8A1-219E-7452-7CE1-F50BCC97AA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 err="1"/>
              <a:t>document.getElementsByClassName</a:t>
            </a:r>
            <a:r>
              <a:rPr lang="hu-HU" b="1" dirty="0"/>
              <a:t>(</a:t>
            </a:r>
            <a:r>
              <a:rPr lang="hu-HU" b="1" dirty="0" err="1"/>
              <a:t>name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 egy vagy több adott elemet az elem osztálya alapján</a:t>
            </a:r>
          </a:p>
          <a:p>
            <a:pPr lvl="1"/>
            <a:r>
              <a:rPr lang="hu-HU" dirty="0"/>
              <a:t>Egy adott osztálynévvel több elem is rendelkezhet, ilyenkor mindegyiket megtalálja</a:t>
            </a:r>
          </a:p>
          <a:p>
            <a:endParaRPr lang="hu-HU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DB9ED3B2-4540-277B-AA39-FFDC950FA49F}"/>
              </a:ext>
            </a:extLst>
          </p:cNvPr>
          <p:cNvSpPr txBox="1">
            <a:spLocks/>
          </p:cNvSpPr>
          <p:nvPr/>
        </p:nvSpPr>
        <p:spPr>
          <a:xfrm>
            <a:off x="838200" y="5250782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HTML kollekciót tartalmaz</a:t>
            </a:r>
          </a:p>
          <a:p>
            <a:pPr lvl="1"/>
            <a:r>
              <a:rPr lang="hu-HU" dirty="0"/>
              <a:t>HTML kollekció: Mivel egy osztályhoz több elem is tartozhat, így egy kollekcióban kell eltárolni az osztály alapján beazonosított elemeket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ED2ADBD-2C21-07E8-34D4-FE26E662F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65" y="3176337"/>
            <a:ext cx="7353449" cy="181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5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C5E8C6-73A8-3B48-32AF-1E9791F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36F9D8A1-219E-7452-7CE1-F50BCC97AA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 err="1"/>
              <a:t>document.getElementsByName</a:t>
            </a:r>
            <a:r>
              <a:rPr lang="hu-HU" b="1" dirty="0"/>
              <a:t>(</a:t>
            </a:r>
            <a:r>
              <a:rPr lang="hu-HU" b="1" dirty="0" err="1"/>
              <a:t>name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 egy vagy több adott elemet az elem neve alapján</a:t>
            </a:r>
          </a:p>
          <a:p>
            <a:pPr lvl="1"/>
            <a:r>
              <a:rPr lang="hu-HU" dirty="0"/>
              <a:t>Egy adott névvel több elem is rendelkezhet, ilyenkor mindegyiket megtalálja</a:t>
            </a:r>
          </a:p>
          <a:p>
            <a:endParaRPr lang="hu-HU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DB9ED3B2-4540-277B-AA39-FFDC950FA49F}"/>
              </a:ext>
            </a:extLst>
          </p:cNvPr>
          <p:cNvSpPr txBox="1">
            <a:spLocks/>
          </p:cNvSpPr>
          <p:nvPr/>
        </p:nvSpPr>
        <p:spPr>
          <a:xfrm>
            <a:off x="838200" y="5250782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HTML kollekciót tartalmaz</a:t>
            </a:r>
          </a:p>
          <a:p>
            <a:pPr lvl="1"/>
            <a:r>
              <a:rPr lang="hu-HU" dirty="0"/>
              <a:t>HTML kollekció: Mivel egy névhez több elem is tartozhat, így egy kollekcióban kell eltárolni a névvel beazonosított elemeket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6680788-FAEA-9191-0AA9-CCE3C478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272" y="3149096"/>
            <a:ext cx="6535455" cy="19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53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59C80C-82B3-E2DD-35C2-0B0FF682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1157FC8-67EF-6355-9488-5E4BEE8F8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b="1" dirty="0" err="1"/>
              <a:t>document.getElementsByTagName</a:t>
            </a:r>
            <a:r>
              <a:rPr lang="hu-HU" b="1" dirty="0"/>
              <a:t>(tag)</a:t>
            </a:r>
          </a:p>
          <a:p>
            <a:pPr lvl="1"/>
            <a:r>
              <a:rPr lang="hu-HU" b="1" dirty="0"/>
              <a:t>Megtalál egy vagy több adott elemet az elem típusa alapján</a:t>
            </a:r>
          </a:p>
          <a:p>
            <a:pPr lvl="1"/>
            <a:r>
              <a:rPr lang="hu-HU" dirty="0"/>
              <a:t>Egy adott elemből több is lehet egy HTML </a:t>
            </a:r>
            <a:r>
              <a:rPr lang="hu-HU" dirty="0" err="1"/>
              <a:t>DOMban</a:t>
            </a:r>
            <a:r>
              <a:rPr lang="hu-HU" dirty="0"/>
              <a:t>, ilyenkor mindegyiket megtalálja</a:t>
            </a:r>
          </a:p>
          <a:p>
            <a:endParaRPr lang="hu-HU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7029CEBF-9883-7229-E4F6-2543EC006E5A}"/>
              </a:ext>
            </a:extLst>
          </p:cNvPr>
          <p:cNvSpPr txBox="1">
            <a:spLocks/>
          </p:cNvSpPr>
          <p:nvPr/>
        </p:nvSpPr>
        <p:spPr>
          <a:xfrm>
            <a:off x="838200" y="5250782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HTML kollekciót tartalmaz</a:t>
            </a:r>
          </a:p>
          <a:p>
            <a:pPr lvl="1"/>
            <a:r>
              <a:rPr lang="hu-HU" dirty="0"/>
              <a:t>HTML kollekció: Mivel egy elemből több is lehet a HTML </a:t>
            </a:r>
            <a:r>
              <a:rPr lang="hu-HU" dirty="0" err="1"/>
              <a:t>DOMban</a:t>
            </a:r>
            <a:r>
              <a:rPr lang="hu-HU" dirty="0"/>
              <a:t>, így egy kollekcióban kell eltárolni a névvel beazonosított elemeket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0C0D893-8395-D8B1-2BB8-CDFF6C3A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822" y="3429000"/>
            <a:ext cx="5654355" cy="171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6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9BBB4B-1E3F-9657-0FF9-B5387161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69675F-E2D5-4390-7A81-8C75C0B5E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48240"/>
          </a:xfrm>
        </p:spPr>
        <p:txBody>
          <a:bodyPr/>
          <a:lstStyle/>
          <a:p>
            <a:r>
              <a:rPr lang="hu-HU" b="1" dirty="0" err="1"/>
              <a:t>document.querySelector</a:t>
            </a:r>
            <a:r>
              <a:rPr lang="hu-HU" b="1" dirty="0"/>
              <a:t>()</a:t>
            </a:r>
          </a:p>
          <a:p>
            <a:pPr lvl="1"/>
            <a:r>
              <a:rPr lang="hu-HU" dirty="0"/>
              <a:t>Megtalálja az </a:t>
            </a:r>
            <a:r>
              <a:rPr lang="hu-HU" b="1" dirty="0"/>
              <a:t>első</a:t>
            </a:r>
            <a:r>
              <a:rPr lang="hu-HU" dirty="0"/>
              <a:t> olyan </a:t>
            </a:r>
            <a:r>
              <a:rPr lang="hu-HU" b="1" dirty="0"/>
              <a:t>elemet</a:t>
            </a:r>
            <a:r>
              <a:rPr lang="hu-HU" dirty="0"/>
              <a:t>, amely megfelel az adott </a:t>
            </a:r>
            <a:r>
              <a:rPr lang="hu-HU" b="1" dirty="0"/>
              <a:t>CSS-szelektornak</a:t>
            </a:r>
          </a:p>
          <a:p>
            <a:endParaRPr lang="hu-HU" b="1" dirty="0"/>
          </a:p>
          <a:p>
            <a:pPr lvl="1"/>
            <a:r>
              <a:rPr lang="hu-HU" dirty="0"/>
              <a:t>Példa: Osztály alapú keresés</a:t>
            </a:r>
          </a:p>
          <a:p>
            <a:pPr lvl="1"/>
            <a:endParaRPr lang="hu-HU" b="1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B9A37C6-C0C8-FAE0-ADB8-F41A30B2F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455" y="3697402"/>
            <a:ext cx="5909356" cy="1598312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C2A6ACB3-641F-F634-BCA9-7FA6D68EBD6C}"/>
              </a:ext>
            </a:extLst>
          </p:cNvPr>
          <p:cNvSpPr txBox="1">
            <a:spLocks/>
          </p:cNvSpPr>
          <p:nvPr/>
        </p:nvSpPr>
        <p:spPr>
          <a:xfrm>
            <a:off x="838200" y="5624250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a megtalált HTML elemet</a:t>
            </a:r>
          </a:p>
        </p:txBody>
      </p:sp>
    </p:spTree>
    <p:extLst>
      <p:ext uri="{BB962C8B-B14F-4D97-AF65-F5344CB8AC3E}">
        <p14:creationId xmlns:p14="http://schemas.microsoft.com/office/powerpoint/2010/main" val="2101121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58E65C-9500-2438-ACEE-BCF22E083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3A91CB5A-EA32-64F4-DF77-34EE8DDFD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2787"/>
            <a:ext cx="10515600" cy="2332154"/>
          </a:xfrm>
        </p:spPr>
        <p:txBody>
          <a:bodyPr>
            <a:normAutofit/>
          </a:bodyPr>
          <a:lstStyle/>
          <a:p>
            <a:r>
              <a:rPr lang="hu-HU" b="1" dirty="0" err="1"/>
              <a:t>document.querySelectorAll</a:t>
            </a:r>
            <a:r>
              <a:rPr lang="hu-HU" b="1" dirty="0"/>
              <a:t>()</a:t>
            </a:r>
          </a:p>
          <a:p>
            <a:pPr lvl="1"/>
            <a:r>
              <a:rPr lang="hu-HU" dirty="0"/>
              <a:t>Megtalálja az </a:t>
            </a:r>
            <a:r>
              <a:rPr lang="hu-HU" b="1" dirty="0"/>
              <a:t>összes</a:t>
            </a:r>
            <a:r>
              <a:rPr lang="hu-HU" dirty="0"/>
              <a:t> olyan </a:t>
            </a:r>
            <a:r>
              <a:rPr lang="hu-HU" b="1" dirty="0"/>
              <a:t>elemet</a:t>
            </a:r>
            <a:r>
              <a:rPr lang="hu-HU" dirty="0"/>
              <a:t>, amelyek megfelelnek az adott </a:t>
            </a:r>
            <a:r>
              <a:rPr lang="hu-HU" b="1" dirty="0"/>
              <a:t>CSS-szelektornak</a:t>
            </a:r>
          </a:p>
          <a:p>
            <a:endParaRPr lang="hu-HU" dirty="0"/>
          </a:p>
          <a:p>
            <a:r>
              <a:rPr lang="hu-HU" dirty="0"/>
              <a:t>Példa: Osztály alapú keresés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ACA3F1B-310C-5EE0-B81B-EECA277D5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444" y="3987826"/>
            <a:ext cx="4280304" cy="148164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FA34A7D1-5B98-F4E8-8613-C36B8A6B9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387" y="3994672"/>
            <a:ext cx="4579624" cy="1481643"/>
          </a:xfrm>
          <a:prstGeom prst="rect">
            <a:avLst/>
          </a:prstGeom>
        </p:spPr>
      </p:pic>
      <p:sp>
        <p:nvSpPr>
          <p:cNvPr id="10" name="Tartalom helye 2">
            <a:extLst>
              <a:ext uri="{FF2B5EF4-FFF2-40B4-BE49-F238E27FC236}">
                <a16:creationId xmlns:a16="http://schemas.microsoft.com/office/drawing/2014/main" id="{D7ED2481-23CB-40CE-F7BB-2059A4C9ADAC}"/>
              </a:ext>
            </a:extLst>
          </p:cNvPr>
          <p:cNvSpPr txBox="1">
            <a:spLocks/>
          </p:cNvSpPr>
          <p:nvPr/>
        </p:nvSpPr>
        <p:spPr>
          <a:xfrm>
            <a:off x="838200" y="5492354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</a:t>
            </a:r>
            <a:r>
              <a:rPr lang="hu-HU" dirty="0" err="1"/>
              <a:t>NodeList-et</a:t>
            </a:r>
            <a:r>
              <a:rPr lang="hu-HU" dirty="0"/>
              <a:t> tartalmaz</a:t>
            </a:r>
          </a:p>
          <a:p>
            <a:pPr lvl="1"/>
            <a:r>
              <a:rPr lang="hu-HU" dirty="0" err="1"/>
              <a:t>NodeList</a:t>
            </a:r>
            <a:r>
              <a:rPr lang="hu-HU" dirty="0"/>
              <a:t>: HTML DOM elemek gyűjteménye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070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34C341-085E-10E0-8114-1ACE0A06B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kollekció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NodeList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4243AC8-F27C-5098-B6FD-929E3FCBD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5867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Hasonlóságok:</a:t>
            </a:r>
          </a:p>
          <a:p>
            <a:pPr lvl="1"/>
            <a:r>
              <a:rPr lang="hu-HU" dirty="0"/>
              <a:t>Mindkettő olyan JavaScript objektum, amely DOM elemek gyűjteményét tartalmazhatja</a:t>
            </a:r>
          </a:p>
          <a:p>
            <a:pPr lvl="1"/>
            <a:r>
              <a:rPr lang="hu-HU" dirty="0"/>
              <a:t>Mindkettő elemeinek lekéréséhez használható az indexelés - []</a:t>
            </a:r>
          </a:p>
          <a:p>
            <a:pPr lvl="1"/>
            <a:r>
              <a:rPr lang="hu-HU" dirty="0"/>
              <a:t>Mindkettő végig iterálható akár </a:t>
            </a:r>
            <a:r>
              <a:rPr lang="hu-HU" dirty="0" err="1"/>
              <a:t>foreach</a:t>
            </a:r>
            <a:r>
              <a:rPr lang="hu-HU" dirty="0"/>
              <a:t> ciklussal</a:t>
            </a:r>
          </a:p>
          <a:p>
            <a:r>
              <a:rPr lang="hu-HU" dirty="0"/>
              <a:t>Különbségek:</a:t>
            </a:r>
          </a:p>
          <a:p>
            <a:pPr lvl="1"/>
            <a:r>
              <a:rPr lang="hu-HU" dirty="0"/>
              <a:t>A HTML kollekció dinamikusan frissül, ha a DOM változik, a </a:t>
            </a:r>
            <a:r>
              <a:rPr lang="hu-HU" dirty="0" err="1"/>
              <a:t>NodeList</a:t>
            </a:r>
            <a:r>
              <a:rPr lang="hu-HU" dirty="0"/>
              <a:t> nem, azaz ő statikus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FD3C692-3943-83FF-7639-E7024C03B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804840"/>
            <a:ext cx="4414861" cy="168803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9DECD6E-6F0F-1CC1-3C29-18D5FD92C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804840"/>
            <a:ext cx="5217563" cy="168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94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0B9F5D-1A9B-26C0-17E6-6B76C90E2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CSS szelektorok - Osztálynevek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9006E6-6483-4066-F976-9A9101413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0324"/>
          </a:xfrm>
        </p:spPr>
        <p:txBody>
          <a:bodyPr/>
          <a:lstStyle/>
          <a:p>
            <a:r>
              <a:rPr lang="hu-HU" b="1" dirty="0"/>
              <a:t>Egy CSS-szelektor lehet osztálynév, elemnév, azonosító, vagy CSS szabály</a:t>
            </a:r>
            <a:endParaRPr lang="hu-HU" dirty="0"/>
          </a:p>
          <a:p>
            <a:pPr lvl="1"/>
            <a:r>
              <a:rPr lang="hu-HU" b="1" dirty="0"/>
              <a:t>Osztálynevek</a:t>
            </a:r>
            <a:r>
              <a:rPr lang="hu-HU" dirty="0"/>
              <a:t>: Olyan elemek kereshetők, amelyek adott osztálynévvel rendelkeznek. </a:t>
            </a:r>
            <a:r>
              <a:rPr lang="hu-HU" b="1" dirty="0"/>
              <a:t>Több elem is lehet ugyanazzal az osztálynévvel</a:t>
            </a:r>
          </a:p>
          <a:p>
            <a:pPr lvl="2"/>
            <a:r>
              <a:rPr lang="hu-HU" dirty="0"/>
              <a:t>A </a:t>
            </a:r>
            <a:r>
              <a:rPr lang="hu-HU" b="1" dirty="0"/>
              <a:t>pont</a:t>
            </a:r>
            <a:r>
              <a:rPr lang="hu-HU" dirty="0"/>
              <a:t> „.” </a:t>
            </a:r>
            <a:r>
              <a:rPr lang="hu-HU" b="1" dirty="0" err="1"/>
              <a:t>oprátorral</a:t>
            </a:r>
            <a:r>
              <a:rPr lang="hu-HU" dirty="0"/>
              <a:t> </a:t>
            </a:r>
            <a:r>
              <a:rPr lang="hu-HU" b="1" dirty="0"/>
              <a:t>kell</a:t>
            </a:r>
            <a:r>
              <a:rPr lang="hu-HU" dirty="0"/>
              <a:t> </a:t>
            </a:r>
            <a:r>
              <a:rPr lang="hu-HU" b="1" dirty="0"/>
              <a:t>jelölni</a:t>
            </a:r>
            <a:r>
              <a:rPr lang="hu-HU" dirty="0"/>
              <a:t>, hogy osztályokat keressen a metódus</a:t>
            </a:r>
          </a:p>
          <a:p>
            <a:pPr lvl="2"/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8B7F323-CE32-E26F-C746-3EE2D2951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263" y="4177915"/>
            <a:ext cx="7691474" cy="208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68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0B9F5D-1A9B-26C0-17E6-6B76C90E2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CSS szelektorok - Azonosítók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9006E6-6483-4066-F976-9A9101413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0324"/>
          </a:xfrm>
        </p:spPr>
        <p:txBody>
          <a:bodyPr/>
          <a:lstStyle/>
          <a:p>
            <a:r>
              <a:rPr lang="hu-HU" b="1" dirty="0"/>
              <a:t>Egy CSS-szelektor lehet osztálynév, elemnév, azonosító, vagy CSS szabály</a:t>
            </a:r>
            <a:endParaRPr lang="hu-HU" dirty="0"/>
          </a:p>
          <a:p>
            <a:pPr lvl="1"/>
            <a:r>
              <a:rPr lang="hu-HU" b="1" dirty="0"/>
              <a:t>Azonosítók</a:t>
            </a:r>
            <a:r>
              <a:rPr lang="hu-HU" dirty="0"/>
              <a:t>: Az </a:t>
            </a:r>
            <a:r>
              <a:rPr lang="hu-HU" b="1" dirty="0"/>
              <a:t>azonosítók</a:t>
            </a:r>
            <a:r>
              <a:rPr lang="hu-HU" dirty="0"/>
              <a:t> </a:t>
            </a:r>
            <a:r>
              <a:rPr lang="hu-HU" b="1" dirty="0"/>
              <a:t>egyediek</a:t>
            </a:r>
            <a:r>
              <a:rPr lang="hu-HU" dirty="0"/>
              <a:t>, ezért </a:t>
            </a:r>
            <a:r>
              <a:rPr lang="hu-HU" b="1" dirty="0"/>
              <a:t>egy</a:t>
            </a:r>
            <a:r>
              <a:rPr lang="hu-HU" dirty="0"/>
              <a:t> </a:t>
            </a:r>
            <a:r>
              <a:rPr lang="hu-HU" b="1" dirty="0"/>
              <a:t>oldalon</a:t>
            </a:r>
            <a:r>
              <a:rPr lang="hu-HU" dirty="0"/>
              <a:t> csak </a:t>
            </a:r>
            <a:r>
              <a:rPr lang="hu-HU" b="1" dirty="0"/>
              <a:t>egyetlen</a:t>
            </a:r>
            <a:r>
              <a:rPr lang="hu-HU" dirty="0"/>
              <a:t> </a:t>
            </a:r>
            <a:r>
              <a:rPr lang="hu-HU" b="1" dirty="0"/>
              <a:t>elem</a:t>
            </a:r>
            <a:r>
              <a:rPr lang="hu-HU" dirty="0"/>
              <a:t> </a:t>
            </a:r>
            <a:r>
              <a:rPr lang="hu-HU" b="1" dirty="0"/>
              <a:t>rendelkezhet</a:t>
            </a:r>
            <a:r>
              <a:rPr lang="hu-HU" dirty="0"/>
              <a:t> </a:t>
            </a:r>
            <a:r>
              <a:rPr lang="hu-HU" b="1" dirty="0"/>
              <a:t>ugyanazzal</a:t>
            </a:r>
            <a:r>
              <a:rPr lang="hu-HU" dirty="0"/>
              <a:t> az </a:t>
            </a:r>
            <a:r>
              <a:rPr lang="hu-HU" b="1" dirty="0"/>
              <a:t>azonosítóval</a:t>
            </a:r>
          </a:p>
          <a:p>
            <a:pPr lvl="2"/>
            <a:r>
              <a:rPr lang="hu-HU" dirty="0"/>
              <a:t>A </a:t>
            </a:r>
            <a:r>
              <a:rPr lang="hu-HU" b="1" dirty="0"/>
              <a:t>kettőskereszt</a:t>
            </a:r>
            <a:r>
              <a:rPr lang="hu-HU" dirty="0"/>
              <a:t> „#” </a:t>
            </a:r>
            <a:r>
              <a:rPr lang="hu-HU" b="1" dirty="0" err="1"/>
              <a:t>oprátorral</a:t>
            </a:r>
            <a:r>
              <a:rPr lang="hu-HU" dirty="0"/>
              <a:t> </a:t>
            </a:r>
            <a:r>
              <a:rPr lang="hu-HU" b="1" dirty="0"/>
              <a:t>kell</a:t>
            </a:r>
            <a:r>
              <a:rPr lang="hu-HU" dirty="0"/>
              <a:t> </a:t>
            </a:r>
            <a:r>
              <a:rPr lang="hu-HU" b="1" dirty="0"/>
              <a:t>jelölni</a:t>
            </a:r>
            <a:r>
              <a:rPr lang="hu-HU" dirty="0"/>
              <a:t>, hogy azonosítókat keressen a metódus</a:t>
            </a:r>
          </a:p>
          <a:p>
            <a:pPr lvl="2"/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6F1D308-736B-6330-B0E6-47FB436DC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770" y="4283242"/>
            <a:ext cx="9180460" cy="172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93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0B9F5D-1A9B-26C0-17E6-6B76C90E2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CSS szelektorok - Elemnevek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9006E6-6483-4066-F976-9A9101413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81154"/>
          </a:xfrm>
        </p:spPr>
        <p:txBody>
          <a:bodyPr>
            <a:normAutofit/>
          </a:bodyPr>
          <a:lstStyle/>
          <a:p>
            <a:r>
              <a:rPr lang="hu-HU" b="1" dirty="0"/>
              <a:t>Egy CSS-szelektor lehet osztálynév, elemnév, azonosító, vagy CSS szabály</a:t>
            </a:r>
            <a:endParaRPr lang="hu-HU" dirty="0"/>
          </a:p>
          <a:p>
            <a:pPr lvl="1"/>
            <a:r>
              <a:rPr lang="hu-HU" b="1" dirty="0"/>
              <a:t>Elemnevek</a:t>
            </a:r>
            <a:r>
              <a:rPr lang="hu-HU" dirty="0"/>
              <a:t>: Olyan elemeket kereshetők, amelyek </a:t>
            </a:r>
            <a:r>
              <a:rPr lang="hu-HU" b="1" dirty="0"/>
              <a:t>adott</a:t>
            </a:r>
            <a:r>
              <a:rPr lang="hu-HU" dirty="0"/>
              <a:t> </a:t>
            </a:r>
            <a:r>
              <a:rPr lang="hu-HU" b="1" dirty="0"/>
              <a:t>névvel</a:t>
            </a:r>
            <a:r>
              <a:rPr lang="hu-HU" dirty="0"/>
              <a:t> </a:t>
            </a:r>
            <a:r>
              <a:rPr lang="hu-HU" b="1" dirty="0"/>
              <a:t>rendelkeznek</a:t>
            </a:r>
            <a:r>
              <a:rPr lang="hu-HU" dirty="0"/>
              <a:t>. </a:t>
            </a:r>
            <a:r>
              <a:rPr lang="hu-HU" b="1" dirty="0"/>
              <a:t>Több elem is lehet ugyanazzal a névvel </a:t>
            </a:r>
          </a:p>
          <a:p>
            <a:pPr lvl="2"/>
            <a:r>
              <a:rPr lang="hu-HU" dirty="0"/>
              <a:t>A nevek kereséséhez kapcsos-zárójelek között kell a „</a:t>
            </a:r>
            <a:r>
              <a:rPr lang="hu-HU" dirty="0" err="1"/>
              <a:t>name</a:t>
            </a:r>
            <a:r>
              <a:rPr lang="hu-HU" dirty="0"/>
              <a:t>” kulcsszó után megadni a keresendő nevet</a:t>
            </a:r>
          </a:p>
          <a:p>
            <a:pPr lvl="2"/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41A1C26-0D72-D160-48A6-17BCC6E02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68" y="4485898"/>
            <a:ext cx="9101263" cy="175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44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E8F43D-1669-0F7C-1B9B-6FBB7B59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elemmanipuláló tulajdonságok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39605F-FC69-C1CE-6577-8DCE7C03F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121"/>
            <a:ext cx="10515600" cy="1118286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err="1"/>
              <a:t>innerHTML</a:t>
            </a:r>
            <a:r>
              <a:rPr lang="hu-HU" b="1" dirty="0"/>
              <a:t>:</a:t>
            </a:r>
          </a:p>
          <a:p>
            <a:pPr lvl="1"/>
            <a:r>
              <a:rPr lang="hu-HU" dirty="0"/>
              <a:t>A már ismert tulajdonság (</a:t>
            </a:r>
            <a:r>
              <a:rPr lang="hu-HU" dirty="0" err="1"/>
              <a:t>property</a:t>
            </a:r>
            <a:r>
              <a:rPr lang="hu-HU" dirty="0"/>
              <a:t>) </a:t>
            </a:r>
            <a:r>
              <a:rPr lang="hu-HU" b="1" dirty="0"/>
              <a:t>megváltoztatja az elem belső tartalmát</a:t>
            </a:r>
          </a:p>
          <a:p>
            <a:pPr lvl="1"/>
            <a:r>
              <a:rPr lang="hu-HU" dirty="0"/>
              <a:t>Tartalmazhat HTML elemeket (Pl.: „&lt;</a:t>
            </a:r>
            <a:r>
              <a:rPr lang="hu-HU" dirty="0" err="1"/>
              <a:t>strong</a:t>
            </a:r>
            <a:r>
              <a:rPr lang="hu-HU" dirty="0"/>
              <a:t>&gt; Új tartalom! &lt;/</a:t>
            </a:r>
            <a:r>
              <a:rPr lang="hu-HU" dirty="0" err="1"/>
              <a:t>strong</a:t>
            </a:r>
            <a:r>
              <a:rPr lang="hu-HU" dirty="0"/>
              <a:t>&gt;”)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939F4E5-5016-BBF3-DF95-A280FC8D4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931" y="4095757"/>
            <a:ext cx="6004453" cy="144324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F79B818-71D8-EEBC-7CEA-E03A5DD23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33" y="2570352"/>
            <a:ext cx="5557425" cy="134519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311FFC47-E32A-3653-FED5-462209E2B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493" y="2585322"/>
            <a:ext cx="5829774" cy="1325563"/>
          </a:xfrm>
          <a:prstGeom prst="rect">
            <a:avLst/>
          </a:prstGeom>
        </p:spPr>
      </p:pic>
      <p:sp>
        <p:nvSpPr>
          <p:cNvPr id="12" name="Tartalom helye 2">
            <a:extLst>
              <a:ext uri="{FF2B5EF4-FFF2-40B4-BE49-F238E27FC236}">
                <a16:creationId xmlns:a16="http://schemas.microsoft.com/office/drawing/2014/main" id="{FB30538C-50FB-9ACD-1BDC-8EED47932E20}"/>
              </a:ext>
            </a:extLst>
          </p:cNvPr>
          <p:cNvSpPr txBox="1">
            <a:spLocks/>
          </p:cNvSpPr>
          <p:nvPr/>
        </p:nvSpPr>
        <p:spPr>
          <a:xfrm>
            <a:off x="838200" y="5671087"/>
            <a:ext cx="10515600" cy="11182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dirty="0"/>
              <a:t>Mivel a „</a:t>
            </a:r>
            <a:r>
              <a:rPr lang="hu-HU" dirty="0" err="1"/>
              <a:t>querySelectoryAll</a:t>
            </a:r>
            <a:r>
              <a:rPr lang="hu-HU" dirty="0"/>
              <a:t>” metódus </a:t>
            </a:r>
            <a:r>
              <a:rPr lang="hu-HU" dirty="0" err="1"/>
              <a:t>NodeListet</a:t>
            </a:r>
            <a:r>
              <a:rPr lang="hu-HU" dirty="0"/>
              <a:t> ad vissza, így a benne lévő elemeket indexeléssel lehet elérni. Ugyanez igaz a „</a:t>
            </a:r>
            <a:r>
              <a:rPr lang="hu-HU" dirty="0" err="1"/>
              <a:t>getElementByName</a:t>
            </a:r>
            <a:r>
              <a:rPr lang="hu-HU" dirty="0"/>
              <a:t>” metódusra is, csak az HTML kollekciót ad vissza!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4545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E8F43D-1669-0F7C-1B9B-6FBB7B59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elemmanipuláló tulajdonságok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39605F-FC69-C1CE-6577-8DCE7C03F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758"/>
            <a:ext cx="10515600" cy="1118286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err="1"/>
              <a:t>textContent</a:t>
            </a:r>
            <a:r>
              <a:rPr lang="hu-HU" b="1" dirty="0"/>
              <a:t>:</a:t>
            </a:r>
          </a:p>
          <a:p>
            <a:pPr lvl="1"/>
            <a:r>
              <a:rPr lang="hu-HU" dirty="0"/>
              <a:t>Működése azonos az </a:t>
            </a:r>
            <a:r>
              <a:rPr lang="hu-HU" dirty="0" err="1"/>
              <a:t>innerHTML</a:t>
            </a:r>
            <a:r>
              <a:rPr lang="hu-HU" dirty="0"/>
              <a:t>-el, </a:t>
            </a:r>
            <a:r>
              <a:rPr lang="hu-HU" b="1" dirty="0"/>
              <a:t>megváltoztatja az elem belső tartalmát</a:t>
            </a:r>
          </a:p>
          <a:p>
            <a:pPr lvl="1"/>
            <a:r>
              <a:rPr lang="hu-HU" dirty="0"/>
              <a:t>Nem tartalmazhat HTML elemeket!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FB30538C-50FB-9ACD-1BDC-8EED47932E20}"/>
              </a:ext>
            </a:extLst>
          </p:cNvPr>
          <p:cNvSpPr txBox="1">
            <a:spLocks/>
          </p:cNvSpPr>
          <p:nvPr/>
        </p:nvSpPr>
        <p:spPr>
          <a:xfrm>
            <a:off x="838200" y="5671087"/>
            <a:ext cx="10515600" cy="11182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dirty="0"/>
              <a:t>Mivel a „</a:t>
            </a:r>
            <a:r>
              <a:rPr lang="hu-HU" dirty="0" err="1"/>
              <a:t>querySelectoryAll</a:t>
            </a:r>
            <a:r>
              <a:rPr lang="hu-HU" dirty="0"/>
              <a:t>” metódus </a:t>
            </a:r>
            <a:r>
              <a:rPr lang="hu-HU" dirty="0" err="1"/>
              <a:t>NodeListet</a:t>
            </a:r>
            <a:r>
              <a:rPr lang="hu-HU" dirty="0"/>
              <a:t> ad vissza, így a benne lévő elemeket indexeléssel lehet elérni. Ugyanez igaz a „</a:t>
            </a:r>
            <a:r>
              <a:rPr lang="hu-HU" dirty="0" err="1"/>
              <a:t>getElementByName</a:t>
            </a:r>
            <a:r>
              <a:rPr lang="hu-HU" dirty="0"/>
              <a:t>” metódusra is, csak az HTML kollekciót ad vissza!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625AB59-A611-B446-C40A-A8FD92D36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5" y="2585322"/>
            <a:ext cx="5753217" cy="132556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C0E932E-EB41-9898-3A0E-241D7E19B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749" y="2585322"/>
            <a:ext cx="6094856" cy="1325563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61B5EA23-F06F-DEA2-A911-448AC800C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897" y="4125634"/>
            <a:ext cx="6529349" cy="144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62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45C68-4F83-2761-5FF5-1CEE95EE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elemmanipuláló tulajdonságok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80274F42-777E-807A-DB1B-1ECE269B5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9028"/>
          </a:xfrm>
        </p:spPr>
        <p:txBody>
          <a:bodyPr>
            <a:normAutofit/>
          </a:bodyPr>
          <a:lstStyle/>
          <a:p>
            <a:r>
              <a:rPr lang="hu-HU" b="1" dirty="0"/>
              <a:t>Stílus módosítása a „</a:t>
            </a:r>
            <a:r>
              <a:rPr lang="hu-HU" b="1" dirty="0" err="1"/>
              <a:t>style</a:t>
            </a:r>
            <a:r>
              <a:rPr lang="hu-HU" b="1" dirty="0"/>
              <a:t>” tulajdonságon keresztül:</a:t>
            </a:r>
            <a:endParaRPr lang="hu-HU" dirty="0"/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F4B5C17-1B6A-5D98-222E-21E821C0C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78" y="2552291"/>
            <a:ext cx="7339044" cy="175341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B6BEDE7B-3B43-91E9-E293-8DE83B485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073" y="5198530"/>
            <a:ext cx="5291854" cy="129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7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E8F43D-1669-0F7C-1B9B-6FBB7B59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elemmanipuláló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39605F-FC69-C1CE-6577-8DCE7C03F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191"/>
            <a:ext cx="10515600" cy="1118286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err="1"/>
              <a:t>getAttribute</a:t>
            </a:r>
            <a:r>
              <a:rPr lang="hu-HU" b="1" dirty="0"/>
              <a:t>():</a:t>
            </a:r>
          </a:p>
          <a:p>
            <a:pPr lvl="1"/>
            <a:r>
              <a:rPr lang="hu-HU" b="1" dirty="0"/>
              <a:t>Elem attribútumainak lekérdezéséhez használható</a:t>
            </a:r>
          </a:p>
          <a:p>
            <a:pPr lvl="1"/>
            <a:r>
              <a:rPr lang="hu-HU" dirty="0"/>
              <a:t>Paraméterben a lekérendő attribútum nevét kell megadni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A562203-D7F2-62C9-8215-86370DDF3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716" y="2562535"/>
            <a:ext cx="5298567" cy="1262804"/>
          </a:xfrm>
          <a:prstGeom prst="rect">
            <a:avLst/>
          </a:prstGeom>
        </p:spPr>
      </p:pic>
      <p:sp>
        <p:nvSpPr>
          <p:cNvPr id="10" name="Tartalom helye 2">
            <a:extLst>
              <a:ext uri="{FF2B5EF4-FFF2-40B4-BE49-F238E27FC236}">
                <a16:creationId xmlns:a16="http://schemas.microsoft.com/office/drawing/2014/main" id="{E510DAA9-890A-E133-1214-C73CB52FF9CF}"/>
              </a:ext>
            </a:extLst>
          </p:cNvPr>
          <p:cNvSpPr txBox="1">
            <a:spLocks/>
          </p:cNvSpPr>
          <p:nvPr/>
        </p:nvSpPr>
        <p:spPr>
          <a:xfrm>
            <a:off x="838200" y="3840877"/>
            <a:ext cx="10515600" cy="13991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 err="1"/>
              <a:t>setAttribute</a:t>
            </a:r>
            <a:r>
              <a:rPr lang="hu-HU" b="1" dirty="0"/>
              <a:t>():</a:t>
            </a:r>
          </a:p>
          <a:p>
            <a:pPr lvl="1"/>
            <a:r>
              <a:rPr lang="hu-HU" b="1" dirty="0"/>
              <a:t>Meglévő elem attribútumainak beállításához is használható</a:t>
            </a:r>
          </a:p>
          <a:p>
            <a:pPr lvl="1"/>
            <a:r>
              <a:rPr lang="hu-HU" b="1" dirty="0"/>
              <a:t>Új attribútum is létrehozható vele, ha olyan attribútumnak állítunk be értéket, ami eddig nem létezett!</a:t>
            </a:r>
          </a:p>
          <a:p>
            <a:pPr lvl="1"/>
            <a:r>
              <a:rPr lang="hu-HU" dirty="0"/>
              <a:t>Paraméterben a beállítandó attribútum nevét, majd annak új értékét kell megadni</a:t>
            </a:r>
            <a:endParaRPr lang="hu-HU" b="1" dirty="0"/>
          </a:p>
          <a:p>
            <a:endParaRPr lang="hu-HU" dirty="0"/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E40FD483-F924-23CE-82D2-F508D6078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16" y="5342809"/>
            <a:ext cx="6023879" cy="1399189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78449ED0-760F-96DA-BF3B-A46ABCEE6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305" y="5447375"/>
            <a:ext cx="5402179" cy="116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86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42342B-1821-0796-32DD-704B670D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elemmanipuláló metódusok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8A3149FC-53DE-3F15-6B73-A07FB880A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118286"/>
          </a:xfrm>
        </p:spPr>
        <p:txBody>
          <a:bodyPr>
            <a:normAutofit/>
          </a:bodyPr>
          <a:lstStyle/>
          <a:p>
            <a:r>
              <a:rPr lang="hu-HU" b="1" dirty="0" err="1"/>
              <a:t>removeAttribute</a:t>
            </a:r>
            <a:r>
              <a:rPr lang="hu-HU" b="1" dirty="0"/>
              <a:t>():</a:t>
            </a:r>
          </a:p>
          <a:p>
            <a:pPr lvl="1"/>
            <a:r>
              <a:rPr lang="hu-HU" b="1" dirty="0"/>
              <a:t>Elem attribútumainak törléséhez használható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25B6E00-AEC3-257C-E36D-95331C683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171" y="3429000"/>
            <a:ext cx="9099658" cy="214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48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CFF586-D88D-2FE2-ADAD-EAB282B1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8EB73B-D17B-DC3D-626E-B9244521D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603376"/>
          </a:xfrm>
        </p:spPr>
        <p:txBody>
          <a:bodyPr/>
          <a:lstStyle/>
          <a:p>
            <a:r>
              <a:rPr lang="hu-HU" b="1" dirty="0" err="1"/>
              <a:t>document.createElement</a:t>
            </a:r>
            <a:r>
              <a:rPr lang="hu-HU" b="1" dirty="0"/>
              <a:t>(elem)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új elem létrehozására </a:t>
            </a:r>
            <a:r>
              <a:rPr lang="hu-HU" dirty="0"/>
              <a:t>szolgáló metódus</a:t>
            </a:r>
          </a:p>
          <a:p>
            <a:pPr lvl="1"/>
            <a:r>
              <a:rPr lang="hu-HU" dirty="0"/>
              <a:t>Az elem létrejön, de még nincs hozzáadva a weboldalhoz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A2012B3-D71F-C087-AEDA-851EFEC74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23" y="3602118"/>
            <a:ext cx="7590554" cy="246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67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CFF586-D88D-2FE2-ADAD-EAB282B1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 hozzáadása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8EB73B-D17B-DC3D-626E-B9244521D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515600" cy="2040523"/>
          </a:xfrm>
        </p:spPr>
        <p:txBody>
          <a:bodyPr>
            <a:normAutofit/>
          </a:bodyPr>
          <a:lstStyle/>
          <a:p>
            <a:r>
              <a:rPr lang="hu-HU" b="1" dirty="0" err="1"/>
              <a:t>document.appendChild</a:t>
            </a:r>
            <a:r>
              <a:rPr lang="hu-HU" b="1" dirty="0"/>
              <a:t>(elem)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új elem hozzáadására </a:t>
            </a:r>
            <a:r>
              <a:rPr lang="hu-HU" dirty="0"/>
              <a:t>(beszúrására) szolgáló metódus</a:t>
            </a:r>
          </a:p>
          <a:p>
            <a:pPr lvl="1"/>
            <a:r>
              <a:rPr lang="hu-HU" dirty="0"/>
              <a:t>A korábban létrehozott elem hozzáadható a weboldalhoz</a:t>
            </a:r>
          </a:p>
          <a:p>
            <a:pPr lvl="1"/>
            <a:r>
              <a:rPr lang="hu-HU" dirty="0"/>
              <a:t>Ekkor a DOM fának megfelelően beszúrjuk az új elemet a megadott szülő („body”) gyermekeként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03E99D1-619A-150D-9A2F-2C360A49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790" y="3707654"/>
            <a:ext cx="4443664" cy="285971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E365A45E-FD34-9FC8-F797-79F192BF0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4240812"/>
            <a:ext cx="6147650" cy="232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32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4B245C-4880-F89A-0942-065BC6F34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 hozzáadása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1E6866-B734-8159-FF33-092075155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megfelelő szülő kiválasztásához kombinálható az eddig megszerzett tudás: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AE60018-0666-FAA1-CE3B-E8B507249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21" y="2986740"/>
            <a:ext cx="6694975" cy="319022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E1B332A-2D7A-FFE9-309B-E04141B27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175" y="2986740"/>
            <a:ext cx="4248204" cy="319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55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06D315-0899-EBD0-E254-83CC230A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 törlése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97CD6C-FF31-AFC3-C897-EE086D640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document.removeChild</a:t>
            </a:r>
            <a:r>
              <a:rPr lang="hu-HU" b="1" dirty="0"/>
              <a:t>(elem)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elem törlésére </a:t>
            </a:r>
            <a:r>
              <a:rPr lang="hu-HU" dirty="0"/>
              <a:t>szolgáló metódus</a:t>
            </a:r>
          </a:p>
          <a:p>
            <a:pPr lvl="1"/>
            <a:r>
              <a:rPr lang="hu-HU" dirty="0"/>
              <a:t>Ekkor a DOM fának megfelelően töröljük megadott szülő meghatározott gyermekét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AD4AD65-7CA3-D40C-EC92-19CC3C7AE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688" y="4001294"/>
            <a:ext cx="7158624" cy="215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47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4B245C-4880-F89A-0942-065BC6F34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 törlése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1E6866-B734-8159-FF33-092075155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megfelelő szülő kiválasztásához kombinálható az eddig megszerzett tudás: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48534BD-12FD-BC32-709A-7035D7C54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64" y="3156285"/>
            <a:ext cx="8663871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15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F0C7EC-FDA7-B0C3-E3B8-D258D88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elem cseréje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28808CE-D409-1A65-B44E-C24B28642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83849"/>
          </a:xfrm>
        </p:spPr>
        <p:txBody>
          <a:bodyPr/>
          <a:lstStyle/>
          <a:p>
            <a:r>
              <a:rPr lang="hu-HU" b="1" dirty="0" err="1"/>
              <a:t>document.replaceChild</a:t>
            </a:r>
            <a:r>
              <a:rPr lang="hu-HU" b="1" dirty="0"/>
              <a:t>(</a:t>
            </a:r>
            <a:r>
              <a:rPr lang="hu-HU" b="1" dirty="0" err="1"/>
              <a:t>újElem</a:t>
            </a:r>
            <a:r>
              <a:rPr lang="hu-HU" b="1" dirty="0"/>
              <a:t>, </a:t>
            </a:r>
            <a:r>
              <a:rPr lang="hu-HU" b="1" dirty="0" err="1"/>
              <a:t>régiElem</a:t>
            </a:r>
            <a:r>
              <a:rPr lang="hu-HU" b="1" dirty="0"/>
              <a:t>)</a:t>
            </a:r>
          </a:p>
          <a:p>
            <a:pPr lvl="1"/>
            <a:r>
              <a:rPr lang="hu-HU" dirty="0"/>
              <a:t>Egy</a:t>
            </a:r>
            <a:r>
              <a:rPr lang="hu-HU" b="1" dirty="0"/>
              <a:t> elem lecserélésére </a:t>
            </a:r>
            <a:r>
              <a:rPr lang="hu-HU" dirty="0"/>
              <a:t>szolgáló metódus</a:t>
            </a:r>
          </a:p>
          <a:p>
            <a:pPr lvl="1"/>
            <a:r>
              <a:rPr lang="hu-HU" dirty="0"/>
              <a:t>Ekkor a DOM fának megfelelően frissítjük megadott szülő meghatározott gyermekét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F189D26-65CC-F98C-B2CC-201254B62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811" y="3567862"/>
            <a:ext cx="6786377" cy="29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02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9774DF-C500-6A0A-10EB-3D87563E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6CD48F-C289-824D-7891-B440424F2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HTML fájlt, aminek a törzsében az alábbi elemek találhatók:</a:t>
            </a:r>
          </a:p>
          <a:p>
            <a:pPr lvl="1"/>
            <a:r>
              <a:rPr lang="hu-HU" dirty="0"/>
              <a:t>1-es címsor elem az alábbi szöveggel: Üzenetkezelő (&lt;h1&gt;)</a:t>
            </a:r>
          </a:p>
          <a:p>
            <a:pPr lvl="1"/>
            <a:r>
              <a:rPr lang="hu-HU" dirty="0"/>
              <a:t>Egy szakasz elem, amely egy „</a:t>
            </a:r>
            <a:r>
              <a:rPr lang="hu-HU" dirty="0" err="1"/>
              <a:t>uzenetek</a:t>
            </a:r>
            <a:r>
              <a:rPr lang="hu-HU" dirty="0"/>
              <a:t>” azonosítóval rendelkezik (&lt;div&gt;)</a:t>
            </a:r>
          </a:p>
          <a:p>
            <a:pPr lvl="1"/>
            <a:r>
              <a:rPr lang="hu-HU" dirty="0"/>
              <a:t>Egy </a:t>
            </a:r>
            <a:r>
              <a:rPr lang="hu-HU" dirty="0" err="1"/>
              <a:t>szkript</a:t>
            </a:r>
            <a:r>
              <a:rPr lang="hu-HU" dirty="0"/>
              <a:t> elem, amely forrásként a tetszőleges nevű JS fájlra hivatkozik (&lt;script&gt;)</a:t>
            </a:r>
          </a:p>
          <a:p>
            <a:pPr lvl="1"/>
            <a:endParaRPr lang="hu-HU" dirty="0"/>
          </a:p>
          <a:p>
            <a:r>
              <a:rPr lang="hu-HU" dirty="0"/>
              <a:t>Hozzon létre egy JS fájlt, amelyben a továbbiakban fognak dolgozni!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4776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E6B9EE-6E01-8838-025B-89D3B3D6F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83C28B-DB1A-210E-6B11-686E40ECD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feladat során az „ </a:t>
            </a:r>
            <a:r>
              <a:rPr lang="hu-HU" dirty="0" err="1"/>
              <a:t>uzenetek</a:t>
            </a:r>
            <a:r>
              <a:rPr lang="hu-HU" dirty="0"/>
              <a:t>” azonosítóval jelzett &lt;div&gt; elem fogja tárolni az üzeneteket!</a:t>
            </a:r>
          </a:p>
          <a:p>
            <a:r>
              <a:rPr lang="hu-HU" dirty="0"/>
              <a:t>Az üzenetek egymás alatt fognak megjelenni!</a:t>
            </a:r>
          </a:p>
          <a:p>
            <a:endParaRPr lang="hu-HU" dirty="0"/>
          </a:p>
          <a:p>
            <a:r>
              <a:rPr lang="hu-HU" dirty="0"/>
              <a:t>Hozzon létre egy új &lt;div&gt; elemet, amely az első üzenetet fogja tárolni</a:t>
            </a:r>
          </a:p>
          <a:p>
            <a:pPr lvl="1"/>
            <a:r>
              <a:rPr lang="hu-HU" dirty="0"/>
              <a:t>Állítsa be a létrehozott elem osztályát „</a:t>
            </a:r>
            <a:r>
              <a:rPr lang="hu-HU" dirty="0" err="1"/>
              <a:t>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Adja meg az üzenet szövegét az elemnek: „Ez az első üzenet tartalma!”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</p:txBody>
      </p:sp>
    </p:spTree>
    <p:extLst>
      <p:ext uri="{BB962C8B-B14F-4D97-AF65-F5344CB8AC3E}">
        <p14:creationId xmlns:p14="http://schemas.microsoft.com/office/powerpoint/2010/main" val="1620764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98192-5C0B-2A0B-203E-EECA9CE0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073E38-B172-0866-5E39-2C636F5D1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újabb &lt;div&gt; elemet, amely a második üzenetet fogja tárolni</a:t>
            </a:r>
          </a:p>
          <a:p>
            <a:pPr lvl="1"/>
            <a:r>
              <a:rPr lang="hu-HU" dirty="0"/>
              <a:t>Állítsa be a létrehozott elem osztályát szintén „</a:t>
            </a:r>
            <a:r>
              <a:rPr lang="hu-HU" dirty="0" err="1"/>
              <a:t>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Állítsa be a létrehozott elem azonosítóját „</a:t>
            </a:r>
            <a:r>
              <a:rPr lang="hu-HU" dirty="0" err="1"/>
              <a:t>masodikUzenet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Adja meg az üzenet szövegét az elemnek: „Ez a második üzenet tartalma!”</a:t>
            </a:r>
          </a:p>
          <a:p>
            <a:pPr lvl="2"/>
            <a:r>
              <a:rPr lang="hu-HU" dirty="0"/>
              <a:t>Oldja meg, hogy a szöveg a weboldalon félkövér módon jelenjen meg!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  <a:p>
            <a:pPr lvl="1"/>
            <a:endParaRPr lang="hu-HU" dirty="0"/>
          </a:p>
          <a:p>
            <a:r>
              <a:rPr lang="hu-HU" dirty="0"/>
              <a:t>Próbálja ki a végeredményt a további pontok elvégzése előtt!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107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5F9EEC-34A9-241D-2ECA-8706FBBA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FFB359-C7AE-0FDE-E2FD-28595C22F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újabb &lt;div&gt; elemet is, amely a harmadik üzenetet fogja tárolni</a:t>
            </a:r>
          </a:p>
          <a:p>
            <a:pPr lvl="1"/>
            <a:r>
              <a:rPr lang="hu-HU" dirty="0"/>
              <a:t>Állítsa be a létrehozott elem osztályát az alábbiak szerint:</a:t>
            </a:r>
          </a:p>
          <a:p>
            <a:pPr lvl="2"/>
            <a:r>
              <a:rPr lang="hu-HU" dirty="0"/>
              <a:t>Kérje le a második üzenet „</a:t>
            </a:r>
            <a:r>
              <a:rPr lang="hu-HU" dirty="0" err="1"/>
              <a:t>class</a:t>
            </a:r>
            <a:r>
              <a:rPr lang="hu-HU" dirty="0"/>
              <a:t>” attribútumának értékét, és ezt adja át az osztály beállításakor, mint érték</a:t>
            </a:r>
          </a:p>
          <a:p>
            <a:pPr lvl="1"/>
            <a:r>
              <a:rPr lang="hu-HU" dirty="0"/>
              <a:t>Állítsa be a létrehozott elem nevét „</a:t>
            </a:r>
            <a:r>
              <a:rPr lang="hu-HU" dirty="0" err="1"/>
              <a:t>harmadikUzenet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Adja meg az üzenet szövegét az elemnek: „Ez a harmadik üzenet tartalma!”</a:t>
            </a:r>
          </a:p>
          <a:p>
            <a:pPr lvl="2"/>
            <a:r>
              <a:rPr lang="hu-HU" dirty="0"/>
              <a:t>Oldja meg, hogy a szöveg egy bekezdésen belül jelenjen meg!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2813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D1188B-F2D1-C915-5E2A-0CB2C852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57F452-9B7B-9E31-CD4B-2E242E3CE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Hozzon létre egy válaszüzenetnek megfeleltethető &lt;div&gt; elemet is, amely a harmadik üzenetre lesz egy válasz</a:t>
            </a:r>
          </a:p>
          <a:p>
            <a:r>
              <a:rPr lang="hu-HU" dirty="0"/>
              <a:t>Ennek megfelelően a válaszüzenetnek a harmadik levél szakaszába (div) legyen ágyazva!</a:t>
            </a:r>
          </a:p>
          <a:p>
            <a:pPr lvl="1"/>
            <a:r>
              <a:rPr lang="hu-HU" dirty="0"/>
              <a:t>Állítsa be a létrehozott válaszüzenet elem osztályát az alábbiak szerint:</a:t>
            </a:r>
          </a:p>
          <a:p>
            <a:pPr lvl="2"/>
            <a:r>
              <a:rPr lang="hu-HU" dirty="0"/>
              <a:t>Kérje le a harmadik üzenet „</a:t>
            </a:r>
            <a:r>
              <a:rPr lang="hu-HU" dirty="0" err="1"/>
              <a:t>class</a:t>
            </a:r>
            <a:r>
              <a:rPr lang="hu-HU" dirty="0"/>
              <a:t>” attribútumának értékét, és ezt adja át az osztály beállításakor, mint érték</a:t>
            </a:r>
          </a:p>
          <a:p>
            <a:pPr lvl="1"/>
            <a:r>
              <a:rPr lang="hu-HU" dirty="0"/>
              <a:t>Adja meg az üzenet szövegét az elemnek: „Ez a harmadik üzenetre egy válaszüzenet!”</a:t>
            </a:r>
          </a:p>
          <a:p>
            <a:pPr lvl="2"/>
            <a:r>
              <a:rPr lang="hu-HU" dirty="0"/>
              <a:t>Oldja meg, hogy a szöveg 3 sorral a harmadik üzenet alatt jelenjen meg!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63223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990216-FDF6-FE9A-C648-06944AEC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A0F4EF-6D0C-A939-FCF9-3AEF89EAF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Törölje az első üzenet elemet!</a:t>
            </a:r>
          </a:p>
          <a:p>
            <a:r>
              <a:rPr lang="hu-HU" dirty="0"/>
              <a:t>Cserélje le a második üzenet elemét:</a:t>
            </a:r>
          </a:p>
          <a:p>
            <a:pPr lvl="1"/>
            <a:r>
              <a:rPr lang="hu-HU" dirty="0"/>
              <a:t> szakasz &lt;div&gt; helyett legyen bekezdés &lt;p&gt;, de minden más tulajdonsága maradjon a régi</a:t>
            </a:r>
          </a:p>
        </p:txBody>
      </p:sp>
    </p:spTree>
    <p:extLst>
      <p:ext uri="{BB962C8B-B14F-4D97-AF65-F5344CB8AC3E}">
        <p14:creationId xmlns:p14="http://schemas.microsoft.com/office/powerpoint/2010/main" val="3890920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1594</Words>
  <Application>Microsoft Office PowerPoint</Application>
  <PresentationFormat>Szélesvásznú</PresentationFormat>
  <Paragraphs>170</Paragraphs>
  <Slides>31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Office-téma</vt:lpstr>
      <vt:lpstr>Frontend Programozás.</vt:lpstr>
      <vt:lpstr>HTML DOM (Document Object Model)</vt:lpstr>
      <vt:lpstr>Dinamikus HTML oldalak</vt:lpstr>
      <vt:lpstr>HTML DOM tulajdonságok és viselkedések</vt:lpstr>
      <vt:lpstr>HTML DOM - elemkereső metódusok</vt:lpstr>
      <vt:lpstr>HTML DOM - elemkereső metódusok</vt:lpstr>
      <vt:lpstr>HTML DOM - elemkereső metódusok</vt:lpstr>
      <vt:lpstr>HTML DOM - elemkereső metódusok</vt:lpstr>
      <vt:lpstr>HTML DOM - elemkereső metódusok</vt:lpstr>
      <vt:lpstr>HTML DOM - elemkereső metódusok</vt:lpstr>
      <vt:lpstr>HTML kollekció Vs. NodeList</vt:lpstr>
      <vt:lpstr>HTML DOM – CSS szelektorok - Osztálynevek</vt:lpstr>
      <vt:lpstr>HTML DOM – CSS szelektorok - Azonosítók</vt:lpstr>
      <vt:lpstr>HTML DOM – CSS szelektorok - Elemnevek</vt:lpstr>
      <vt:lpstr>HTML DOM – elemmanipuláló tulajdonságok</vt:lpstr>
      <vt:lpstr>HTML DOM – elemmanipuláló tulajdonságok</vt:lpstr>
      <vt:lpstr>HTML DOM – elemmanipuláló tulajdonságok</vt:lpstr>
      <vt:lpstr>HTML DOM – elemmanipuláló metódusok</vt:lpstr>
      <vt:lpstr>HTML DOM – elemmanipuláló metódusok</vt:lpstr>
      <vt:lpstr>HTML DOM – elem létrehozása</vt:lpstr>
      <vt:lpstr>HTML DOM – elem hozzáadása</vt:lpstr>
      <vt:lpstr>HTML DOM – elem hozzáadása</vt:lpstr>
      <vt:lpstr>HTML DOM – elem törlése</vt:lpstr>
      <vt:lpstr>HTML DOM – elem törlése</vt:lpstr>
      <vt:lpstr>HTML DOM – elem cseréje</vt:lpstr>
      <vt:lpstr>Feladat: Üzenetkezelő</vt:lpstr>
      <vt:lpstr>Feladat: Üzenetkezelő</vt:lpstr>
      <vt:lpstr>Feladat: Üzenetkezelő</vt:lpstr>
      <vt:lpstr>Feladat: Üzenetkezelő</vt:lpstr>
      <vt:lpstr>Feladat: Üzenetkezelő</vt:lpstr>
      <vt:lpstr>Feladat: Üzenetkezelő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673</cp:revision>
  <dcterms:created xsi:type="dcterms:W3CDTF">2024-09-01T09:09:55Z</dcterms:created>
  <dcterms:modified xsi:type="dcterms:W3CDTF">2024-09-22T18:59:14Z</dcterms:modified>
</cp:coreProperties>
</file>