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  <p:sldId id="309" r:id="rId3"/>
    <p:sldId id="310" r:id="rId4"/>
    <p:sldId id="311" r:id="rId5"/>
    <p:sldId id="312" r:id="rId6"/>
    <p:sldId id="308" r:id="rId7"/>
    <p:sldId id="313" r:id="rId8"/>
    <p:sldId id="314" r:id="rId9"/>
    <p:sldId id="315" r:id="rId10"/>
    <p:sldId id="316" r:id="rId11"/>
    <p:sldId id="376" r:id="rId12"/>
    <p:sldId id="382" r:id="rId13"/>
    <p:sldId id="317" r:id="rId14"/>
    <p:sldId id="318" r:id="rId15"/>
    <p:sldId id="366" r:id="rId16"/>
    <p:sldId id="367" r:id="rId17"/>
    <p:sldId id="306" r:id="rId18"/>
    <p:sldId id="371" r:id="rId19"/>
    <p:sldId id="307" r:id="rId20"/>
    <p:sldId id="369" r:id="rId21"/>
    <p:sldId id="368" r:id="rId22"/>
    <p:sldId id="370" r:id="rId23"/>
    <p:sldId id="372" r:id="rId24"/>
    <p:sldId id="374" r:id="rId25"/>
    <p:sldId id="373" r:id="rId26"/>
    <p:sldId id="377" r:id="rId27"/>
    <p:sldId id="378" r:id="rId28"/>
    <p:sldId id="380" r:id="rId29"/>
    <p:sldId id="379" r:id="rId30"/>
    <p:sldId id="381" r:id="rId31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5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0267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8229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5138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1658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2024. 10. 21.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6812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2024. 10. 21.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9475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2024. 10. 21.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304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2349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9215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4709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257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285B4-F009-4C1F-B34C-B06A6E9112FD}" type="datetimeFigureOut">
              <a:rPr lang="hu-HU" smtClean="0"/>
              <a:t>2024. 10. 21.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1226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jsonplaceholder.typicode.com/todos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jsonplaceholder.typicode.com/photos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nodejs.org/en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www.youtube.com/watch?v=-Y_sgknf57U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Frontend Programozás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681204"/>
          </a:xfrm>
        </p:spPr>
        <p:txBody>
          <a:bodyPr/>
          <a:lstStyle/>
          <a:p>
            <a:r>
              <a:rPr lang="hu-HU" dirty="0" err="1"/>
              <a:t>Async</a:t>
            </a:r>
            <a:r>
              <a:rPr lang="hu-HU" dirty="0"/>
              <a:t>/</a:t>
            </a:r>
            <a:r>
              <a:rPr lang="hu-HU" dirty="0" err="1"/>
              <a:t>Await</a:t>
            </a:r>
            <a:r>
              <a:rPr lang="hu-HU" dirty="0"/>
              <a:t> utasítások, Hibakezelés, </a:t>
            </a:r>
            <a:r>
              <a:rPr lang="en-US" dirty="0" err="1"/>
              <a:t>Modulok</a:t>
            </a:r>
            <a:r>
              <a:rPr lang="en-US" dirty="0"/>
              <a:t> (import/export)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1119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2CAA72A-045F-8CED-CD7F-5B7470157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JSON formátum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5394DD63-046F-9FF4-2D64-F4F590161B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0195" y="3775276"/>
            <a:ext cx="7471609" cy="3034598"/>
          </a:xfrm>
          <a:prstGeom prst="rect">
            <a:avLst/>
          </a:prstGeom>
        </p:spPr>
      </p:pic>
      <p:sp>
        <p:nvSpPr>
          <p:cNvPr id="5" name="Tartalom helye 2">
            <a:extLst>
              <a:ext uri="{FF2B5EF4-FFF2-40B4-BE49-F238E27FC236}">
                <a16:creationId xmlns:a16="http://schemas.microsoft.com/office/drawing/2014/main" id="{3E8009A1-908B-7604-FCB5-0D0AB9A9282E}"/>
              </a:ext>
            </a:extLst>
          </p:cNvPr>
          <p:cNvSpPr txBox="1">
            <a:spLocks/>
          </p:cNvSpPr>
          <p:nvPr/>
        </p:nvSpPr>
        <p:spPr>
          <a:xfrm>
            <a:off x="838200" y="1690688"/>
            <a:ext cx="10515600" cy="37409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A weboldal JSON formátumban tárolja el az adatokat</a:t>
            </a:r>
          </a:p>
          <a:p>
            <a:pPr lvl="1"/>
            <a:r>
              <a:rPr lang="hu-HU" dirty="0"/>
              <a:t>A JSON (JS </a:t>
            </a:r>
            <a:r>
              <a:rPr lang="hu-HU" dirty="0" err="1"/>
              <a:t>Object</a:t>
            </a:r>
            <a:r>
              <a:rPr lang="hu-HU" dirty="0"/>
              <a:t> </a:t>
            </a:r>
            <a:r>
              <a:rPr lang="hu-HU" dirty="0" err="1"/>
              <a:t>Notation</a:t>
            </a:r>
            <a:r>
              <a:rPr lang="hu-HU" dirty="0"/>
              <a:t>) formátum webes alkalmazásoknál elterjed, kliens – szerver közötti adatcseréhez</a:t>
            </a:r>
          </a:p>
          <a:p>
            <a:pPr lvl="1"/>
            <a:r>
              <a:rPr lang="hu-HU" dirty="0"/>
              <a:t>A JSON nyelvfüggetlen, egyszerű </a:t>
            </a:r>
            <a:r>
              <a:rPr lang="hu-HU" dirty="0" err="1"/>
              <a:t>string</a:t>
            </a:r>
            <a:r>
              <a:rPr lang="hu-HU" dirty="0"/>
              <a:t>, adott típusú adatokat támogat, de nem egy programozási adatszerkezet!</a:t>
            </a:r>
          </a:p>
        </p:txBody>
      </p:sp>
    </p:spTree>
    <p:extLst>
      <p:ext uri="{BB962C8B-B14F-4D97-AF65-F5344CB8AC3E}">
        <p14:creationId xmlns:p14="http://schemas.microsoft.com/office/powerpoint/2010/main" val="190701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D13CF8B-170A-8BED-F159-163F3F9F0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JSON formátum átalakítása JS adatszerkezetté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4ADFB0C1-0988-CC19-49F7-C691A8460F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47070" y="4623406"/>
            <a:ext cx="5697859" cy="2124053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CBA59464-8BD9-DEAB-24AF-6A8A50918D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4987" y="3162708"/>
            <a:ext cx="8522024" cy="1314240"/>
          </a:xfrm>
          <a:prstGeom prst="rect">
            <a:avLst/>
          </a:prstGeo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AAC3165C-3905-66F1-C444-BC4288C8C29B}"/>
              </a:ext>
            </a:extLst>
          </p:cNvPr>
          <p:cNvSpPr txBox="1">
            <a:spLocks/>
          </p:cNvSpPr>
          <p:nvPr/>
        </p:nvSpPr>
        <p:spPr>
          <a:xfrm>
            <a:off x="838200" y="169068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A JSON formátumú adatot JS által értelmezhető adatszerkezetté kell alakítani ahhoz, hogy a JS kódban dolgozni lehessen vele!</a:t>
            </a:r>
          </a:p>
          <a:p>
            <a:pPr lvl="1"/>
            <a:r>
              <a:rPr lang="hu-HU" dirty="0"/>
              <a:t>A .</a:t>
            </a:r>
            <a:r>
              <a:rPr lang="hu-HU" b="1" dirty="0" err="1"/>
              <a:t>json</a:t>
            </a:r>
            <a:r>
              <a:rPr lang="hu-HU" b="1" dirty="0"/>
              <a:t>() </a:t>
            </a:r>
            <a:r>
              <a:rPr lang="hu-HU" dirty="0"/>
              <a:t>aszinkron</a:t>
            </a:r>
            <a:r>
              <a:rPr lang="hu-HU" b="1" dirty="0"/>
              <a:t> </a:t>
            </a:r>
            <a:r>
              <a:rPr lang="hu-HU" dirty="0"/>
              <a:t>metódus felelős a JSON adat átalakításáért JS adatszerkezetté</a:t>
            </a:r>
          </a:p>
        </p:txBody>
      </p:sp>
    </p:spTree>
    <p:extLst>
      <p:ext uri="{BB962C8B-B14F-4D97-AF65-F5344CB8AC3E}">
        <p14:creationId xmlns:p14="http://schemas.microsoft.com/office/powerpoint/2010/main" val="2589482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3644F89-88D0-DFDA-1C38-6D1DF76F9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JS adatszerkezet átalakítása JSON </a:t>
            </a:r>
            <a:r>
              <a:rPr lang="hu-HU" dirty="0" err="1"/>
              <a:t>fromátumra</a:t>
            </a:r>
            <a:endParaRPr lang="hu-HU" dirty="0"/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82054B9C-2A46-32E0-71F8-D803306573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33011" y="3580371"/>
            <a:ext cx="6086503" cy="3108620"/>
          </a:xfrm>
          <a:prstGeom prst="rect">
            <a:avLst/>
          </a:prstGeom>
        </p:spPr>
      </p:pic>
      <p:sp>
        <p:nvSpPr>
          <p:cNvPr id="5" name="Tartalom helye 2">
            <a:extLst>
              <a:ext uri="{FF2B5EF4-FFF2-40B4-BE49-F238E27FC236}">
                <a16:creationId xmlns:a16="http://schemas.microsoft.com/office/drawing/2014/main" id="{B1F18B95-541B-051D-E194-5A19891A7023}"/>
              </a:ext>
            </a:extLst>
          </p:cNvPr>
          <p:cNvSpPr txBox="1">
            <a:spLocks/>
          </p:cNvSpPr>
          <p:nvPr/>
        </p:nvSpPr>
        <p:spPr>
          <a:xfrm>
            <a:off x="838200" y="1690687"/>
            <a:ext cx="10515600" cy="1889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A JS adatszerkezetet a weboldal által értelmezhető JSON formátumra kell alakítani ahhoz, hogy az adat elküldhető legyen a szervernek. </a:t>
            </a:r>
          </a:p>
          <a:p>
            <a:pPr lvl="1"/>
            <a:r>
              <a:rPr lang="hu-HU" dirty="0"/>
              <a:t>A </a:t>
            </a:r>
            <a:r>
              <a:rPr lang="hu-HU" b="1" dirty="0" err="1"/>
              <a:t>JSON.stringify</a:t>
            </a:r>
            <a:r>
              <a:rPr lang="hu-HU" b="1" dirty="0"/>
              <a:t>() </a:t>
            </a:r>
            <a:r>
              <a:rPr lang="hu-HU" dirty="0"/>
              <a:t>aszinkron</a:t>
            </a:r>
            <a:r>
              <a:rPr lang="hu-HU" b="1" dirty="0"/>
              <a:t> </a:t>
            </a:r>
            <a:r>
              <a:rPr lang="hu-HU" dirty="0"/>
              <a:t>metódus felelős a JS adatszerkezet átalakításáért JSON formátummá (JSON </a:t>
            </a:r>
            <a:r>
              <a:rPr lang="hu-HU" dirty="0" err="1"/>
              <a:t>string</a:t>
            </a:r>
            <a:r>
              <a:rPr lang="hu-H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33883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DCF48D1-1460-045A-EFEE-FA64FD6B6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Fetch</a:t>
            </a:r>
            <a:r>
              <a:rPr lang="hu-HU" dirty="0"/>
              <a:t> API – Feladat 3 – Közös átnézés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DB713B0-9014-0B43-CA04-925B264711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5239544"/>
          </a:xfrm>
        </p:spPr>
        <p:txBody>
          <a:bodyPr>
            <a:normAutofit lnSpcReduction="10000"/>
          </a:bodyPr>
          <a:lstStyle/>
          <a:p>
            <a:endParaRPr lang="hu-HU" sz="2200" dirty="0"/>
          </a:p>
          <a:p>
            <a:r>
              <a:rPr lang="hu-HU" sz="2200" dirty="0"/>
              <a:t>Készítsen egy webes felületet, amely </a:t>
            </a:r>
            <a:r>
              <a:rPr lang="hu-HU" sz="2200" dirty="0" err="1"/>
              <a:t>Fetch</a:t>
            </a:r>
            <a:r>
              <a:rPr lang="hu-HU" sz="2200" dirty="0"/>
              <a:t> API segítségével új </a:t>
            </a:r>
            <a:r>
              <a:rPr lang="hu-HU" sz="2200" dirty="0" err="1"/>
              <a:t>Todo</a:t>
            </a:r>
            <a:r>
              <a:rPr lang="hu-HU" sz="2200" dirty="0"/>
              <a:t> elemet hoz létre a következő URL-en: </a:t>
            </a:r>
            <a:r>
              <a:rPr lang="hu-HU" sz="2200" dirty="0">
                <a:hlinkClick r:id="rId2"/>
              </a:rPr>
              <a:t>LINK</a:t>
            </a:r>
            <a:endParaRPr lang="hu-HU" sz="2200" dirty="0"/>
          </a:p>
          <a:p>
            <a:r>
              <a:rPr lang="hu-HU" sz="2200" dirty="0"/>
              <a:t>Hozzon létre egy </a:t>
            </a:r>
            <a:r>
              <a:rPr lang="hu-HU" sz="2200" dirty="0" err="1"/>
              <a:t>fetch</a:t>
            </a:r>
            <a:r>
              <a:rPr lang="hu-HU" sz="2200" dirty="0"/>
              <a:t> kérést, amely elküldi a felhasználó által megadott adatokat a megadott URL-re!</a:t>
            </a:r>
          </a:p>
          <a:p>
            <a:r>
              <a:rPr lang="hu-HU" sz="2200" dirty="0"/>
              <a:t>Hozzon létre egy weboldalt, ahol a következő adatokat kell megadni egy űrlapon:</a:t>
            </a:r>
          </a:p>
          <a:p>
            <a:pPr lvl="1"/>
            <a:r>
              <a:rPr lang="hu-HU" sz="2200" dirty="0"/>
              <a:t>Az új elem címe</a:t>
            </a:r>
          </a:p>
          <a:p>
            <a:pPr lvl="1"/>
            <a:r>
              <a:rPr lang="hu-HU" sz="2200" dirty="0"/>
              <a:t>Az elem befejezésének állapota (</a:t>
            </a:r>
            <a:r>
              <a:rPr lang="hu-HU" sz="2200" dirty="0" err="1"/>
              <a:t>checkbox</a:t>
            </a:r>
            <a:r>
              <a:rPr lang="hu-HU" sz="2200" dirty="0"/>
              <a:t> típus)</a:t>
            </a:r>
          </a:p>
          <a:p>
            <a:r>
              <a:rPr lang="hu-HU" sz="2200" dirty="0"/>
              <a:t>A felhasználó által megadott adatokat küldje el POST kérés formájában az API-</a:t>
            </a:r>
            <a:r>
              <a:rPr lang="hu-HU" sz="2200" dirty="0" err="1"/>
              <a:t>nak</a:t>
            </a:r>
            <a:r>
              <a:rPr lang="hu-HU" sz="2200" dirty="0"/>
              <a:t>!</a:t>
            </a:r>
          </a:p>
          <a:p>
            <a:r>
              <a:rPr lang="hu-HU" sz="2200" dirty="0"/>
              <a:t>A sikeresen létrehozott </a:t>
            </a:r>
            <a:r>
              <a:rPr lang="hu-HU" sz="2200" dirty="0" err="1"/>
              <a:t>Todo</a:t>
            </a:r>
            <a:r>
              <a:rPr lang="hu-HU" sz="2200" dirty="0"/>
              <a:t> elemről jelenítse meg az alábbi információkat:</a:t>
            </a:r>
          </a:p>
          <a:p>
            <a:pPr lvl="1"/>
            <a:r>
              <a:rPr lang="hu-HU" sz="2200" dirty="0"/>
              <a:t>Az elem azonosítója (ID)</a:t>
            </a:r>
          </a:p>
          <a:p>
            <a:pPr lvl="1"/>
            <a:r>
              <a:rPr lang="hu-HU" sz="2200" dirty="0"/>
              <a:t>Az elem címe</a:t>
            </a:r>
          </a:p>
          <a:p>
            <a:pPr lvl="1"/>
            <a:r>
              <a:rPr lang="hu-HU" sz="2200" dirty="0"/>
              <a:t>Az elem befejezésének állapota (befejezve / nem befejezve)</a:t>
            </a:r>
          </a:p>
          <a:p>
            <a:r>
              <a:rPr lang="hu-HU" sz="2200" dirty="0"/>
              <a:t>Az adatokat a weboldalon rendezett formában, jól láthatóan jelenítse meg!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92684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6E50BFB-AA06-DCCB-7AD8-34F70D4F4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Láncolatok rövidítése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F3E3FC1-D588-3531-3024-CC6B3DB21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Egy ígéret elfogadását a </a:t>
            </a:r>
            <a:r>
              <a:rPr lang="hu-HU" dirty="0" err="1"/>
              <a:t>resolve</a:t>
            </a:r>
            <a:r>
              <a:rPr lang="hu-HU" dirty="0" err="1">
                <a:sym typeface="Wingdings" panose="05000000000000000000" pitchFamily="2" charset="2"/>
              </a:rPr>
              <a:t>then</a:t>
            </a:r>
            <a:r>
              <a:rPr lang="hu-HU" dirty="0">
                <a:sym typeface="Wingdings" panose="05000000000000000000" pitchFamily="2" charset="2"/>
              </a:rPr>
              <a:t>, az elutasítását pedig egy </a:t>
            </a:r>
            <a:r>
              <a:rPr lang="hu-HU" dirty="0" err="1">
                <a:sym typeface="Wingdings" panose="05000000000000000000" pitchFamily="2" charset="2"/>
              </a:rPr>
              <a:t>rejectcatch</a:t>
            </a:r>
            <a:r>
              <a:rPr lang="hu-HU" dirty="0">
                <a:sym typeface="Wingdings" panose="05000000000000000000" pitchFamily="2" charset="2"/>
              </a:rPr>
              <a:t> láncolattal kezeltük eddig!</a:t>
            </a:r>
          </a:p>
          <a:p>
            <a:r>
              <a:rPr lang="hu-HU" dirty="0">
                <a:sym typeface="Wingdings" panose="05000000000000000000" pitchFamily="2" charset="2"/>
              </a:rPr>
              <a:t>A JS nyújt erre egy rövidebb, és átáthatóbb szintaxist, elkerülve így a korábban látott </a:t>
            </a:r>
            <a:r>
              <a:rPr lang="hu-HU" dirty="0" err="1">
                <a:sym typeface="Wingdings" panose="05000000000000000000" pitchFamily="2" charset="2"/>
              </a:rPr>
              <a:t>resolvethenthen</a:t>
            </a:r>
            <a:r>
              <a:rPr lang="hu-HU" dirty="0">
                <a:sym typeface="Wingdings" panose="05000000000000000000" pitchFamily="2" charset="2"/>
              </a:rPr>
              <a:t>… hosszú láncokat</a:t>
            </a:r>
          </a:p>
          <a:p>
            <a:endParaRPr lang="hu-HU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332806F9-7330-7FF8-2635-5EE181847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7540" y="3636282"/>
            <a:ext cx="6876920" cy="309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162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F807C16-FF42-6AED-A5E1-A00D36B2A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Await</a:t>
            </a:r>
            <a:r>
              <a:rPr lang="hu-HU" dirty="0"/>
              <a:t> kulcsszó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F7D1B48-F66B-662D-17D7-080E748C6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5639"/>
            <a:ext cx="10515600" cy="5032375"/>
          </a:xfrm>
        </p:spPr>
        <p:txBody>
          <a:bodyPr>
            <a:normAutofit lnSpcReduction="10000"/>
          </a:bodyPr>
          <a:lstStyle/>
          <a:p>
            <a:r>
              <a:rPr lang="hu-HU" b="1" dirty="0" err="1"/>
              <a:t>Await</a:t>
            </a:r>
            <a:r>
              <a:rPr lang="hu-HU" dirty="0"/>
              <a:t>: Várakoztatja a JS kódot addig, amíg az ígéret </a:t>
            </a:r>
            <a:r>
              <a:rPr lang="hu-HU" dirty="0" err="1"/>
              <a:t>kiértékelődik</a:t>
            </a:r>
            <a:r>
              <a:rPr lang="hu-HU" dirty="0"/>
              <a:t> és visszaadja a várt értéket</a:t>
            </a:r>
          </a:p>
          <a:p>
            <a:pPr lvl="1"/>
            <a:r>
              <a:rPr lang="hu-HU" dirty="0"/>
              <a:t>Az ígéret vagy elfogadott, vagy elutasított állapotba kerülhet</a:t>
            </a:r>
          </a:p>
          <a:p>
            <a:r>
              <a:rPr lang="hu-HU" b="1" dirty="0" err="1"/>
              <a:t>Await</a:t>
            </a:r>
            <a:r>
              <a:rPr lang="hu-HU" dirty="0"/>
              <a:t> kulcsszóval elkerülhető a </a:t>
            </a:r>
            <a:r>
              <a:rPr lang="hu-HU" dirty="0" err="1"/>
              <a:t>callback</a:t>
            </a:r>
            <a:r>
              <a:rPr lang="hu-HU" dirty="0"/>
              <a:t> függvények használata, és a sok láncolás</a:t>
            </a:r>
          </a:p>
          <a:p>
            <a:r>
              <a:rPr lang="hu-HU" dirty="0"/>
              <a:t>Az </a:t>
            </a:r>
            <a:r>
              <a:rPr lang="hu-HU" b="1" dirty="0" err="1"/>
              <a:t>await</a:t>
            </a:r>
            <a:r>
              <a:rPr lang="hu-HU" b="1" dirty="0"/>
              <a:t> </a:t>
            </a:r>
            <a:r>
              <a:rPr lang="hu-HU" dirty="0"/>
              <a:t>kulcsszó csak aszinkron függvényeken használható!</a:t>
            </a:r>
          </a:p>
          <a:p>
            <a:pPr lvl="1"/>
            <a:r>
              <a:rPr lang="hu-HU" dirty="0"/>
              <a:t>A </a:t>
            </a:r>
            <a:r>
              <a:rPr lang="hu-HU" b="1" dirty="0" err="1"/>
              <a:t>fetch</a:t>
            </a:r>
            <a:r>
              <a:rPr lang="hu-HU" b="1" dirty="0"/>
              <a:t>() </a:t>
            </a:r>
            <a:r>
              <a:rPr lang="hu-HU" dirty="0"/>
              <a:t>aszinkron függvény, egy ígérettel fog visszatérni, ami a HTTP válasz objektumot tartalmazza, ha a kérés sikeres</a:t>
            </a:r>
          </a:p>
          <a:p>
            <a:pPr lvl="1"/>
            <a:r>
              <a:rPr lang="hu-HU" dirty="0"/>
              <a:t>A </a:t>
            </a:r>
            <a:r>
              <a:rPr lang="hu-HU" b="1" dirty="0" err="1"/>
              <a:t>json</a:t>
            </a:r>
            <a:r>
              <a:rPr lang="hu-HU" b="1" dirty="0"/>
              <a:t>() </a:t>
            </a:r>
            <a:r>
              <a:rPr lang="hu-HU" dirty="0"/>
              <a:t>és a </a:t>
            </a:r>
            <a:r>
              <a:rPr lang="hu-HU" b="1" dirty="0" err="1"/>
              <a:t>stringify</a:t>
            </a:r>
            <a:r>
              <a:rPr lang="hu-HU" b="1" dirty="0"/>
              <a:t>() </a:t>
            </a:r>
            <a:r>
              <a:rPr lang="hu-HU" dirty="0"/>
              <a:t>aszinkron függvények</a:t>
            </a:r>
          </a:p>
          <a:p>
            <a:pPr lvl="1"/>
            <a:endParaRPr lang="hu-HU" dirty="0"/>
          </a:p>
          <a:p>
            <a:r>
              <a:rPr lang="hu-HU" dirty="0"/>
              <a:t>Az aszinkron utasítások azok, amelyek végrehajtása nem blokkolja a kód további futását, és a válaszra nem kell várni, lehetővé téve a kód többi részének futtatását.</a:t>
            </a:r>
          </a:p>
        </p:txBody>
      </p:sp>
    </p:spTree>
    <p:extLst>
      <p:ext uri="{BB962C8B-B14F-4D97-AF65-F5344CB8AC3E}">
        <p14:creationId xmlns:p14="http://schemas.microsoft.com/office/powerpoint/2010/main" val="2507952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D61D3D0-C817-BA25-783A-B8C2894E6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Await</a:t>
            </a:r>
            <a:r>
              <a:rPr lang="hu-HU" dirty="0"/>
              <a:t> kulcsszó - hibaüzenet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FB75801-BA7D-1752-37E8-AB0724783A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/>
          <a:lstStyle/>
          <a:p>
            <a:r>
              <a:rPr lang="hu-HU" dirty="0"/>
              <a:t>A példát kipróbálva hibaüzenetet fogunk kapni</a:t>
            </a:r>
          </a:p>
          <a:p>
            <a:pPr lvl="1"/>
            <a:r>
              <a:rPr lang="hu-HU" dirty="0"/>
              <a:t>Az </a:t>
            </a:r>
            <a:r>
              <a:rPr lang="hu-HU" b="1" dirty="0" err="1"/>
              <a:t>await</a:t>
            </a:r>
            <a:r>
              <a:rPr lang="hu-HU" b="1" dirty="0"/>
              <a:t> </a:t>
            </a:r>
            <a:r>
              <a:rPr lang="hu-HU" dirty="0"/>
              <a:t>kulcsszó csak és kizárólag aszinkron függvényen vagy modulon belül használható!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4F9014E0-80C0-A103-9381-503440578A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762" y="5277517"/>
            <a:ext cx="9412474" cy="911994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3214479C-65C0-FE86-7062-3CACC6A3C5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089" y="3563937"/>
            <a:ext cx="11515821" cy="132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973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FB86125-F0C2-8A9C-92C5-160D6A0B1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Aszinkron </a:t>
            </a:r>
            <a:r>
              <a:rPr lang="hu-HU" dirty="0" err="1"/>
              <a:t>fgv</a:t>
            </a:r>
            <a:r>
              <a:rPr lang="hu-HU" dirty="0"/>
              <a:t>. létrehozása – </a:t>
            </a:r>
            <a:r>
              <a:rPr lang="hu-HU" dirty="0" err="1"/>
              <a:t>Async</a:t>
            </a:r>
            <a:r>
              <a:rPr lang="hu-HU" dirty="0"/>
              <a:t> kulcsszó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225832F-5F82-AA21-CB3B-A13309A76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64059"/>
          </a:xfrm>
        </p:spPr>
        <p:txBody>
          <a:bodyPr>
            <a:normAutofit lnSpcReduction="10000"/>
          </a:bodyPr>
          <a:lstStyle/>
          <a:p>
            <a:r>
              <a:rPr lang="hu-HU" dirty="0" err="1"/>
              <a:t>Async</a:t>
            </a:r>
            <a:r>
              <a:rPr lang="hu-HU" dirty="0"/>
              <a:t>: Aszinkron függvény létrehozására alkalmas kulcsszó</a:t>
            </a:r>
          </a:p>
          <a:p>
            <a:pPr lvl="1"/>
            <a:r>
              <a:rPr lang="hu-HU" dirty="0"/>
              <a:t>A függvény létrehozása a megszokott módon történik, a </a:t>
            </a:r>
            <a:r>
              <a:rPr lang="hu-HU" b="1" dirty="0" err="1"/>
              <a:t>function</a:t>
            </a:r>
            <a:r>
              <a:rPr lang="hu-HU" dirty="0"/>
              <a:t> kulcsszó elé kell a </a:t>
            </a:r>
            <a:r>
              <a:rPr lang="hu-HU" b="1" dirty="0" err="1"/>
              <a:t>async</a:t>
            </a:r>
            <a:r>
              <a:rPr lang="hu-HU" dirty="0"/>
              <a:t> kulcsszót helyezni </a:t>
            </a:r>
          </a:p>
          <a:p>
            <a:pPr lvl="1"/>
            <a:r>
              <a:rPr lang="hu-HU" dirty="0"/>
              <a:t>Nyílfüggvénnyel is alkalmazható, ekkor a paraméterlista elé kell </a:t>
            </a:r>
            <a:r>
              <a:rPr lang="hu-HU" b="1" dirty="0" err="1"/>
              <a:t>async</a:t>
            </a:r>
            <a:r>
              <a:rPr lang="hu-HU" dirty="0"/>
              <a:t>-ot írni</a:t>
            </a:r>
          </a:p>
          <a:p>
            <a:pPr lvl="1"/>
            <a:r>
              <a:rPr lang="hu-HU" dirty="0"/>
              <a:t>A függvényt a használatához meg kell hívni természetesen!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39079491-1695-95DB-3CE1-BED6C5435C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859" y="4090735"/>
            <a:ext cx="9382281" cy="2214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964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85E3F1A-0156-1C34-9216-49851578D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Aszinkron </a:t>
            </a:r>
            <a:r>
              <a:rPr lang="hu-HU" dirty="0" err="1"/>
              <a:t>fgv</a:t>
            </a:r>
            <a:r>
              <a:rPr lang="hu-HU" dirty="0"/>
              <a:t>. - Hibakezelés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97B3068-F6F4-9218-3D57-427FDF5928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r>
              <a:rPr lang="hu-HU" dirty="0"/>
              <a:t>Korábban az ígéret elutasított állapotát (</a:t>
            </a:r>
            <a:r>
              <a:rPr lang="hu-HU" dirty="0" err="1"/>
              <a:t>rejected</a:t>
            </a:r>
            <a:r>
              <a:rPr lang="hu-HU" dirty="0"/>
              <a:t>) a </a:t>
            </a:r>
            <a:r>
              <a:rPr lang="hu-HU" b="1" dirty="0"/>
              <a:t>.</a:t>
            </a:r>
            <a:r>
              <a:rPr lang="hu-HU" b="1" dirty="0" err="1"/>
              <a:t>catch</a:t>
            </a:r>
            <a:r>
              <a:rPr lang="hu-HU" dirty="0"/>
              <a:t> metódussal kezeltük le</a:t>
            </a:r>
          </a:p>
          <a:p>
            <a:r>
              <a:rPr lang="hu-HU" dirty="0"/>
              <a:t>Aszinkron függvények esetén erre ilyen módon nincs lehetőség, hiszen az volt pont a cél, hogy a függvények láncolatát egyszerűbb megoldásra cseréljük</a:t>
            </a:r>
          </a:p>
          <a:p>
            <a:endParaRPr lang="hu-HU" dirty="0"/>
          </a:p>
          <a:p>
            <a:r>
              <a:rPr lang="hu-HU" dirty="0"/>
              <a:t>A hibakezelésre a </a:t>
            </a:r>
            <a:r>
              <a:rPr lang="hu-HU" b="1" dirty="0" err="1"/>
              <a:t>try</a:t>
            </a:r>
            <a:r>
              <a:rPr lang="hu-HU" b="1" dirty="0"/>
              <a:t>/</a:t>
            </a:r>
            <a:r>
              <a:rPr lang="hu-HU" b="1" dirty="0" err="1"/>
              <a:t>catch</a:t>
            </a:r>
            <a:r>
              <a:rPr lang="hu-HU" b="1" dirty="0"/>
              <a:t> </a:t>
            </a:r>
            <a:r>
              <a:rPr lang="hu-HU" dirty="0"/>
              <a:t>szintaxist kell használni</a:t>
            </a:r>
          </a:p>
          <a:p>
            <a:pPr lvl="1"/>
            <a:r>
              <a:rPr lang="hu-HU" dirty="0"/>
              <a:t>A </a:t>
            </a:r>
            <a:r>
              <a:rPr lang="hu-HU" b="1" dirty="0" err="1"/>
              <a:t>try</a:t>
            </a:r>
            <a:r>
              <a:rPr lang="hu-HU" dirty="0"/>
              <a:t> ágba fog kerülni az ígéret teljesülése esetén lefutó kód</a:t>
            </a:r>
          </a:p>
          <a:p>
            <a:pPr lvl="1"/>
            <a:r>
              <a:rPr lang="hu-HU" dirty="0"/>
              <a:t>A </a:t>
            </a:r>
            <a:r>
              <a:rPr lang="hu-HU" b="1" dirty="0" err="1"/>
              <a:t>catch</a:t>
            </a:r>
            <a:r>
              <a:rPr lang="hu-HU" dirty="0"/>
              <a:t> ágban pedig lekezeljük azt az esetet, ha a kódban hiba keletkezik</a:t>
            </a:r>
          </a:p>
          <a:p>
            <a:pPr lvl="2"/>
            <a:r>
              <a:rPr lang="hu-HU" dirty="0"/>
              <a:t>A </a:t>
            </a:r>
            <a:r>
              <a:rPr lang="hu-HU" b="1" dirty="0" err="1"/>
              <a:t>catch</a:t>
            </a:r>
            <a:r>
              <a:rPr lang="hu-HU" dirty="0"/>
              <a:t> ágnál meghatározott változó tárolja el a </a:t>
            </a:r>
            <a:r>
              <a:rPr lang="hu-HU" b="1" dirty="0" err="1"/>
              <a:t>try</a:t>
            </a:r>
            <a:r>
              <a:rPr lang="hu-HU" b="1" dirty="0"/>
              <a:t> </a:t>
            </a:r>
            <a:r>
              <a:rPr lang="hu-HU" dirty="0"/>
              <a:t>ág sikertelen lefutása esetén meghatározott hibaüzenetet</a:t>
            </a:r>
          </a:p>
        </p:txBody>
      </p:sp>
    </p:spTree>
    <p:extLst>
      <p:ext uri="{BB962C8B-B14F-4D97-AF65-F5344CB8AC3E}">
        <p14:creationId xmlns:p14="http://schemas.microsoft.com/office/powerpoint/2010/main" val="3548970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A8F6FB0-AF31-944E-6497-A95F09A80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Hibakezelés – </a:t>
            </a:r>
            <a:r>
              <a:rPr lang="hu-HU" dirty="0" err="1"/>
              <a:t>try</a:t>
            </a:r>
            <a:r>
              <a:rPr lang="hu-HU" dirty="0"/>
              <a:t> / </a:t>
            </a:r>
            <a:r>
              <a:rPr lang="hu-HU" dirty="0" err="1"/>
              <a:t>catch</a:t>
            </a:r>
            <a:r>
              <a:rPr lang="hu-HU" dirty="0"/>
              <a:t> / </a:t>
            </a:r>
            <a:r>
              <a:rPr lang="hu-HU" dirty="0" err="1"/>
              <a:t>finally</a:t>
            </a:r>
            <a:r>
              <a:rPr lang="hu-HU" dirty="0"/>
              <a:t> kódblokkok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4F5938E-202D-989D-0A0A-82C2A6F66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216859"/>
          </a:xfrm>
        </p:spPr>
        <p:txBody>
          <a:bodyPr>
            <a:normAutofit lnSpcReduction="10000"/>
          </a:bodyPr>
          <a:lstStyle/>
          <a:p>
            <a:r>
              <a:rPr lang="hu-HU" dirty="0"/>
              <a:t>Ezek a kódblokkok lehetővé teszi a hibák felderítését anélkül, hogy a programkód összeomlana!</a:t>
            </a:r>
          </a:p>
          <a:p>
            <a:pPr lvl="1"/>
            <a:r>
              <a:rPr lang="hu-HU" dirty="0"/>
              <a:t>Akkor használjuk, ha egy kódról sejthető, hogy bizonyos esetben hibát dob</a:t>
            </a:r>
          </a:p>
          <a:p>
            <a:pPr lvl="2"/>
            <a:r>
              <a:rPr lang="hu-HU" dirty="0"/>
              <a:t>Pl.: Tömböknél gyakran túlszaladhat az indexelés a tömb méretén</a:t>
            </a:r>
          </a:p>
          <a:p>
            <a:pPr lvl="2"/>
            <a:r>
              <a:rPr lang="hu-HU" dirty="0"/>
              <a:t>Pl.: Külső API elérése esetén, ha a weboldal elérhetetlen</a:t>
            </a:r>
          </a:p>
          <a:p>
            <a:r>
              <a:rPr lang="hu-HU" dirty="0"/>
              <a:t>Hibakezelés felépítése: </a:t>
            </a:r>
          </a:p>
          <a:p>
            <a:pPr lvl="1"/>
            <a:r>
              <a:rPr lang="hu-HU" b="1" dirty="0" err="1"/>
              <a:t>try</a:t>
            </a:r>
            <a:r>
              <a:rPr lang="hu-HU" b="1" dirty="0"/>
              <a:t> </a:t>
            </a:r>
            <a:r>
              <a:rPr lang="hu-HU" dirty="0"/>
              <a:t>blokk: Itt található az a programkód, amit hibamentes működés esetén futtatni szeretnénk, de lehet benne olyan utasítás, ami hibát okozhat</a:t>
            </a:r>
          </a:p>
          <a:p>
            <a:pPr lvl="1"/>
            <a:r>
              <a:rPr lang="hu-HU" b="1" dirty="0" err="1"/>
              <a:t>catch</a:t>
            </a:r>
            <a:r>
              <a:rPr lang="hu-HU" b="1" dirty="0"/>
              <a:t> </a:t>
            </a:r>
            <a:r>
              <a:rPr lang="hu-HU" dirty="0"/>
              <a:t>blokk</a:t>
            </a:r>
            <a:r>
              <a:rPr lang="hu-HU" b="1" dirty="0"/>
              <a:t>: </a:t>
            </a:r>
            <a:r>
              <a:rPr lang="hu-HU" dirty="0"/>
              <a:t>Ez a blokk „kapja el” és kezeli le a </a:t>
            </a:r>
            <a:r>
              <a:rPr lang="hu-HU" b="1" dirty="0" err="1"/>
              <a:t>try</a:t>
            </a:r>
            <a:r>
              <a:rPr lang="hu-HU" b="1" dirty="0"/>
              <a:t> </a:t>
            </a:r>
            <a:r>
              <a:rPr lang="hu-HU" dirty="0"/>
              <a:t>blokkban észlelt hibákat</a:t>
            </a:r>
          </a:p>
          <a:p>
            <a:pPr lvl="2"/>
            <a:r>
              <a:rPr lang="hu-HU" dirty="0"/>
              <a:t>A </a:t>
            </a:r>
            <a:r>
              <a:rPr lang="hu-HU" b="1" dirty="0" err="1"/>
              <a:t>catch</a:t>
            </a:r>
            <a:r>
              <a:rPr lang="hu-HU" b="1" dirty="0"/>
              <a:t> </a:t>
            </a:r>
            <a:r>
              <a:rPr lang="hu-HU" dirty="0"/>
              <a:t>egy paraméterként megkapja a </a:t>
            </a:r>
            <a:r>
              <a:rPr lang="hu-HU" b="1" dirty="0" err="1"/>
              <a:t>try</a:t>
            </a:r>
            <a:r>
              <a:rPr lang="hu-HU" dirty="0"/>
              <a:t> által dobott hibaüzenetet, így az kiírható</a:t>
            </a:r>
          </a:p>
          <a:p>
            <a:pPr lvl="1"/>
            <a:r>
              <a:rPr lang="hu-HU" b="1" dirty="0" err="1"/>
              <a:t>Finally</a:t>
            </a:r>
            <a:r>
              <a:rPr lang="hu-HU" b="1" dirty="0"/>
              <a:t> </a:t>
            </a:r>
            <a:r>
              <a:rPr lang="hu-HU" dirty="0"/>
              <a:t>blokk: A blokkban lévő kód mindenképpen lefut, függetlenül attól, hogy történt-e hiba vagy sem!</a:t>
            </a:r>
          </a:p>
          <a:p>
            <a:pPr lvl="2"/>
            <a:r>
              <a:rPr lang="hu-HU" dirty="0"/>
              <a:t>Olyan műveletetekre érdemes használni, amelyek bármely eshetőség esetén le kell fussanak</a:t>
            </a:r>
          </a:p>
          <a:p>
            <a:pPr lvl="2"/>
            <a:r>
              <a:rPr lang="hu-HU" dirty="0"/>
              <a:t>Pl.: Fájlok bezárása, adatbázis kapcsolat zárása</a:t>
            </a:r>
          </a:p>
        </p:txBody>
      </p:sp>
    </p:spTree>
    <p:extLst>
      <p:ext uri="{BB962C8B-B14F-4D97-AF65-F5344CB8AC3E}">
        <p14:creationId xmlns:p14="http://schemas.microsoft.com/office/powerpoint/2010/main" val="227256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1B154C7-14E8-3044-E066-4F41183CB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Hibakezelés – </a:t>
            </a:r>
            <a:r>
              <a:rPr lang="hu-HU" dirty="0" err="1"/>
              <a:t>try</a:t>
            </a:r>
            <a:r>
              <a:rPr lang="hu-HU" dirty="0"/>
              <a:t> / </a:t>
            </a:r>
            <a:r>
              <a:rPr lang="hu-HU" dirty="0" err="1"/>
              <a:t>catch</a:t>
            </a:r>
            <a:r>
              <a:rPr lang="hu-HU" dirty="0"/>
              <a:t> / </a:t>
            </a:r>
            <a:r>
              <a:rPr lang="hu-HU" dirty="0" err="1"/>
              <a:t>finally</a:t>
            </a:r>
            <a:r>
              <a:rPr lang="hu-HU" dirty="0"/>
              <a:t> kódblokkok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0B4F030-D591-B891-40F7-F1A6980A54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0172" y="1566640"/>
            <a:ext cx="7051653" cy="3724720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E242DA73-D812-C90B-974B-8F43F8324C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8624" y="5391900"/>
            <a:ext cx="4954751" cy="805147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FFA4B6BB-9E16-CA2F-B064-37BF8FC2E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8624" y="6297355"/>
            <a:ext cx="4954751" cy="45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846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4B49C6D-52C7-0394-A12F-5E034FFF3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Aszinkron </a:t>
            </a:r>
            <a:r>
              <a:rPr lang="hu-HU" dirty="0" err="1"/>
              <a:t>fgv</a:t>
            </a:r>
            <a:r>
              <a:rPr lang="hu-HU" dirty="0"/>
              <a:t>. - Hibakezelés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F12331E-E0EC-FA7F-1A6A-4E911E46A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51764"/>
          </a:xfrm>
        </p:spPr>
        <p:txBody>
          <a:bodyPr/>
          <a:lstStyle/>
          <a:p>
            <a:r>
              <a:rPr lang="hu-HU" dirty="0"/>
              <a:t>Megjegyzés: Itt a </a:t>
            </a:r>
            <a:r>
              <a:rPr lang="hu-HU" b="1" dirty="0" err="1"/>
              <a:t>catch</a:t>
            </a:r>
            <a:r>
              <a:rPr lang="hu-HU" dirty="0"/>
              <a:t> ág nem csak az ígéret elutasítása esetén fut le</a:t>
            </a:r>
          </a:p>
          <a:p>
            <a:pPr lvl="1"/>
            <a:r>
              <a:rPr lang="hu-HU" dirty="0"/>
              <a:t>Akkor is lefut, ha a </a:t>
            </a:r>
            <a:r>
              <a:rPr lang="hu-HU" b="1" dirty="0" err="1"/>
              <a:t>fetch</a:t>
            </a:r>
            <a:r>
              <a:rPr lang="hu-HU" dirty="0"/>
              <a:t> kérés sikertelen volt (Pl.: A weboldal nem elérhető)</a:t>
            </a:r>
          </a:p>
          <a:p>
            <a:pPr lvl="1"/>
            <a:r>
              <a:rPr lang="hu-HU" dirty="0"/>
              <a:t>Akkor is lefut, ha a JSON </a:t>
            </a:r>
            <a:r>
              <a:rPr lang="hu-HU" dirty="0" err="1"/>
              <a:t>string</a:t>
            </a:r>
            <a:r>
              <a:rPr lang="hu-HU" dirty="0"/>
              <a:t> formátumot nem lehetett JS adatszerkezetté alakítani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DDAAAB1C-D2F9-0077-2E3F-87F535F293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693" y="3712326"/>
            <a:ext cx="8304613" cy="255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680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73B9812-3000-2AF5-627D-26C68810E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Összehasonlítás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A369E9A-9BCD-AA27-29F6-F2BDF3E06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8124"/>
            <a:ext cx="10515600" cy="2329280"/>
          </a:xfrm>
        </p:spPr>
        <p:txBody>
          <a:bodyPr/>
          <a:lstStyle/>
          <a:p>
            <a:r>
              <a:rPr lang="hu-HU" dirty="0"/>
              <a:t>Az alábbiakban </a:t>
            </a:r>
            <a:r>
              <a:rPr lang="hu-HU" dirty="0" err="1"/>
              <a:t>láthatő</a:t>
            </a:r>
            <a:r>
              <a:rPr lang="hu-HU" dirty="0"/>
              <a:t>, hogy a bal oldali (Ígéretkezelés) bár kód mennyiségében rövidebb, nehezebben átláthatóbb, nyílfüggvényeket és </a:t>
            </a:r>
            <a:r>
              <a:rPr lang="hu-HU" dirty="0" err="1"/>
              <a:t>callback</a:t>
            </a:r>
            <a:r>
              <a:rPr lang="hu-HU" dirty="0"/>
              <a:t> függvényeket alkalmaz</a:t>
            </a:r>
          </a:p>
          <a:p>
            <a:r>
              <a:rPr lang="hu-HU" dirty="0"/>
              <a:t>Ezzel szemben a jobboldali (Aszinkron függvény) kódja több, de megvalósítása olvashatóbb és közérthetőbb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5C2EBA3-8A3D-2BD2-F80F-FE8567627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584" y="3995236"/>
            <a:ext cx="8698832" cy="2718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417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CA12B73-BC7F-0360-7527-46DC50C58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Fetch</a:t>
            </a:r>
            <a:r>
              <a:rPr lang="hu-HU" dirty="0"/>
              <a:t> API – Képmegjelenítés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93FB7D2-2A60-C430-E0F9-E3DBB69F4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706"/>
            <a:ext cx="10515600" cy="3149851"/>
          </a:xfrm>
        </p:spPr>
        <p:txBody>
          <a:bodyPr>
            <a:normAutofit/>
          </a:bodyPr>
          <a:lstStyle/>
          <a:p>
            <a:r>
              <a:rPr lang="hu-HU" dirty="0"/>
              <a:t>Készítsen egy webes felületet, amely </a:t>
            </a:r>
            <a:r>
              <a:rPr lang="hu-HU" dirty="0" err="1"/>
              <a:t>Fetch</a:t>
            </a:r>
            <a:r>
              <a:rPr lang="hu-HU" dirty="0"/>
              <a:t> API segítségével ér el adatokat a következő URL-ről: </a:t>
            </a:r>
            <a:r>
              <a:rPr lang="hu-HU" dirty="0">
                <a:hlinkClick r:id="rId2"/>
              </a:rPr>
              <a:t>LINK</a:t>
            </a:r>
            <a:endParaRPr lang="hu-HU" dirty="0"/>
          </a:p>
          <a:p>
            <a:pPr lvl="1"/>
            <a:r>
              <a:rPr lang="hu-HU" dirty="0"/>
              <a:t>A feladat megoldásához aszinkron függvényt alkalmazzon!</a:t>
            </a:r>
          </a:p>
          <a:p>
            <a:pPr lvl="1"/>
            <a:r>
              <a:rPr lang="hu-HU" dirty="0"/>
              <a:t>A lekért adatokat dolgozza fel, és válassza ki az első 3 objektumot!</a:t>
            </a:r>
          </a:p>
          <a:p>
            <a:pPr lvl="1"/>
            <a:r>
              <a:rPr lang="hu-HU" dirty="0"/>
              <a:t>A 3 darab objektumokból az alábbi információkat jelenítse meg a weboldalon:</a:t>
            </a:r>
          </a:p>
          <a:p>
            <a:pPr lvl="2"/>
            <a:r>
              <a:rPr lang="hu-HU" dirty="0"/>
              <a:t>A „</a:t>
            </a:r>
            <a:r>
              <a:rPr lang="hu-HU" dirty="0" err="1"/>
              <a:t>title</a:t>
            </a:r>
            <a:r>
              <a:rPr lang="hu-HU" dirty="0"/>
              <a:t>” kulcshoz tartozó érték</a:t>
            </a:r>
          </a:p>
          <a:p>
            <a:pPr lvl="2"/>
            <a:r>
              <a:rPr lang="hu-HU" dirty="0"/>
              <a:t>Az „</a:t>
            </a:r>
            <a:r>
              <a:rPr lang="hu-HU" dirty="0" err="1"/>
              <a:t>thumbnailUrl</a:t>
            </a:r>
            <a:r>
              <a:rPr lang="hu-HU" dirty="0"/>
              <a:t>” kulcshoz tartozó kép </a:t>
            </a:r>
            <a:r>
              <a:rPr lang="hu-HU" dirty="0" err="1"/>
              <a:t>Url</a:t>
            </a:r>
            <a:r>
              <a:rPr lang="hu-HU" dirty="0"/>
              <a:t> címe</a:t>
            </a:r>
          </a:p>
          <a:p>
            <a:pPr lvl="2"/>
            <a:r>
              <a:rPr lang="hu-HU" dirty="0"/>
              <a:t>A tényleges képet 150x150-es méretben!</a:t>
            </a:r>
          </a:p>
          <a:p>
            <a:pPr lvl="2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914693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40769E9-1D11-8373-9440-7745D0B2D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134726" cy="1325563"/>
          </a:xfrm>
        </p:spPr>
        <p:txBody>
          <a:bodyPr/>
          <a:lstStyle/>
          <a:p>
            <a:r>
              <a:rPr lang="hu-HU" dirty="0" err="1"/>
              <a:t>Fetch</a:t>
            </a:r>
            <a:r>
              <a:rPr lang="hu-HU" dirty="0"/>
              <a:t> API – Képmegjelenítés – </a:t>
            </a:r>
            <a:br>
              <a:rPr lang="hu-HU" dirty="0"/>
            </a:br>
            <a:r>
              <a:rPr lang="hu-HU" dirty="0"/>
              <a:t>Kimeneti példa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B65B391-CEFB-A1A0-5AAC-D35A658E48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2737" y="216877"/>
            <a:ext cx="3062251" cy="6424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793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437E6D4-6E33-F171-842E-CF8C12A52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JavaScript Modulok (ESM)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C826467-3C22-8280-631A-4EF97A7B9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67251"/>
          </a:xfrm>
        </p:spPr>
        <p:txBody>
          <a:bodyPr>
            <a:normAutofit fontScale="92500" lnSpcReduction="10000"/>
          </a:bodyPr>
          <a:lstStyle/>
          <a:p>
            <a:r>
              <a:rPr lang="hu-HU" b="1" dirty="0"/>
              <a:t>Modul</a:t>
            </a:r>
            <a:r>
              <a:rPr lang="hu-HU" dirty="0"/>
              <a:t>: Programkód </a:t>
            </a:r>
            <a:r>
              <a:rPr lang="hu-HU" dirty="0" err="1"/>
              <a:t>struktúrálására</a:t>
            </a:r>
            <a:r>
              <a:rPr lang="hu-HU" dirty="0"/>
              <a:t> alkalmazott módszer</a:t>
            </a:r>
          </a:p>
          <a:p>
            <a:pPr lvl="1"/>
            <a:r>
              <a:rPr lang="hu-HU" dirty="0"/>
              <a:t>A teljes programot kisebb, jól elkülönített részekre bontjuk</a:t>
            </a:r>
          </a:p>
          <a:p>
            <a:pPr lvl="1"/>
            <a:r>
              <a:rPr lang="hu-HU" dirty="0"/>
              <a:t>A kisebb darabokat (modul) exportálhatjuk, majd azokat más fájlokba importálhatjuk</a:t>
            </a:r>
          </a:p>
          <a:p>
            <a:pPr lvl="1"/>
            <a:r>
              <a:rPr lang="hu-HU" dirty="0"/>
              <a:t>Az exportálás során függvényeket, objektumokat, tömböket és más változókat szoktak átadni legtöbbször!</a:t>
            </a:r>
          </a:p>
          <a:p>
            <a:pPr lvl="1"/>
            <a:r>
              <a:rPr lang="hu-HU" dirty="0"/>
              <a:t>Böngészőben futó alkalmazáshoz szokás használni (frontend)!</a:t>
            </a:r>
          </a:p>
          <a:p>
            <a:r>
              <a:rPr lang="hu-HU" b="1" dirty="0"/>
              <a:t>Modulhasználat előnyei:</a:t>
            </a:r>
          </a:p>
          <a:p>
            <a:pPr lvl="1"/>
            <a:r>
              <a:rPr lang="hu-HU" b="1" dirty="0"/>
              <a:t>Növeli a kód átláthatóságát</a:t>
            </a:r>
            <a:r>
              <a:rPr lang="hu-HU" dirty="0"/>
              <a:t>: Jól szervezett kódot eredményez, így könnyebb átlátni és megérteni a program működését</a:t>
            </a:r>
          </a:p>
          <a:p>
            <a:pPr lvl="1"/>
            <a:r>
              <a:rPr lang="hu-HU" b="1" dirty="0" err="1"/>
              <a:t>Újrahasználható</a:t>
            </a:r>
            <a:r>
              <a:rPr lang="hu-HU" b="1" dirty="0"/>
              <a:t> kód</a:t>
            </a:r>
            <a:r>
              <a:rPr lang="hu-HU" dirty="0"/>
              <a:t>: Egy adott feladatot elvégző kódot így akár más programokhoz is könnyedén hozzá lehet adni, ahol szükséges</a:t>
            </a:r>
          </a:p>
          <a:p>
            <a:pPr lvl="1"/>
            <a:r>
              <a:rPr lang="hu-HU" b="1" dirty="0"/>
              <a:t>Névütközés elkerülése</a:t>
            </a:r>
            <a:r>
              <a:rPr lang="hu-HU" dirty="0"/>
              <a:t>: Ha két változónak/függvénynek azonos a neve az modulok esetén nem okoz gondot, mivel a két változó/függvény eltérő módon hivatkozhatók</a:t>
            </a:r>
          </a:p>
        </p:txBody>
      </p:sp>
    </p:spTree>
    <p:extLst>
      <p:ext uri="{BB962C8B-B14F-4D97-AF65-F5344CB8AC3E}">
        <p14:creationId xmlns:p14="http://schemas.microsoft.com/office/powerpoint/2010/main" val="15023602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F454E6B-ABEA-F69D-D15E-FED8F409F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JavaScript Modulok - Követelmények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2404A92-1BB4-C9EB-CDEB-FFD71573D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0381"/>
            <a:ext cx="10515600" cy="4366348"/>
          </a:xfrm>
        </p:spPr>
        <p:txBody>
          <a:bodyPr/>
          <a:lstStyle/>
          <a:p>
            <a:r>
              <a:rPr lang="hu-HU" dirty="0"/>
              <a:t>A modulok jelenléte a JS-ben nem alapértelmezett funkció, ugyanis a nyelv létrejöttekor még nem volt támogatott</a:t>
            </a:r>
          </a:p>
          <a:p>
            <a:pPr lvl="1"/>
            <a:r>
              <a:rPr lang="hu-HU" dirty="0"/>
              <a:t>Használata a JS újabb verziójában (ES6 - 2015) jelent meg, így a régi kóddal való kompatibilitás megőrzése érdekében ezt a funkciót be kell kapcsolni!</a:t>
            </a:r>
          </a:p>
          <a:p>
            <a:r>
              <a:rPr lang="hu-HU" dirty="0"/>
              <a:t>Ha </a:t>
            </a:r>
            <a:r>
              <a:rPr lang="hu-HU" dirty="0" err="1"/>
              <a:t>html</a:t>
            </a:r>
            <a:r>
              <a:rPr lang="hu-HU" dirty="0"/>
              <a:t> kódban használunk &lt;script&gt; elemek között JS kódot, akkor a &lt;script&gt; tagnek kell meghatározni egy modul típust:</a:t>
            </a:r>
          </a:p>
          <a:p>
            <a:pPr lvl="1"/>
            <a:r>
              <a:rPr lang="hu-HU" b="1" dirty="0"/>
              <a:t>&lt;script </a:t>
            </a:r>
            <a:r>
              <a:rPr lang="hu-HU" b="1" dirty="0" err="1"/>
              <a:t>type</a:t>
            </a:r>
            <a:r>
              <a:rPr lang="hu-HU" b="1" dirty="0"/>
              <a:t>=„</a:t>
            </a:r>
            <a:r>
              <a:rPr lang="hu-HU" b="1" dirty="0" err="1"/>
              <a:t>module</a:t>
            </a:r>
            <a:r>
              <a:rPr lang="hu-HU" b="1" dirty="0"/>
              <a:t>”&gt;</a:t>
            </a:r>
          </a:p>
          <a:p>
            <a:r>
              <a:rPr lang="hu-HU" dirty="0"/>
              <a:t>Ha node.JS-t használunk a kód fordításához, akkor a fájl </a:t>
            </a:r>
            <a:r>
              <a:rPr lang="hu-HU" b="1" dirty="0"/>
              <a:t>.</a:t>
            </a:r>
            <a:r>
              <a:rPr lang="hu-HU" b="1" dirty="0" err="1"/>
              <a:t>js</a:t>
            </a:r>
            <a:r>
              <a:rPr lang="hu-HU" b="1" dirty="0"/>
              <a:t> </a:t>
            </a:r>
            <a:r>
              <a:rPr lang="hu-HU" dirty="0"/>
              <a:t>helyett </a:t>
            </a:r>
            <a:r>
              <a:rPr lang="hu-HU" b="1" dirty="0"/>
              <a:t>.</a:t>
            </a:r>
            <a:r>
              <a:rPr lang="hu-HU" b="1" dirty="0" err="1"/>
              <a:t>mjs</a:t>
            </a:r>
            <a:r>
              <a:rPr lang="hu-HU" b="1" dirty="0"/>
              <a:t> </a:t>
            </a:r>
            <a:r>
              <a:rPr lang="hu-HU" dirty="0"/>
              <a:t>kiterjesztésűnek kell lennie!</a:t>
            </a:r>
          </a:p>
          <a:p>
            <a:r>
              <a:rPr lang="hu-HU" dirty="0"/>
              <a:t>A szabályok mind exportálás, mind importálás esetén érvényesek!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92BD4B79-2902-CCF3-707F-3A1D566FB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0117" y="5970237"/>
            <a:ext cx="4490333" cy="586806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94D2ED98-72BF-1BFD-319B-2D14B8882B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0866" y="5974738"/>
            <a:ext cx="2038063" cy="582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5065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3AAE061-C35B-5CB1-E14C-5E8B77CF3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JS Modul exportálása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B370977-4B12-A321-D228-BA606D4ED1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07581"/>
            <a:ext cx="10515600" cy="3757028"/>
          </a:xfrm>
        </p:spPr>
        <p:txBody>
          <a:bodyPr/>
          <a:lstStyle/>
          <a:p>
            <a:r>
              <a:rPr lang="hu-HU" dirty="0"/>
              <a:t>Exportálás során meghatározzuk, hogy egy JS fájlban melyek azok a kódrészletek, amelyeket szeretnénk elérhetővé tenni más fájlok számára is, ezek lesznek a modulok</a:t>
            </a:r>
          </a:p>
          <a:p>
            <a:pPr lvl="1"/>
            <a:r>
              <a:rPr lang="hu-HU" dirty="0"/>
              <a:t>A modulokat az </a:t>
            </a:r>
            <a:r>
              <a:rPr lang="hu-HU" b="1" dirty="0"/>
              <a:t>export</a:t>
            </a:r>
            <a:r>
              <a:rPr lang="hu-HU" dirty="0"/>
              <a:t> kulcsszóval kell ellátni</a:t>
            </a:r>
          </a:p>
          <a:p>
            <a:pPr lvl="1"/>
            <a:r>
              <a:rPr lang="hu-HU" dirty="0"/>
              <a:t>A JS fájl továbbra is tartalmazhat más fájlok által nem elérhető kódrészeket</a:t>
            </a:r>
          </a:p>
          <a:p>
            <a:r>
              <a:rPr lang="hu-HU" dirty="0"/>
              <a:t>Az </a:t>
            </a:r>
            <a:r>
              <a:rPr lang="hu-HU" b="1" dirty="0"/>
              <a:t>export </a:t>
            </a:r>
            <a:r>
              <a:rPr lang="hu-HU" b="1" dirty="0" err="1"/>
              <a:t>default</a:t>
            </a:r>
            <a:r>
              <a:rPr lang="hu-HU" b="1" dirty="0"/>
              <a:t> </a:t>
            </a:r>
            <a:r>
              <a:rPr lang="hu-HU" dirty="0"/>
              <a:t>kulcsszavakkal megadható egy alapértelmezett exportálás, ami biztosan át lesz adva minden importálás során</a:t>
            </a:r>
          </a:p>
          <a:p>
            <a:pPr lvl="1"/>
            <a:r>
              <a:rPr lang="hu-HU" dirty="0"/>
              <a:t>Alapértelmezett exportálásból minden JS fájlban </a:t>
            </a:r>
            <a:r>
              <a:rPr lang="hu-HU" b="1" dirty="0"/>
              <a:t>pontosan egy darab </a:t>
            </a:r>
            <a:r>
              <a:rPr lang="hu-HU" dirty="0"/>
              <a:t>lehet!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F52FB0FE-7874-72FD-FC71-2BC7CF70B8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5779" y="4894123"/>
            <a:ext cx="4740442" cy="184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7664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B67E956-2121-29D2-ABD7-E69E3A94F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JS Modulok exportálása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1DB392A-387E-4D4F-7466-6A9E1DACA7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2787"/>
            <a:ext cx="7021474" cy="1796213"/>
          </a:xfrm>
        </p:spPr>
        <p:txBody>
          <a:bodyPr>
            <a:normAutofit/>
          </a:bodyPr>
          <a:lstStyle/>
          <a:p>
            <a:r>
              <a:rPr lang="hu-HU" dirty="0"/>
              <a:t>Több modul megadásához az export kulcsszó után kapcsos-zárójelek közé kell felsorolni az exportálásra szánt modulokat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B153042F-4C26-60DB-8EF2-8FCBEA162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0767" y="1632787"/>
            <a:ext cx="3527349" cy="1595088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9B15B8EC-C5E3-395E-DBFA-DC53069D9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0768" y="4539268"/>
            <a:ext cx="3527348" cy="1953607"/>
          </a:xfrm>
          <a:prstGeom prst="rect">
            <a:avLst/>
          </a:prstGeom>
        </p:spPr>
      </p:pic>
      <p:sp>
        <p:nvSpPr>
          <p:cNvPr id="8" name="Tartalom helye 2">
            <a:extLst>
              <a:ext uri="{FF2B5EF4-FFF2-40B4-BE49-F238E27FC236}">
                <a16:creationId xmlns:a16="http://schemas.microsoft.com/office/drawing/2014/main" id="{437118C4-14FF-255A-971A-CF973B94C2EC}"/>
              </a:ext>
            </a:extLst>
          </p:cNvPr>
          <p:cNvSpPr txBox="1">
            <a:spLocks/>
          </p:cNvSpPr>
          <p:nvPr/>
        </p:nvSpPr>
        <p:spPr>
          <a:xfrm>
            <a:off x="838200" y="5073075"/>
            <a:ext cx="7021474" cy="885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Az eddig tanult két exportálási módszer kombinálva is használható!</a:t>
            </a:r>
          </a:p>
        </p:txBody>
      </p:sp>
    </p:spTree>
    <p:extLst>
      <p:ext uri="{BB962C8B-B14F-4D97-AF65-F5344CB8AC3E}">
        <p14:creationId xmlns:p14="http://schemas.microsoft.com/office/powerpoint/2010/main" val="27094141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8AF2595-E431-31C1-3A0B-869C1D7FC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Átnevezett JS modulok exportálása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D4CB539-D9BA-B871-28B6-E8D123D524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93449"/>
          </a:xfrm>
        </p:spPr>
        <p:txBody>
          <a:bodyPr/>
          <a:lstStyle/>
          <a:p>
            <a:r>
              <a:rPr lang="hu-HU" dirty="0"/>
              <a:t>Modulok </a:t>
            </a:r>
            <a:r>
              <a:rPr lang="hu-HU" dirty="0" err="1"/>
              <a:t>átnevezetők</a:t>
            </a:r>
            <a:r>
              <a:rPr lang="hu-HU" dirty="0"/>
              <a:t> az „</a:t>
            </a:r>
            <a:r>
              <a:rPr lang="hu-HU" b="1" i="1" dirty="0" err="1"/>
              <a:t>as</a:t>
            </a:r>
            <a:r>
              <a:rPr lang="hu-HU" dirty="0"/>
              <a:t>” kulcsszó megadásával az exportálás során!</a:t>
            </a:r>
          </a:p>
          <a:p>
            <a:r>
              <a:rPr lang="hu-HU" dirty="0"/>
              <a:t>Ekkor az importálás után a megadott néven kell majd hivatkozni az adott modulra!</a:t>
            </a:r>
          </a:p>
          <a:p>
            <a:pPr lvl="1"/>
            <a:r>
              <a:rPr lang="hu-HU" dirty="0"/>
              <a:t>A modul új nevének megadásához </a:t>
            </a:r>
            <a:r>
              <a:rPr lang="hu-HU" b="1" dirty="0"/>
              <a:t>NEM kell</a:t>
            </a:r>
            <a:r>
              <a:rPr lang="hu-HU" dirty="0"/>
              <a:t> idézőjeleket használni!</a:t>
            </a:r>
            <a:endParaRPr lang="hu-HU" b="1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09271FC0-7AA1-CCE1-6255-5EA3F8EF9E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3038" y="4219074"/>
            <a:ext cx="8165924" cy="207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6883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80E103B-B01F-4C31-3C95-7074C566F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JS Modulok importálása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F97573E-E57A-652C-8449-A77D5E026A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Az </a:t>
            </a:r>
            <a:r>
              <a:rPr lang="hu-HU" b="1" dirty="0"/>
              <a:t>import</a:t>
            </a:r>
            <a:r>
              <a:rPr lang="hu-HU" dirty="0"/>
              <a:t> kulcsszóval modul(ok) importálható(k)</a:t>
            </a:r>
          </a:p>
          <a:p>
            <a:pPr lvl="1"/>
            <a:r>
              <a:rPr lang="hu-HU" dirty="0"/>
              <a:t>Ha több modult importálunk, akkor kapcsos-zárójelek közé kell felsorolni</a:t>
            </a:r>
          </a:p>
          <a:p>
            <a:r>
              <a:rPr lang="hu-HU" dirty="0"/>
              <a:t>Ezt követi a </a:t>
            </a:r>
            <a:r>
              <a:rPr lang="hu-HU" b="1" dirty="0" err="1"/>
              <a:t>from</a:t>
            </a:r>
            <a:r>
              <a:rPr lang="hu-HU" dirty="0"/>
              <a:t> kulcsszó, melynél meg kell adni a modulokat tartalmazó fájl elérési útvonalát, idézőjelek között</a:t>
            </a:r>
          </a:p>
          <a:p>
            <a:pPr lvl="1"/>
            <a:r>
              <a:rPr lang="hu-HU" dirty="0"/>
              <a:t>A modulok importálása nem támogatja az abszolút útvonalak használatát!</a:t>
            </a:r>
          </a:p>
          <a:p>
            <a:pPr lvl="1"/>
            <a:r>
              <a:rPr lang="hu-HU" dirty="0"/>
              <a:t>Ha a két fájl közös mappában szerepel, akkor is ki kell tenni a „</a:t>
            </a:r>
            <a:r>
              <a:rPr lang="hu-HU" b="1" dirty="0"/>
              <a:t>./</a:t>
            </a:r>
            <a:r>
              <a:rPr lang="hu-HU" dirty="0"/>
              <a:t>” útvonaljelzést!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20738603-913A-DAF4-CE69-B787CDB1F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893" y="4851400"/>
            <a:ext cx="4567406" cy="1826963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32244D23-4C82-6C4C-EC9F-B6FFDF7F95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6707" y="5102099"/>
            <a:ext cx="6066400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4803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BDF0F57-A2E1-BC3D-8DED-022934547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Átnevezett JS modulok importálása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7B32F2B-42A4-08AC-D513-0932AB242C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57154"/>
          </a:xfrm>
        </p:spPr>
        <p:txBody>
          <a:bodyPr/>
          <a:lstStyle/>
          <a:p>
            <a:r>
              <a:rPr lang="hu-HU" dirty="0"/>
              <a:t>Átnevezett modulok importálása az átnevezések alapján történik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CA1F11A3-ACD1-A51C-094B-BB2BCCE99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987" y="2620624"/>
            <a:ext cx="5785971" cy="1520499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B9970139-BDD9-61CE-0550-C3D7B1BE4C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686" y="2809296"/>
            <a:ext cx="5713160" cy="1150853"/>
          </a:xfrm>
          <a:prstGeom prst="rect">
            <a:avLst/>
          </a:prstGeom>
        </p:spPr>
      </p:pic>
      <p:sp>
        <p:nvSpPr>
          <p:cNvPr id="12" name="Tartalom helye 2">
            <a:extLst>
              <a:ext uri="{FF2B5EF4-FFF2-40B4-BE49-F238E27FC236}">
                <a16:creationId xmlns:a16="http://schemas.microsoft.com/office/drawing/2014/main" id="{1DDB06A1-8F32-89C7-882C-BB00AA448F67}"/>
              </a:ext>
            </a:extLst>
          </p:cNvPr>
          <p:cNvSpPr txBox="1">
            <a:spLocks/>
          </p:cNvSpPr>
          <p:nvPr/>
        </p:nvSpPr>
        <p:spPr>
          <a:xfrm>
            <a:off x="822158" y="4511191"/>
            <a:ext cx="10515600" cy="5598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Akár az importálás után is átnevezhetők a modulok!</a:t>
            </a:r>
          </a:p>
        </p:txBody>
      </p:sp>
      <p:pic>
        <p:nvPicPr>
          <p:cNvPr id="14" name="Kép 13">
            <a:extLst>
              <a:ext uri="{FF2B5EF4-FFF2-40B4-BE49-F238E27FC236}">
                <a16:creationId xmlns:a16="http://schemas.microsoft.com/office/drawing/2014/main" id="{9FD98A35-5119-B281-64D8-5E69CB1A4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987" y="5071059"/>
            <a:ext cx="3989891" cy="1580309"/>
          </a:xfrm>
          <a:prstGeom prst="rect">
            <a:avLst/>
          </a:prstGeom>
        </p:spPr>
      </p:pic>
      <p:pic>
        <p:nvPicPr>
          <p:cNvPr id="16" name="Kép 15">
            <a:extLst>
              <a:ext uri="{FF2B5EF4-FFF2-40B4-BE49-F238E27FC236}">
                <a16:creationId xmlns:a16="http://schemas.microsoft.com/office/drawing/2014/main" id="{F7A69E67-6B47-DF75-AD29-53C8424934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6456" y="5402731"/>
            <a:ext cx="6930390" cy="971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7191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47B2930-FEBC-D37A-5617-8AC5351B7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Összes JS modul importálása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197121A-8B3D-68F4-D8E6-5EA67959B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083259"/>
          </a:xfrm>
        </p:spPr>
        <p:txBody>
          <a:bodyPr/>
          <a:lstStyle/>
          <a:p>
            <a:r>
              <a:rPr lang="hu-HU" dirty="0"/>
              <a:t>Egy importálás során nem kötelező minden, exportáláskor megadott modult beimportálni!</a:t>
            </a:r>
          </a:p>
          <a:p>
            <a:r>
              <a:rPr lang="hu-HU" dirty="0"/>
              <a:t>Azonban ha minden modult szeretnénk beimportálni, nem szükséges minden modul nevét legépelni, használható a </a:t>
            </a:r>
            <a:r>
              <a:rPr lang="hu-HU" b="1" dirty="0"/>
              <a:t>* </a:t>
            </a:r>
            <a:r>
              <a:rPr lang="hu-HU" dirty="0"/>
              <a:t>operátor!</a:t>
            </a:r>
          </a:p>
          <a:p>
            <a:pPr lvl="1"/>
            <a:r>
              <a:rPr lang="hu-HU" dirty="0"/>
              <a:t>Ilyenkor kötelezően meg kell adni egy nevet, amivel az összes modulra hivatkozhatunk a programban</a:t>
            </a:r>
          </a:p>
          <a:p>
            <a:pPr lvl="1"/>
            <a:r>
              <a:rPr lang="hu-HU" dirty="0"/>
              <a:t>A modulcsomagban lévő egyes modulokat az adott modul nevével lehet elérni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CEAB5344-B6A2-D1BC-F869-8F16615EA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908884"/>
            <a:ext cx="4429545" cy="1785825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B17136B6-FAB4-BD75-C7CC-858F195FF7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2513" y="5043821"/>
            <a:ext cx="5361287" cy="1323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4320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E50B344-535E-CA86-A251-F65C1A82F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Fontos észrevétel – HTML export/import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A89E52F-0900-B748-8EB5-D350B8AD6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4212"/>
            <a:ext cx="10515600" cy="1325563"/>
          </a:xfrm>
        </p:spPr>
        <p:txBody>
          <a:bodyPr/>
          <a:lstStyle/>
          <a:p>
            <a:r>
              <a:rPr lang="hu-HU" dirty="0"/>
              <a:t>Két HTML fájl, amelyből egyik exportál, másik importál nem tud együttműködni, mert a böngészők nem támogatják az ES6 modulokat HTML fájlok között!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47F78AA6-5D94-0BBD-982D-FCA978347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6070" y="5367127"/>
            <a:ext cx="7039859" cy="1339104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8A7781C2-B862-9F72-8B2F-61D601AC2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106" y="3418387"/>
            <a:ext cx="5501694" cy="1458099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C510B449-BD7D-087D-8E77-03804B0807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146" y="3311522"/>
            <a:ext cx="3646354" cy="168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320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8639B55-6152-4624-D129-33FBE3DCC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JS modulok – Köszöntés és duplázás feladat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4CCA8BB-FD75-FC4A-3F17-84AD7963B7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Készítsen egy fájlt, amely két függvényt fog exportálni modulként:</a:t>
            </a:r>
          </a:p>
          <a:p>
            <a:pPr lvl="1"/>
            <a:r>
              <a:rPr lang="hu-HU" dirty="0"/>
              <a:t>A </a:t>
            </a:r>
            <a:r>
              <a:rPr lang="hu-HU" b="1" dirty="0" err="1"/>
              <a:t>duplaz</a:t>
            </a:r>
            <a:r>
              <a:rPr lang="hu-HU" b="1" dirty="0"/>
              <a:t>(szam)</a:t>
            </a:r>
            <a:r>
              <a:rPr lang="hu-HU" dirty="0"/>
              <a:t> visszaadja a paraméterként kapott szám dupláját</a:t>
            </a:r>
          </a:p>
          <a:p>
            <a:pPr lvl="1"/>
            <a:r>
              <a:rPr lang="hu-HU" dirty="0"/>
              <a:t>A </a:t>
            </a:r>
            <a:r>
              <a:rPr lang="hu-HU" b="1" dirty="0" err="1"/>
              <a:t>koszontosDuplazas</a:t>
            </a:r>
            <a:r>
              <a:rPr lang="hu-HU" b="1" dirty="0"/>
              <a:t>(</a:t>
            </a:r>
            <a:r>
              <a:rPr lang="hu-HU" b="1" dirty="0" err="1"/>
              <a:t>nev</a:t>
            </a:r>
            <a:r>
              <a:rPr lang="hu-HU" b="1" dirty="0"/>
              <a:t>, szam)</a:t>
            </a:r>
            <a:r>
              <a:rPr lang="hu-HU" dirty="0"/>
              <a:t> köszönti a paraméterként kapott név alapján a program használóját, majd a második paraméterként kapott érték dupláját is kiírja</a:t>
            </a:r>
          </a:p>
          <a:p>
            <a:r>
              <a:rPr lang="hu-HU" dirty="0"/>
              <a:t>Készítsen egy fájlt, amely importálja a két modult és felhasználja őket tetszőleges paraméterekkel!</a:t>
            </a:r>
          </a:p>
        </p:txBody>
      </p:sp>
    </p:spTree>
    <p:extLst>
      <p:ext uri="{BB962C8B-B14F-4D97-AF65-F5344CB8AC3E}">
        <p14:creationId xmlns:p14="http://schemas.microsoft.com/office/powerpoint/2010/main" val="830608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104F88C-9FC5-128B-8219-1D3C95FCE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Node.js és telepítése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83E0BD1-210F-E222-E6A4-76CA2A469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47891"/>
          </a:xfrm>
        </p:spPr>
        <p:txBody>
          <a:bodyPr>
            <a:normAutofit lnSpcReduction="10000"/>
          </a:bodyPr>
          <a:lstStyle/>
          <a:p>
            <a:r>
              <a:rPr lang="hu-HU" dirty="0" err="1"/>
              <a:t>Node</a:t>
            </a:r>
            <a:r>
              <a:rPr lang="hu-HU" dirty="0"/>
              <a:t>: Egy JS futtatókörnyezet, amely lehetővé teszi JS kód futtatásást webböngészőn kívül is </a:t>
            </a:r>
          </a:p>
          <a:p>
            <a:pPr lvl="1"/>
            <a:r>
              <a:rPr lang="hu-HU" dirty="0"/>
              <a:t>A JS eredetileg „csak” webes környezetben volt használható (frontend)</a:t>
            </a:r>
          </a:p>
          <a:p>
            <a:pPr lvl="1"/>
            <a:r>
              <a:rPr lang="hu-HU" dirty="0"/>
              <a:t>Így viszont szerveroldali (backend) projektek esetén is használható a JS nyelv</a:t>
            </a:r>
          </a:p>
          <a:p>
            <a:pPr lvl="1"/>
            <a:r>
              <a:rPr lang="hu-HU" dirty="0"/>
              <a:t>Bizonyos webes funkcióktól így elesünk </a:t>
            </a:r>
          </a:p>
          <a:p>
            <a:pPr lvl="2"/>
            <a:r>
              <a:rPr lang="hu-HU" dirty="0"/>
              <a:t>Pl.: </a:t>
            </a:r>
            <a:r>
              <a:rPr lang="hu-HU" dirty="0" err="1"/>
              <a:t>window</a:t>
            </a:r>
            <a:r>
              <a:rPr lang="hu-HU" dirty="0"/>
              <a:t> objektum, DOM manipuláció</a:t>
            </a:r>
          </a:p>
          <a:p>
            <a:pPr lvl="1"/>
            <a:r>
              <a:rPr lang="hu-HU" dirty="0"/>
              <a:t>Cserébe kapunk új lehetőségeket</a:t>
            </a:r>
          </a:p>
          <a:p>
            <a:pPr lvl="2"/>
            <a:r>
              <a:rPr lang="hu-HU" dirty="0"/>
              <a:t>Pl.: fájlból olvasás, fájlba írás</a:t>
            </a:r>
          </a:p>
          <a:p>
            <a:r>
              <a:rPr lang="hu-HU" dirty="0" err="1"/>
              <a:t>Node</a:t>
            </a:r>
            <a:r>
              <a:rPr lang="hu-HU" dirty="0"/>
              <a:t> telepítése: </a:t>
            </a:r>
          </a:p>
          <a:p>
            <a:pPr lvl="1"/>
            <a:r>
              <a:rPr lang="hu-HU" dirty="0"/>
              <a:t>Az alábbi oldalról kell beszerezni a </a:t>
            </a:r>
            <a:r>
              <a:rPr lang="hu-HU" dirty="0" err="1"/>
              <a:t>Node</a:t>
            </a:r>
            <a:r>
              <a:rPr lang="hu-HU" dirty="0"/>
              <a:t> LST változatát: </a:t>
            </a:r>
            <a:r>
              <a:rPr lang="hu-HU" dirty="0">
                <a:hlinkClick r:id="rId2"/>
              </a:rPr>
              <a:t>LINK</a:t>
            </a:r>
            <a:endParaRPr lang="hu-HU" dirty="0"/>
          </a:p>
          <a:p>
            <a:pPr lvl="1"/>
            <a:r>
              <a:rPr lang="hu-HU" dirty="0"/>
              <a:t>A telepítési varázslóval egyszerű a telepítést megvalósítani</a:t>
            </a:r>
          </a:p>
          <a:p>
            <a:pPr lvl="1"/>
            <a:r>
              <a:rPr lang="hu-HU" dirty="0"/>
              <a:t>A terminál (CMD) megnyitása után a „</a:t>
            </a:r>
            <a:r>
              <a:rPr lang="hu-HU" i="1" dirty="0" err="1"/>
              <a:t>node</a:t>
            </a:r>
            <a:r>
              <a:rPr lang="hu-HU" i="1" dirty="0"/>
              <a:t> –v”</a:t>
            </a:r>
            <a:r>
              <a:rPr lang="hu-HU" dirty="0"/>
              <a:t> paranccsal ellenőrizhető a feltelepített verzió </a:t>
            </a:r>
          </a:p>
          <a:p>
            <a:pPr lvl="1"/>
            <a:endParaRPr lang="hu-HU" dirty="0"/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523449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5875E63-8DAA-865C-689D-6A751033E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Node</a:t>
            </a:r>
            <a:r>
              <a:rPr lang="hu-HU" dirty="0"/>
              <a:t> használat VS </a:t>
            </a:r>
            <a:r>
              <a:rPr lang="hu-HU" dirty="0" err="1"/>
              <a:t>Code</a:t>
            </a:r>
            <a:r>
              <a:rPr lang="hu-HU" dirty="0"/>
              <a:t>-ban és CMD-ben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BBB15B5-8F30-B2FB-5354-D32D2492D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874712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A Visual </a:t>
            </a:r>
            <a:r>
              <a:rPr lang="hu-HU" dirty="0" err="1"/>
              <a:t>Studio</a:t>
            </a:r>
            <a:r>
              <a:rPr lang="hu-HU" dirty="0"/>
              <a:t> </a:t>
            </a:r>
            <a:r>
              <a:rPr lang="hu-HU" dirty="0" err="1"/>
              <a:t>Code</a:t>
            </a:r>
            <a:r>
              <a:rPr lang="hu-HU" dirty="0"/>
              <a:t>-ban terminálon keresztül tudjuk használni a </a:t>
            </a:r>
            <a:r>
              <a:rPr lang="hu-HU" dirty="0" err="1"/>
              <a:t>Node</a:t>
            </a:r>
            <a:r>
              <a:rPr lang="hu-HU" dirty="0"/>
              <a:t>-ot, akárcsak mintha CMD-n keresztül adnánk ki az utasításokat</a:t>
            </a:r>
          </a:p>
          <a:p>
            <a:pPr lvl="1"/>
            <a:r>
              <a:rPr lang="hu-HU" dirty="0"/>
              <a:t>Ha a VS </a:t>
            </a:r>
            <a:r>
              <a:rPr lang="hu-HU" dirty="0" err="1"/>
              <a:t>Code</a:t>
            </a:r>
            <a:r>
              <a:rPr lang="hu-HU" dirty="0"/>
              <a:t> hibát dob, érdemes a környezeti változók közé elhelyezni a Node.js elérési útvonalát: </a:t>
            </a:r>
            <a:r>
              <a:rPr lang="hu-HU" dirty="0">
                <a:hlinkClick r:id="rId2"/>
              </a:rPr>
              <a:t>Tutorial</a:t>
            </a:r>
            <a:endParaRPr lang="hu-HU" dirty="0"/>
          </a:p>
          <a:p>
            <a:r>
              <a:rPr lang="hu-HU" dirty="0"/>
              <a:t>A CMD, avagy Windows terminál lehetőséget ad arra, hogy </a:t>
            </a:r>
            <a:r>
              <a:rPr lang="hu-HU" dirty="0" err="1"/>
              <a:t>node</a:t>
            </a:r>
            <a:r>
              <a:rPr lang="hu-HU" dirty="0"/>
              <a:t> utasításokat futtassunk</a:t>
            </a:r>
          </a:p>
          <a:p>
            <a:pPr lvl="1"/>
            <a:r>
              <a:rPr lang="hu-HU" dirty="0"/>
              <a:t>Ehhez érdemes a JS fájlokat tartalmazó mappában elhelyezkedni, hogy ne kelljen minden futtatáskor a fájl útvonalát megadni!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BA6ACB96-554F-0DC8-7B38-1EA5EC9C3B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7456" y="4700337"/>
            <a:ext cx="8897088" cy="903831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3DAC5171-37A7-632F-2F36-6702EFA2FB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5901977"/>
            <a:ext cx="11108298" cy="71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5924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F8B75D9-2A21-3BA3-B363-C76EA3D70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Node</a:t>
            </a:r>
            <a:r>
              <a:rPr lang="hu-HU" dirty="0"/>
              <a:t> globális változói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5771543-EBE3-543E-33E8-FD6EA7A12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548480"/>
          </a:xfrm>
        </p:spPr>
        <p:txBody>
          <a:bodyPr/>
          <a:lstStyle/>
          <a:p>
            <a:r>
              <a:rPr lang="hu-HU" dirty="0"/>
              <a:t>A </a:t>
            </a:r>
            <a:r>
              <a:rPr lang="hu-HU" dirty="0" err="1"/>
              <a:t>Node</a:t>
            </a:r>
            <a:r>
              <a:rPr lang="hu-HU" dirty="0"/>
              <a:t> futtatókörnyezet használatához a „</a:t>
            </a:r>
            <a:r>
              <a:rPr lang="hu-HU" b="1" dirty="0" err="1"/>
              <a:t>node</a:t>
            </a:r>
            <a:r>
              <a:rPr lang="hu-HU" b="1" dirty="0"/>
              <a:t> </a:t>
            </a:r>
            <a:r>
              <a:rPr lang="hu-HU" i="1" dirty="0" err="1"/>
              <a:t>útvonal.kiterjesztés</a:t>
            </a:r>
            <a:r>
              <a:rPr lang="hu-HU" i="1" dirty="0"/>
              <a:t>” </a:t>
            </a:r>
            <a:r>
              <a:rPr lang="hu-HU" dirty="0"/>
              <a:t>utasítást kell használni!</a:t>
            </a:r>
          </a:p>
          <a:p>
            <a:endParaRPr lang="hu-HU" dirty="0"/>
          </a:p>
          <a:p>
            <a:r>
              <a:rPr lang="hu-HU" dirty="0"/>
              <a:t>A </a:t>
            </a:r>
            <a:r>
              <a:rPr lang="hu-HU" dirty="0" err="1"/>
              <a:t>Node</a:t>
            </a:r>
            <a:r>
              <a:rPr lang="hu-HU" dirty="0"/>
              <a:t> rendelkezik globális változókkal:</a:t>
            </a:r>
          </a:p>
          <a:p>
            <a:pPr lvl="1"/>
            <a:r>
              <a:rPr lang="hu-HU" b="1" i="1" dirty="0"/>
              <a:t>__</a:t>
            </a:r>
            <a:r>
              <a:rPr lang="hu-HU" b="1" i="1" dirty="0" err="1"/>
              <a:t>dirname</a:t>
            </a:r>
            <a:r>
              <a:rPr lang="hu-HU" dirty="0"/>
              <a:t>: Az aktuális könyvtár abszolút útvonalát adja vissza</a:t>
            </a:r>
          </a:p>
          <a:p>
            <a:pPr lvl="1"/>
            <a:r>
              <a:rPr lang="hu-HU" b="1" i="1" dirty="0"/>
              <a:t>__</a:t>
            </a:r>
            <a:r>
              <a:rPr lang="hu-HU" b="1" i="1" dirty="0" err="1"/>
              <a:t>filename</a:t>
            </a:r>
            <a:r>
              <a:rPr lang="hu-HU" b="1" i="1" dirty="0"/>
              <a:t>: </a:t>
            </a:r>
            <a:r>
              <a:rPr lang="hu-HU" dirty="0"/>
              <a:t>Az aktuális fájl abszolút útvonalát adja vissza</a:t>
            </a:r>
          </a:p>
          <a:p>
            <a:pPr lvl="1"/>
            <a:r>
              <a:rPr lang="hu-HU" dirty="0"/>
              <a:t>Ezek bármely JS kódban használhatók, amik a </a:t>
            </a:r>
            <a:r>
              <a:rPr lang="hu-HU" dirty="0" err="1"/>
              <a:t>Node</a:t>
            </a:r>
            <a:r>
              <a:rPr lang="hu-HU" dirty="0"/>
              <a:t>-ot választják fordítókörnyezetként!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7E5E7D16-15B2-C086-8226-E396CD4E8E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6883" y="5173457"/>
            <a:ext cx="2898233" cy="671169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D958DBE6-CD74-954B-BE41-58F51FDD8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5976850"/>
            <a:ext cx="10651572" cy="73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7444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A8A7BDD-8A82-B5FF-0A22-81982636D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Node</a:t>
            </a:r>
            <a:r>
              <a:rPr lang="hu-HU" dirty="0"/>
              <a:t> modulok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C395C40-5644-5400-EF18-DD4211E51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Mivel a </a:t>
            </a:r>
            <a:r>
              <a:rPr lang="hu-HU" dirty="0" err="1"/>
              <a:t>Node</a:t>
            </a:r>
            <a:r>
              <a:rPr lang="hu-HU" dirty="0"/>
              <a:t> szerveroldali (backend) használatra teszi alkalmassá a JS nyelvet, így a frontend (webes) környezetnél használt ESM modulok nem használhatók</a:t>
            </a:r>
          </a:p>
          <a:p>
            <a:r>
              <a:rPr lang="hu-HU" dirty="0"/>
              <a:t>Itt saját, </a:t>
            </a:r>
            <a:r>
              <a:rPr lang="hu-HU" dirty="0" err="1"/>
              <a:t>Node</a:t>
            </a:r>
            <a:r>
              <a:rPr lang="hu-HU" dirty="0"/>
              <a:t> által támogatott modulhasználatot kell megtanulni:</a:t>
            </a:r>
          </a:p>
          <a:p>
            <a:pPr lvl="1"/>
            <a:r>
              <a:rPr lang="hu-HU" dirty="0"/>
              <a:t>A </a:t>
            </a:r>
            <a:r>
              <a:rPr lang="hu-HU" i="1" dirty="0" err="1"/>
              <a:t>module.exports</a:t>
            </a:r>
            <a:r>
              <a:rPr lang="hu-HU" i="1" dirty="0"/>
              <a:t> </a:t>
            </a:r>
            <a:r>
              <a:rPr lang="hu-HU" dirty="0"/>
              <a:t>egy speciális objektum, ami az exportált modulokat tartalmazza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8D4791E-EC79-5117-4C21-D09E74AC9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495" y="4339398"/>
            <a:ext cx="5386587" cy="1837565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38109AC0-9619-D6B2-15B5-80024577C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1377" y="4686684"/>
            <a:ext cx="5015718" cy="1142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939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1851</Words>
  <Application>Microsoft Office PowerPoint</Application>
  <PresentationFormat>Szélesvásznú</PresentationFormat>
  <Paragraphs>161</Paragraphs>
  <Slides>30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Wingdings</vt:lpstr>
      <vt:lpstr>Office-téma</vt:lpstr>
      <vt:lpstr>Frontend Programozás</vt:lpstr>
      <vt:lpstr>JSON formátum</vt:lpstr>
      <vt:lpstr>JSON formátum átalakítása JS adatszerkezetté</vt:lpstr>
      <vt:lpstr>JS adatszerkezet átalakítása JSON fromátumra</vt:lpstr>
      <vt:lpstr>Fetch API – Feladat 3 – Közös átnézés</vt:lpstr>
      <vt:lpstr>Láncolatok rövidítése</vt:lpstr>
      <vt:lpstr>Await kulcsszó</vt:lpstr>
      <vt:lpstr>Await kulcsszó - hibaüzenet</vt:lpstr>
      <vt:lpstr>Aszinkron fgv. létrehozása – Async kulcsszó</vt:lpstr>
      <vt:lpstr>Aszinkron fgv. - Hibakezelés</vt:lpstr>
      <vt:lpstr>Hibakezelés – try / catch / finally kódblokkok</vt:lpstr>
      <vt:lpstr>Hibakezelés – try / catch / finally kódblokkok</vt:lpstr>
      <vt:lpstr>Aszinkron fgv. - Hibakezelés</vt:lpstr>
      <vt:lpstr>Összehasonlítás</vt:lpstr>
      <vt:lpstr>Fetch API – Képmegjelenítés</vt:lpstr>
      <vt:lpstr>Fetch API – Képmegjelenítés –  Kimeneti példa</vt:lpstr>
      <vt:lpstr>JavaScript Modulok (ESM)</vt:lpstr>
      <vt:lpstr>JavaScript Modulok - Követelmények</vt:lpstr>
      <vt:lpstr>JS Modul exportálása</vt:lpstr>
      <vt:lpstr>JS Modulok exportálása</vt:lpstr>
      <vt:lpstr>Átnevezett JS modulok exportálása</vt:lpstr>
      <vt:lpstr>JS Modulok importálása</vt:lpstr>
      <vt:lpstr>Átnevezett JS modulok importálása</vt:lpstr>
      <vt:lpstr>Összes JS modul importálása</vt:lpstr>
      <vt:lpstr>Fontos észrevétel – HTML export/import</vt:lpstr>
      <vt:lpstr>JS modulok – Köszöntés és duplázás feladat</vt:lpstr>
      <vt:lpstr>Node.js és telepítése</vt:lpstr>
      <vt:lpstr>Node használat VS Code-ban és CMD-ben</vt:lpstr>
      <vt:lpstr>Node globális változói</vt:lpstr>
      <vt:lpstr>Node modulok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Adatbáziskezelés II.</dc:title>
  <dc:creator>Zoli</dc:creator>
  <cp:lastModifiedBy>Bányai Zoltán</cp:lastModifiedBy>
  <cp:revision>1399</cp:revision>
  <dcterms:created xsi:type="dcterms:W3CDTF">2024-09-01T09:09:55Z</dcterms:created>
  <dcterms:modified xsi:type="dcterms:W3CDTF">2024-10-21T10:09:57Z</dcterms:modified>
</cp:coreProperties>
</file>