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5" r:id="rId2"/>
    <p:sldId id="306" r:id="rId3"/>
    <p:sldId id="307" r:id="rId4"/>
    <p:sldId id="308" r:id="rId5"/>
    <p:sldId id="309" r:id="rId6"/>
    <p:sldId id="314" r:id="rId7"/>
    <p:sldId id="317" r:id="rId8"/>
    <p:sldId id="318" r:id="rId9"/>
    <p:sldId id="322" r:id="rId10"/>
    <p:sldId id="315" r:id="rId11"/>
    <p:sldId id="319" r:id="rId12"/>
    <p:sldId id="320" r:id="rId13"/>
    <p:sldId id="310" r:id="rId14"/>
    <p:sldId id="311" r:id="rId15"/>
    <p:sldId id="312" r:id="rId16"/>
    <p:sldId id="313" r:id="rId17"/>
    <p:sldId id="321" r:id="rId18"/>
    <p:sldId id="323" r:id="rId19"/>
    <p:sldId id="324" r:id="rId20"/>
    <p:sldId id="325" r:id="rId21"/>
    <p:sldId id="326" r:id="rId22"/>
    <p:sldId id="327" r:id="rId23"/>
    <p:sldId id="328" r:id="rId24"/>
    <p:sldId id="329" r:id="rId25"/>
    <p:sldId id="330" r:id="rId26"/>
    <p:sldId id="331" r:id="rId27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0267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8229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55138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2024. 11. 04.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01658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2024. 11. 04.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6812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2024. 11. 04.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79475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2024. 11. 04.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3043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2024. 11. 04.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2349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2024. 11. 04.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9215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4709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2257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285B4-F009-4C1F-B34C-B06A6E9112FD}" type="datetimeFigureOut">
              <a:rPr lang="hu-HU" smtClean="0"/>
              <a:t>2024. 11. 04.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1226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Frontend Programozás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681204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 Alapvető OOP, Osztály és szintaxisa, mezők, metódusok, speciális metódusok, öröklődés</a:t>
            </a:r>
          </a:p>
        </p:txBody>
      </p:sp>
    </p:spTree>
    <p:extLst>
      <p:ext uri="{BB962C8B-B14F-4D97-AF65-F5344CB8AC3E}">
        <p14:creationId xmlns:p14="http://schemas.microsoft.com/office/powerpoint/2010/main" val="381119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4725304-A06A-71B6-D5F6-EBDB4F422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Objektum literál - Ismétlés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C2C1ECA-A505-5633-496F-67485F196D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7182853" cy="4863933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Objektum: Egy valóélet-</a:t>
            </a:r>
            <a:r>
              <a:rPr lang="hu-HU" dirty="0" err="1"/>
              <a:t>beli</a:t>
            </a:r>
            <a:r>
              <a:rPr lang="hu-HU" dirty="0"/>
              <a:t> entitás modellezése programkóddal</a:t>
            </a:r>
          </a:p>
          <a:p>
            <a:r>
              <a:rPr lang="hu-HU" dirty="0"/>
              <a:t>Egy objektum tulajdonságokkal és viselkedésekkel rendelkezik</a:t>
            </a:r>
          </a:p>
          <a:p>
            <a:pPr lvl="1"/>
            <a:r>
              <a:rPr lang="hu-HU" dirty="0"/>
              <a:t>Másnéven mezők és metódusok</a:t>
            </a:r>
          </a:p>
          <a:p>
            <a:r>
              <a:rPr lang="hu-HU" dirty="0"/>
              <a:t>Az objektumok az adattagokat kulcs-érték párokként tárolják</a:t>
            </a:r>
          </a:p>
          <a:p>
            <a:pPr lvl="1"/>
            <a:r>
              <a:rPr lang="hu-HU" dirty="0"/>
              <a:t>A kulccsal hivatkozhatunk az adott értékre, ami lehet egy konkrét érték vagy akár egy függvényre!</a:t>
            </a:r>
          </a:p>
          <a:p>
            <a:r>
              <a:rPr lang="hu-HU" dirty="0"/>
              <a:t>Az objektum literálok közvetlenül a memóriában van létrehozva, adattagjai közvetlenül használhatók!</a:t>
            </a:r>
          </a:p>
          <a:p>
            <a:pPr lvl="1"/>
            <a:r>
              <a:rPr lang="hu-HU" dirty="0"/>
              <a:t>Ilyenkor nincs szükség osztályra vagy </a:t>
            </a:r>
            <a:r>
              <a:rPr lang="hu-HU" dirty="0" err="1"/>
              <a:t>példányosításra</a:t>
            </a:r>
            <a:r>
              <a:rPr lang="hu-HU" dirty="0"/>
              <a:t>!</a:t>
            </a:r>
          </a:p>
        </p:txBody>
      </p:sp>
      <p:pic>
        <p:nvPicPr>
          <p:cNvPr id="4" name="Tartalom helye 4">
            <a:extLst>
              <a:ext uri="{FF2B5EF4-FFF2-40B4-BE49-F238E27FC236}">
                <a16:creationId xmlns:a16="http://schemas.microsoft.com/office/drawing/2014/main" id="{487C8DD9-3C98-6772-B0B3-7CDC144C4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4634" y="1690688"/>
            <a:ext cx="3710354" cy="4297603"/>
          </a:xfrm>
          <a:prstGeom prst="rect">
            <a:avLst/>
          </a:prstGeom>
        </p:spPr>
      </p:pic>
      <p:sp>
        <p:nvSpPr>
          <p:cNvPr id="5" name="Tartalom helye 2">
            <a:extLst>
              <a:ext uri="{FF2B5EF4-FFF2-40B4-BE49-F238E27FC236}">
                <a16:creationId xmlns:a16="http://schemas.microsoft.com/office/drawing/2014/main" id="{D4C99B0B-5281-E364-084D-57313BEFEF46}"/>
              </a:ext>
            </a:extLst>
          </p:cNvPr>
          <p:cNvSpPr txBox="1">
            <a:spLocks/>
          </p:cNvSpPr>
          <p:nvPr/>
        </p:nvSpPr>
        <p:spPr>
          <a:xfrm>
            <a:off x="8923771" y="6075613"/>
            <a:ext cx="2657846" cy="417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800" dirty="0"/>
              <a:t>Objektum literál példa</a:t>
            </a:r>
          </a:p>
        </p:txBody>
      </p:sp>
    </p:spTree>
    <p:extLst>
      <p:ext uri="{BB962C8B-B14F-4D97-AF65-F5344CB8AC3E}">
        <p14:creationId xmlns:p14="http://schemas.microsoft.com/office/powerpoint/2010/main" val="213825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D6C1A51-943C-5CBA-6499-530F134EC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This</a:t>
            </a:r>
            <a:r>
              <a:rPr lang="hu-HU" dirty="0"/>
              <a:t> kulcsszó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26D93AA-E0C9-58F0-44CB-C7FD702370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Egy objektum esetén a </a:t>
            </a:r>
            <a:r>
              <a:rPr lang="hu-HU" i="1" dirty="0" err="1"/>
              <a:t>this</a:t>
            </a:r>
            <a:r>
              <a:rPr lang="hu-HU" b="1" i="1" dirty="0"/>
              <a:t> </a:t>
            </a:r>
            <a:r>
              <a:rPr lang="hu-HU" dirty="0"/>
              <a:t>kulcsszóval határozzuk meg, hogy az objektum adattagjára hivatkozunk</a:t>
            </a:r>
          </a:p>
          <a:p>
            <a:pPr lvl="1"/>
            <a:r>
              <a:rPr lang="hu-HU" dirty="0"/>
              <a:t>Miért szükséges ez?</a:t>
            </a:r>
          </a:p>
          <a:p>
            <a:pPr lvl="2"/>
            <a:r>
              <a:rPr lang="hu-HU" dirty="0"/>
              <a:t>Mivel a lokális változók nevei megegyezhetnek az objektum mezőinek nevével, így a névütközés elkerülése érdekében meg kell őket a </a:t>
            </a:r>
            <a:r>
              <a:rPr lang="hu-HU" i="1" dirty="0" err="1"/>
              <a:t>this</a:t>
            </a:r>
            <a:r>
              <a:rPr lang="hu-HU" i="1" dirty="0"/>
              <a:t> </a:t>
            </a:r>
            <a:r>
              <a:rPr lang="hu-HU" dirty="0"/>
              <a:t>kulcsszóval különböztetni!</a:t>
            </a:r>
          </a:p>
          <a:p>
            <a:pPr lvl="2"/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6AC3C333-29AB-4CA2-3A69-7485C9B88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2984" y="4122821"/>
            <a:ext cx="8826031" cy="2189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959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B026DBA-5767-7FB8-FE0F-3FC1167C1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OOP a JS-ben és osztályok létrehozása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8520590-739C-0C89-4CDA-FDD844A5B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179920"/>
          </a:xfrm>
        </p:spPr>
        <p:txBody>
          <a:bodyPr/>
          <a:lstStyle/>
          <a:p>
            <a:r>
              <a:rPr lang="hu-HU" dirty="0"/>
              <a:t>Az OOP egy programozási paradigma, avagy szemléletmód</a:t>
            </a:r>
          </a:p>
          <a:p>
            <a:r>
              <a:rPr lang="hu-HU" dirty="0"/>
              <a:t>Az OOP az osztályok, konstruktorok és példányok használatára épül</a:t>
            </a:r>
          </a:p>
          <a:p>
            <a:pPr lvl="1"/>
            <a:r>
              <a:rPr lang="hu-HU" dirty="0"/>
              <a:t>Cél: Kódismétlés csökkentése és kód modularitásának növelése</a:t>
            </a:r>
          </a:p>
          <a:p>
            <a:endParaRPr lang="hu-HU" dirty="0"/>
          </a:p>
          <a:p>
            <a:r>
              <a:rPr lang="hu-HU" dirty="0"/>
              <a:t>Osztályt a </a:t>
            </a:r>
            <a:r>
              <a:rPr lang="hu-HU" i="1" dirty="0" err="1"/>
              <a:t>class</a:t>
            </a:r>
            <a:r>
              <a:rPr lang="hu-HU" i="1" dirty="0"/>
              <a:t> </a:t>
            </a:r>
            <a:r>
              <a:rPr lang="hu-HU" dirty="0"/>
              <a:t>kulcsszóval lehet létrehozni, majd meg kell adni az osztály nevét, amivel később arra hivatkozni lehet!</a:t>
            </a: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CAEF1ED5-CD5B-0BE6-6CD4-48878D7F1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6813" y="5005545"/>
            <a:ext cx="2698374" cy="130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456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7697652-B424-1268-3188-65F98E57B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Osztályok tartalma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E76ECDB-B6C4-05C8-2A2F-4C0BA060E7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94964"/>
          </a:xfrm>
        </p:spPr>
        <p:txBody>
          <a:bodyPr>
            <a:normAutofit/>
          </a:bodyPr>
          <a:lstStyle/>
          <a:p>
            <a:r>
              <a:rPr lang="hu-HU" dirty="0"/>
              <a:t>Egy osztály tartalmazhat mezőket, metódusokat, belső függvényeket, konstruktorokat!</a:t>
            </a:r>
          </a:p>
          <a:p>
            <a:pPr lvl="1"/>
            <a:r>
              <a:rPr lang="hu-HU" b="1" dirty="0"/>
              <a:t>Mezők</a:t>
            </a:r>
            <a:r>
              <a:rPr lang="hu-HU" dirty="0"/>
              <a:t>: Az osztályból létrehozott példányok egyedi tulajdonságait határozzák meg</a:t>
            </a:r>
          </a:p>
          <a:p>
            <a:pPr lvl="1"/>
            <a:r>
              <a:rPr lang="hu-HU" b="1" dirty="0"/>
              <a:t>Metódusok</a:t>
            </a:r>
            <a:r>
              <a:rPr lang="hu-HU" dirty="0"/>
              <a:t>: Az osztály és az abból keletkezett példányok viselkedéseit, avagy műveleteit határozzák meg </a:t>
            </a:r>
          </a:p>
          <a:p>
            <a:pPr lvl="1"/>
            <a:r>
              <a:rPr lang="hu-HU" b="1" dirty="0"/>
              <a:t>Konstruktor</a:t>
            </a:r>
            <a:r>
              <a:rPr lang="hu-HU" dirty="0"/>
              <a:t>: Speciális metódus, amely az új, osztályokból képzett példányok létrehozásáért felel</a:t>
            </a:r>
          </a:p>
          <a:p>
            <a:pPr lvl="2"/>
            <a:r>
              <a:rPr lang="hu-HU" dirty="0"/>
              <a:t>Beállítja az új példány mezőit (tulajdonságait) a konstruktor hívásakor megadott paraméterek alapján</a:t>
            </a:r>
          </a:p>
          <a:p>
            <a:pPr lvl="1"/>
            <a:r>
              <a:rPr lang="hu-HU" b="1" dirty="0" err="1"/>
              <a:t>Getter</a:t>
            </a:r>
            <a:r>
              <a:rPr lang="hu-HU" b="1" dirty="0"/>
              <a:t>/</a:t>
            </a:r>
            <a:r>
              <a:rPr lang="hu-HU" b="1" dirty="0" err="1"/>
              <a:t>Setter</a:t>
            </a:r>
            <a:r>
              <a:rPr lang="hu-HU" b="1" dirty="0"/>
              <a:t>: </a:t>
            </a:r>
            <a:r>
              <a:rPr lang="hu-HU" dirty="0"/>
              <a:t>Speciális metódusok, amelyek a privát, azaz csak osztályon belül elérhető mezők szabályozott elérését/módosítását biztosítják</a:t>
            </a:r>
          </a:p>
        </p:txBody>
      </p:sp>
    </p:spTree>
    <p:extLst>
      <p:ext uri="{BB962C8B-B14F-4D97-AF65-F5344CB8AC3E}">
        <p14:creationId xmlns:p14="http://schemas.microsoft.com/office/powerpoint/2010/main" val="1482977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38A7573-8BB5-CD25-24D6-C14B94F9F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Osztályok tartalma - Mezők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C32B4C2-1237-8077-58A9-2F79681120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874712"/>
          </a:xfrm>
        </p:spPr>
        <p:txBody>
          <a:bodyPr/>
          <a:lstStyle/>
          <a:p>
            <a:r>
              <a:rPr lang="hu-HU" dirty="0"/>
              <a:t>Olyan változók, amelyek tulajdonságokat tárolnak az entitásról</a:t>
            </a:r>
          </a:p>
          <a:p>
            <a:r>
              <a:rPr lang="hu-HU" dirty="0"/>
              <a:t>Két típusú mező létezik:</a:t>
            </a:r>
          </a:p>
          <a:p>
            <a:pPr lvl="1"/>
            <a:r>
              <a:rPr lang="hu-HU" b="1" dirty="0"/>
              <a:t>Példánymezők</a:t>
            </a:r>
            <a:r>
              <a:rPr lang="hu-HU" dirty="0"/>
              <a:t>: Ezek a </a:t>
            </a:r>
            <a:r>
              <a:rPr lang="hu-HU" dirty="0" err="1"/>
              <a:t>példányosítás</a:t>
            </a:r>
            <a:r>
              <a:rPr lang="hu-HU" dirty="0"/>
              <a:t> során kapnak értéket a konstruktoron keresztül, az adott példány fog ezekkel a tulajdonságokkal rendelkezni</a:t>
            </a:r>
          </a:p>
          <a:p>
            <a:pPr lvl="1"/>
            <a:r>
              <a:rPr lang="hu-HU" b="1" dirty="0"/>
              <a:t>Közvetlen mezők</a:t>
            </a:r>
            <a:r>
              <a:rPr lang="hu-HU" dirty="0"/>
              <a:t>: Az osztályban kerülnek definiálásra, minden példányban a definiált értékkel rendelkeznek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CE2FC417-5EF2-F351-CF7E-9F49280C71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109" y="4523874"/>
            <a:ext cx="4278016" cy="2112103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5EE8B023-AFBF-A0E2-691B-307DC72B24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7877" y="4525643"/>
            <a:ext cx="3988039" cy="2044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675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21A8DA9-091F-1983-EB5A-AF08AB412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Osztályok tartalma – Statikus mezők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A2490BA-4E04-47F0-E691-FCA9128D4C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441575"/>
          </a:xfrm>
        </p:spPr>
        <p:txBody>
          <a:bodyPr/>
          <a:lstStyle/>
          <a:p>
            <a:r>
              <a:rPr lang="hu-HU" dirty="0"/>
              <a:t>Olyan speciális mezők, amelyek </a:t>
            </a:r>
            <a:r>
              <a:rPr lang="hu-HU" b="1" dirty="0"/>
              <a:t>az osztályhoz tartoznak, nem pedig az adott példányhoz!</a:t>
            </a:r>
          </a:p>
          <a:p>
            <a:pPr lvl="1"/>
            <a:r>
              <a:rPr lang="hu-HU" dirty="0"/>
              <a:t>Hasznos, ha az osztályról akarunk tulajdonságot eltárolni!</a:t>
            </a:r>
          </a:p>
          <a:p>
            <a:pPr lvl="1"/>
            <a:r>
              <a:rPr lang="hu-HU" dirty="0"/>
              <a:t>Meződefiniáláskor a </a:t>
            </a:r>
            <a:r>
              <a:rPr lang="hu-HU" i="1" dirty="0" err="1"/>
              <a:t>static</a:t>
            </a:r>
            <a:r>
              <a:rPr lang="hu-HU" i="1" dirty="0"/>
              <a:t> </a:t>
            </a:r>
            <a:r>
              <a:rPr lang="hu-HU" dirty="0"/>
              <a:t>kulcsszót kell használni!</a:t>
            </a:r>
          </a:p>
          <a:p>
            <a:pPr lvl="1"/>
            <a:r>
              <a:rPr lang="hu-HU" dirty="0"/>
              <a:t>A statikus mezők nem érhetők el a példányokon keresztül, csakis az osztályon keresztül!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25F304C7-1DD8-01CA-179A-0E520413BB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1557" y="4130840"/>
            <a:ext cx="4088886" cy="255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934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545E56A-6E0C-7418-A2DE-C988811BC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Osztályok tartalma – Privát mezők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388A5AD-390A-5DEF-1F0C-9B3B2026A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216986"/>
          </a:xfrm>
        </p:spPr>
        <p:txBody>
          <a:bodyPr/>
          <a:lstStyle/>
          <a:p>
            <a:r>
              <a:rPr lang="hu-HU" dirty="0"/>
              <a:t>Olyan </a:t>
            </a:r>
            <a:r>
              <a:rPr lang="hu-HU" b="1" dirty="0"/>
              <a:t>mezők</a:t>
            </a:r>
            <a:r>
              <a:rPr lang="hu-HU" dirty="0"/>
              <a:t>, </a:t>
            </a:r>
            <a:r>
              <a:rPr lang="hu-HU" b="1" dirty="0"/>
              <a:t>amelyek</a:t>
            </a:r>
            <a:r>
              <a:rPr lang="hu-HU" dirty="0"/>
              <a:t> közvetlenül az </a:t>
            </a:r>
            <a:r>
              <a:rPr lang="hu-HU" b="1" dirty="0"/>
              <a:t>osztályon</a:t>
            </a:r>
            <a:r>
              <a:rPr lang="hu-HU" dirty="0"/>
              <a:t> </a:t>
            </a:r>
            <a:r>
              <a:rPr lang="hu-HU" b="1" dirty="0"/>
              <a:t>belül</a:t>
            </a:r>
            <a:r>
              <a:rPr lang="hu-HU" dirty="0"/>
              <a:t> </a:t>
            </a:r>
            <a:r>
              <a:rPr lang="hu-HU" b="1" dirty="0"/>
              <a:t>elérhetők</a:t>
            </a:r>
            <a:r>
              <a:rPr lang="hu-HU" dirty="0"/>
              <a:t>, de az </a:t>
            </a:r>
            <a:r>
              <a:rPr lang="hu-HU" b="1" dirty="0"/>
              <a:t>osztályon</a:t>
            </a:r>
            <a:r>
              <a:rPr lang="hu-HU" dirty="0"/>
              <a:t> </a:t>
            </a:r>
            <a:r>
              <a:rPr lang="hu-HU" b="1" dirty="0"/>
              <a:t>kívülről</a:t>
            </a:r>
            <a:r>
              <a:rPr lang="hu-HU" dirty="0"/>
              <a:t> </a:t>
            </a:r>
            <a:r>
              <a:rPr lang="hu-HU" b="1" dirty="0"/>
              <a:t>már</a:t>
            </a:r>
            <a:r>
              <a:rPr lang="hu-HU" dirty="0"/>
              <a:t> </a:t>
            </a:r>
            <a:r>
              <a:rPr lang="hu-HU" b="1" dirty="0"/>
              <a:t>nem</a:t>
            </a:r>
            <a:r>
              <a:rPr lang="hu-HU" dirty="0"/>
              <a:t> hozzáférhetők</a:t>
            </a:r>
          </a:p>
          <a:p>
            <a:pPr lvl="1"/>
            <a:r>
              <a:rPr lang="hu-HU" dirty="0"/>
              <a:t>Ezek azonosítására a </a:t>
            </a:r>
            <a:r>
              <a:rPr lang="hu-HU" b="1" dirty="0"/>
              <a:t># </a:t>
            </a:r>
            <a:r>
              <a:rPr lang="hu-HU" dirty="0"/>
              <a:t>(kettőskereszt) jelölést kell használni!</a:t>
            </a:r>
          </a:p>
          <a:p>
            <a:pPr lvl="1"/>
            <a:r>
              <a:rPr lang="hu-HU" dirty="0"/>
              <a:t>Fontos, hogy a privát mezőt deklarálni kell a felhasználása előtt!</a:t>
            </a:r>
          </a:p>
          <a:p>
            <a:pPr lvl="1"/>
            <a:endParaRPr lang="hu-HU" dirty="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9499C2A7-8081-9E3A-E6A4-E3408E9E2B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6047" y="3769893"/>
            <a:ext cx="5233090" cy="2978583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3B062E50-9052-2D58-3131-EBE219D2D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6552" y="4912853"/>
            <a:ext cx="2989401" cy="692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876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CC6473F-35F5-7F17-AB17-D5201D86D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Osztályok tartalma – Privát mezők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A75EEDC-F9F4-2CE2-5FB5-7466EA10CA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259722"/>
          </a:xfrm>
        </p:spPr>
        <p:txBody>
          <a:bodyPr/>
          <a:lstStyle/>
          <a:p>
            <a:r>
              <a:rPr lang="hu-HU" b="1" dirty="0"/>
              <a:t>Megjegyzés: </a:t>
            </a:r>
            <a:r>
              <a:rPr lang="hu-HU" dirty="0"/>
              <a:t>Bizonyos esetben találkozhatunk olyan mezőkkel, amelyek neve előtt aláhúzás szerepel (_)</a:t>
            </a:r>
          </a:p>
          <a:p>
            <a:pPr lvl="1"/>
            <a:r>
              <a:rPr lang="hu-HU" dirty="0"/>
              <a:t>Ezeket szintén privát változónak szokás hívni, ám fontos különbség a kettőskereszttel szemben, hogy az aláhúzás nem valósít meg valódi láthatóságbeállítást</a:t>
            </a:r>
          </a:p>
          <a:p>
            <a:pPr lvl="2"/>
            <a:r>
              <a:rPr lang="hu-HU" dirty="0"/>
              <a:t>Magyarul, az aláhúzással jelölt változó ugyanúgy publikus és használható, a jelölés csak egy programozók közötti konvenció, azaz egyezmény, csak jelzésértékű</a:t>
            </a:r>
          </a:p>
          <a:p>
            <a:pPr lvl="2"/>
            <a:r>
              <a:rPr lang="hu-HU" dirty="0"/>
              <a:t>Mindez azért alakult ki, mert a JS nyelvben sokáig nem létezett a tényleges privát </a:t>
            </a:r>
            <a:r>
              <a:rPr lang="hu-HU" dirty="0" err="1"/>
              <a:t>láthatóságot</a:t>
            </a:r>
            <a:r>
              <a:rPr lang="hu-HU" dirty="0"/>
              <a:t> biztosító kettőskereszt jelölés!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279CA5D0-2754-6223-AE3C-ABB4B295D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7299" y="4743425"/>
            <a:ext cx="4027534" cy="2020040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0CFD312E-B712-4161-34A6-0750ECA7B7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9192" y="5482043"/>
            <a:ext cx="1557116" cy="88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301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69E5E85-23AB-8C8B-B1D5-CA1E15418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Osztályok tartalma - Metódusok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A47C7D9-A2AA-75AF-2AA9-2D1063C17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09954"/>
          </a:xfrm>
        </p:spPr>
        <p:txBody>
          <a:bodyPr/>
          <a:lstStyle/>
          <a:p>
            <a:r>
              <a:rPr lang="hu-HU" dirty="0"/>
              <a:t>Függvények, amelyek az osztály példányain, vagy az osztályon végeznek műveleteket!</a:t>
            </a:r>
          </a:p>
          <a:p>
            <a:pPr lvl="1"/>
            <a:r>
              <a:rPr lang="hu-HU" b="1" dirty="0"/>
              <a:t>Példánymetódus</a:t>
            </a:r>
            <a:r>
              <a:rPr lang="hu-HU" dirty="0"/>
              <a:t>: Az osztály példányain keresztül hívhatók</a:t>
            </a:r>
          </a:p>
          <a:p>
            <a:pPr lvl="2"/>
            <a:r>
              <a:rPr lang="hu-HU" dirty="0"/>
              <a:t>Legtöbbször az adott példány mezőit használják</a:t>
            </a:r>
          </a:p>
          <a:p>
            <a:pPr lvl="2"/>
            <a:r>
              <a:rPr lang="hu-HU" dirty="0"/>
              <a:t>A függvény definiálásához nem kell a </a:t>
            </a:r>
            <a:r>
              <a:rPr lang="hu-HU" i="1" dirty="0" err="1"/>
              <a:t>function</a:t>
            </a:r>
            <a:r>
              <a:rPr lang="hu-HU" dirty="0"/>
              <a:t> kulcsszót használni!</a:t>
            </a:r>
          </a:p>
          <a:p>
            <a:pPr lvl="1"/>
            <a:r>
              <a:rPr lang="hu-HU" b="1" dirty="0"/>
              <a:t>Statikus</a:t>
            </a:r>
            <a:r>
              <a:rPr lang="hu-HU" dirty="0"/>
              <a:t> </a:t>
            </a:r>
            <a:r>
              <a:rPr lang="hu-HU" b="1" dirty="0"/>
              <a:t>metódus</a:t>
            </a:r>
            <a:r>
              <a:rPr lang="hu-HU" dirty="0"/>
              <a:t>: Olyan speciális függvények, amelyek </a:t>
            </a:r>
            <a:r>
              <a:rPr lang="hu-HU" b="1" dirty="0"/>
              <a:t>az osztályhoz tartoznak, nem pedig az adott példányhoz!</a:t>
            </a:r>
          </a:p>
          <a:p>
            <a:pPr lvl="2"/>
            <a:r>
              <a:rPr lang="hu-HU" dirty="0"/>
              <a:t>Hasznos, ha az osztályhoz akarunk belső működést meghatározni!</a:t>
            </a:r>
          </a:p>
          <a:p>
            <a:pPr lvl="2"/>
            <a:r>
              <a:rPr lang="hu-HU" dirty="0"/>
              <a:t>A függvény definiálásakor a </a:t>
            </a:r>
            <a:r>
              <a:rPr lang="hu-HU" i="1" dirty="0" err="1"/>
              <a:t>static</a:t>
            </a:r>
            <a:r>
              <a:rPr lang="hu-HU" i="1" dirty="0"/>
              <a:t> </a:t>
            </a:r>
            <a:r>
              <a:rPr lang="hu-HU" dirty="0"/>
              <a:t>kulcsszót kell használni!</a:t>
            </a:r>
          </a:p>
          <a:p>
            <a:pPr lvl="2"/>
            <a:r>
              <a:rPr lang="hu-HU" dirty="0"/>
              <a:t>A statikus metódusok nem érhetők el a példányokon keresztül, csakis az osztályon keresztül!</a:t>
            </a:r>
          </a:p>
          <a:p>
            <a:pPr lvl="2"/>
            <a:endParaRPr lang="hu-HU" dirty="0"/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69287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1C2FA0D-F513-746C-C800-AE4C061D7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Osztályok tartalma – Metódusok - Példa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11322A74-B420-BB13-257A-13FDADA838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9338" y="2006015"/>
            <a:ext cx="6958263" cy="2845969"/>
          </a:xfr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77F523E2-0631-EFA2-7A97-930A3BD726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4275" y="1883627"/>
            <a:ext cx="4459703" cy="3090743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BD350994-2801-BC54-0F52-6B6572FFA5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5522" y="5498260"/>
            <a:ext cx="2817207" cy="666435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E737FAB4-DC34-A3D9-DC2D-0398A5D34C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9271" y="5622000"/>
            <a:ext cx="5865354" cy="41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4477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8789D81-DE23-5AF6-FAEC-C54B72B00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Osztályok tartalma – Privát metódusok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486E923-C002-250B-8E4A-D84761948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81337" cy="4667250"/>
          </a:xfrm>
        </p:spPr>
        <p:txBody>
          <a:bodyPr>
            <a:normAutofit/>
          </a:bodyPr>
          <a:lstStyle/>
          <a:p>
            <a:r>
              <a:rPr lang="hu-HU" dirty="0"/>
              <a:t>Olyan metódusok, amelyek közvetlenül az </a:t>
            </a:r>
            <a:r>
              <a:rPr lang="hu-HU" b="1" dirty="0"/>
              <a:t>osztályon</a:t>
            </a:r>
            <a:r>
              <a:rPr lang="hu-HU" dirty="0"/>
              <a:t> </a:t>
            </a:r>
            <a:r>
              <a:rPr lang="hu-HU" b="1" dirty="0"/>
              <a:t>belül</a:t>
            </a:r>
            <a:r>
              <a:rPr lang="hu-HU" dirty="0"/>
              <a:t> </a:t>
            </a:r>
            <a:r>
              <a:rPr lang="hu-HU" b="1" dirty="0"/>
              <a:t>elérhetők</a:t>
            </a:r>
            <a:r>
              <a:rPr lang="hu-HU" dirty="0"/>
              <a:t>, </a:t>
            </a:r>
            <a:r>
              <a:rPr lang="hu-HU" b="1" dirty="0"/>
              <a:t>de</a:t>
            </a:r>
            <a:r>
              <a:rPr lang="hu-HU" dirty="0"/>
              <a:t> az osztályon </a:t>
            </a:r>
            <a:r>
              <a:rPr lang="hu-HU" b="1" dirty="0"/>
              <a:t>kívülről</a:t>
            </a:r>
            <a:r>
              <a:rPr lang="hu-HU" dirty="0"/>
              <a:t> </a:t>
            </a:r>
            <a:r>
              <a:rPr lang="hu-HU" b="1" dirty="0"/>
              <a:t>már</a:t>
            </a:r>
            <a:r>
              <a:rPr lang="hu-HU" dirty="0"/>
              <a:t> </a:t>
            </a:r>
            <a:r>
              <a:rPr lang="hu-HU" b="1" dirty="0"/>
              <a:t>nem</a:t>
            </a:r>
            <a:r>
              <a:rPr lang="hu-HU" dirty="0"/>
              <a:t> hozzáférhetők</a:t>
            </a:r>
          </a:p>
          <a:p>
            <a:pPr lvl="1"/>
            <a:r>
              <a:rPr lang="hu-HU" dirty="0"/>
              <a:t>Ezek azonosítására a </a:t>
            </a:r>
            <a:r>
              <a:rPr lang="hu-HU" b="1" dirty="0"/>
              <a:t># </a:t>
            </a:r>
            <a:r>
              <a:rPr lang="hu-HU" dirty="0"/>
              <a:t>(kettőskereszt) jelzést kell használni!</a:t>
            </a:r>
          </a:p>
          <a:p>
            <a:pPr lvl="1"/>
            <a:r>
              <a:rPr lang="hu-HU" dirty="0"/>
              <a:t>Leginkább olyan metódusok esetén érdemes használni, amelyek valamilyen részfeladatot látnak el az osztályon belül, és nincs igény ezek külső elérésére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1EEC4DDA-D4A4-1D8B-228A-10F40C9374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356099"/>
            <a:ext cx="5899016" cy="338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7856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305234E-4CB6-898A-2D58-AE648E04D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Osztályok tartalma - Konstruktor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8285182-A210-A0B5-F108-1227BE5A9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93449"/>
          </a:xfrm>
        </p:spPr>
        <p:txBody>
          <a:bodyPr/>
          <a:lstStyle/>
          <a:p>
            <a:r>
              <a:rPr lang="hu-HU" b="1" dirty="0"/>
              <a:t>Speciális metódus</a:t>
            </a:r>
            <a:r>
              <a:rPr lang="hu-HU" dirty="0"/>
              <a:t>, amely a </a:t>
            </a:r>
            <a:r>
              <a:rPr lang="hu-HU" b="1" dirty="0"/>
              <a:t>példányok létrehozásáért felel</a:t>
            </a:r>
            <a:r>
              <a:rPr lang="hu-HU" dirty="0"/>
              <a:t>, beállítja az adott példány mezőit</a:t>
            </a:r>
          </a:p>
          <a:p>
            <a:pPr lvl="1"/>
            <a:r>
              <a:rPr lang="hu-HU" dirty="0"/>
              <a:t>JS-ben a </a:t>
            </a:r>
            <a:r>
              <a:rPr lang="hu-HU" b="1" i="1" dirty="0" err="1"/>
              <a:t>constructor</a:t>
            </a:r>
            <a:r>
              <a:rPr lang="hu-HU" i="1" dirty="0"/>
              <a:t> </a:t>
            </a:r>
            <a:r>
              <a:rPr lang="hu-HU" dirty="0"/>
              <a:t>kulcsszóval hozható létre a függvény, nevet nem kell neki adni, a kulcsszó azonosítja azt</a:t>
            </a:r>
          </a:p>
          <a:p>
            <a:pPr lvl="1"/>
            <a:r>
              <a:rPr lang="hu-HU" dirty="0"/>
              <a:t>Ennek megfelelően a JS </a:t>
            </a:r>
            <a:r>
              <a:rPr lang="hu-HU" b="1" dirty="0"/>
              <a:t>nem támogatja a több konstruktor használatát</a:t>
            </a:r>
            <a:r>
              <a:rPr lang="hu-HU" dirty="0"/>
              <a:t>!</a:t>
            </a:r>
          </a:p>
          <a:p>
            <a:pPr lvl="1"/>
            <a:r>
              <a:rPr lang="hu-HU" dirty="0"/>
              <a:t>A konstruktor automatikusan lefut, amikor </a:t>
            </a:r>
            <a:r>
              <a:rPr lang="hu-HU" dirty="0" err="1"/>
              <a:t>példányosítás</a:t>
            </a:r>
            <a:r>
              <a:rPr lang="hu-HU" dirty="0"/>
              <a:t> történik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80450098-47D9-351F-2B28-43AE440224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8175" y="4283242"/>
            <a:ext cx="3615650" cy="1959884"/>
          </a:xfrm>
          <a:prstGeom prst="rect">
            <a:avLst/>
          </a:prstGeo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38478782-C4C1-744E-C332-A092E4C23A15}"/>
              </a:ext>
            </a:extLst>
          </p:cNvPr>
          <p:cNvSpPr txBox="1">
            <a:spLocks/>
          </p:cNvSpPr>
          <p:nvPr/>
        </p:nvSpPr>
        <p:spPr>
          <a:xfrm>
            <a:off x="838200" y="6405970"/>
            <a:ext cx="10515600" cy="50170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dirty="0"/>
              <a:t>A </a:t>
            </a:r>
            <a:r>
              <a:rPr lang="hu-HU" i="1" dirty="0" err="1"/>
              <a:t>this</a:t>
            </a:r>
            <a:r>
              <a:rPr lang="hu-HU" i="1" dirty="0"/>
              <a:t> </a:t>
            </a:r>
            <a:r>
              <a:rPr lang="hu-HU" dirty="0"/>
              <a:t>kulcsszó az objektumoknál tanultaknak megfelelően működik az osztályok esetén is!</a:t>
            </a:r>
          </a:p>
        </p:txBody>
      </p:sp>
    </p:spTree>
    <p:extLst>
      <p:ext uri="{BB962C8B-B14F-4D97-AF65-F5344CB8AC3E}">
        <p14:creationId xmlns:p14="http://schemas.microsoft.com/office/powerpoint/2010/main" val="18446720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6A60E65-FE58-18A8-CBD7-48574D02B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Konstruktor – Alapértelmezett konstruktor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385A207-13E4-318D-D66A-7054EAA19F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29870"/>
          </a:xfrm>
        </p:spPr>
        <p:txBody>
          <a:bodyPr/>
          <a:lstStyle/>
          <a:p>
            <a:r>
              <a:rPr lang="hu-HU" b="1" dirty="0"/>
              <a:t>Definíció</a:t>
            </a:r>
            <a:r>
              <a:rPr lang="hu-HU" dirty="0"/>
              <a:t>: Az előre meghatározott értékeket veszi fel a példány, ha a </a:t>
            </a:r>
            <a:r>
              <a:rPr lang="hu-HU" dirty="0" err="1"/>
              <a:t>példányosítás</a:t>
            </a:r>
            <a:r>
              <a:rPr lang="hu-HU" dirty="0"/>
              <a:t> során nem kap semmilyen értéket paraméterként!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7A3C5942-B52C-B491-70B6-115BA8633C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2419" y="3429000"/>
            <a:ext cx="7207161" cy="244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2227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773B690-4C76-4663-F07B-301AED82A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Osztály </a:t>
            </a:r>
            <a:r>
              <a:rPr lang="hu-HU" dirty="0" err="1"/>
              <a:t>példányosítás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882561D-C2E2-2C22-5637-715C3E2A9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259722"/>
          </a:xfrm>
        </p:spPr>
        <p:txBody>
          <a:bodyPr/>
          <a:lstStyle/>
          <a:p>
            <a:r>
              <a:rPr lang="hu-HU" b="1" dirty="0"/>
              <a:t>Definíció</a:t>
            </a:r>
            <a:r>
              <a:rPr lang="hu-HU" dirty="0"/>
              <a:t>: Egy osztályból egy új példányt hozunk létre, amely saját tulajdonságokkal (mezőkkel) rendelkezik és rendelkezik az osztályban definiált viselkedésekkel is</a:t>
            </a:r>
          </a:p>
          <a:p>
            <a:pPr lvl="1"/>
            <a:r>
              <a:rPr lang="hu-HU" dirty="0" err="1"/>
              <a:t>Példányosítani</a:t>
            </a:r>
            <a:r>
              <a:rPr lang="hu-HU" dirty="0"/>
              <a:t> a </a:t>
            </a:r>
            <a:r>
              <a:rPr lang="hu-HU" i="1" dirty="0" err="1"/>
              <a:t>new</a:t>
            </a:r>
            <a:r>
              <a:rPr lang="hu-HU" i="1" dirty="0"/>
              <a:t> </a:t>
            </a:r>
            <a:r>
              <a:rPr lang="hu-HU" dirty="0"/>
              <a:t>kulcsszóval lehet</a:t>
            </a:r>
          </a:p>
          <a:p>
            <a:r>
              <a:rPr lang="hu-HU" dirty="0"/>
              <a:t>A példány létrehozásához a konstruktor </a:t>
            </a:r>
            <a:r>
              <a:rPr lang="hu-HU" dirty="0" err="1"/>
              <a:t>hívódik</a:t>
            </a:r>
            <a:r>
              <a:rPr lang="hu-HU" dirty="0"/>
              <a:t> meg, amely elvár(hat) paramétereket!</a:t>
            </a:r>
          </a:p>
          <a:p>
            <a:pPr lvl="1"/>
            <a:r>
              <a:rPr lang="hu-HU" dirty="0"/>
              <a:t>A paramétereket </a:t>
            </a:r>
            <a:r>
              <a:rPr lang="hu-HU" dirty="0" err="1"/>
              <a:t>példányosítás</a:t>
            </a:r>
            <a:r>
              <a:rPr lang="hu-HU" dirty="0"/>
              <a:t> során kell átadni, vagy használható az alapértelmezett konstruktor is!</a:t>
            </a: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D20A826-DBD3-D15B-B667-862C05898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393" y="5220284"/>
            <a:ext cx="5559050" cy="635320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9114E346-2393-5926-BE28-75E3C98C84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6059" y="6007786"/>
            <a:ext cx="4595718" cy="726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7643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36631C-ECFD-EFF6-B585-36C52FE75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Osztály és példány adattagjainak elérése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1C4E456-C2CE-F2C2-1B5B-CC850D35A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200582"/>
          </a:xfrm>
        </p:spPr>
        <p:txBody>
          <a:bodyPr/>
          <a:lstStyle/>
          <a:p>
            <a:r>
              <a:rPr lang="hu-HU" dirty="0"/>
              <a:t>Az osztály statikus adattagjainak (statikus mezők és statikus metódusok) eléréséhez a </a:t>
            </a:r>
            <a:r>
              <a:rPr lang="hu-HU" b="1" dirty="0"/>
              <a:t>pont (.) operátort </a:t>
            </a:r>
            <a:r>
              <a:rPr lang="hu-HU" dirty="0"/>
              <a:t>kell használni az osztály neve után!</a:t>
            </a:r>
          </a:p>
          <a:p>
            <a:r>
              <a:rPr lang="hu-HU" dirty="0"/>
              <a:t>A példány adattagjainak (mezők és metódusok) eléréséhez a </a:t>
            </a:r>
            <a:r>
              <a:rPr lang="hu-HU" b="1" dirty="0"/>
              <a:t>pont (.) operátort </a:t>
            </a:r>
            <a:r>
              <a:rPr lang="hu-HU" dirty="0"/>
              <a:t>kell használni a példány neve után!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84DBEACF-A39B-8222-4FBC-7A0F72A01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694" y="4026207"/>
            <a:ext cx="5947611" cy="2611974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6FE46C05-BCAB-8AC7-2AAF-3BA5AC2A9A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2506" y="3669694"/>
            <a:ext cx="3733800" cy="296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7063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96EBF52-1883-754C-6948-120B86493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Getter</a:t>
            </a:r>
            <a:r>
              <a:rPr lang="hu-HU" dirty="0"/>
              <a:t> és </a:t>
            </a:r>
            <a:r>
              <a:rPr lang="hu-HU" dirty="0" err="1"/>
              <a:t>Setter</a:t>
            </a:r>
            <a:r>
              <a:rPr lang="hu-HU" dirty="0"/>
              <a:t> metódusok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DC5E329-D43D-8DC9-D271-CC05710AA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610726" cy="4847892"/>
          </a:xfrm>
        </p:spPr>
        <p:txBody>
          <a:bodyPr>
            <a:normAutofit/>
          </a:bodyPr>
          <a:lstStyle/>
          <a:p>
            <a:r>
              <a:rPr lang="hu-HU" b="1" dirty="0"/>
              <a:t>Speciális metódusok</a:t>
            </a:r>
            <a:r>
              <a:rPr lang="hu-HU" dirty="0"/>
              <a:t>, amelyek a </a:t>
            </a:r>
            <a:r>
              <a:rPr lang="hu-HU" b="1" dirty="0"/>
              <a:t>privát</a:t>
            </a:r>
            <a:r>
              <a:rPr lang="hu-HU" dirty="0"/>
              <a:t>, azaz csak osztályon belül elérhető </a:t>
            </a:r>
            <a:r>
              <a:rPr lang="hu-HU" b="1" dirty="0"/>
              <a:t>mezők</a:t>
            </a:r>
            <a:r>
              <a:rPr lang="hu-HU" dirty="0"/>
              <a:t> szabályozott </a:t>
            </a:r>
            <a:r>
              <a:rPr lang="hu-HU" b="1" dirty="0"/>
              <a:t>elérését</a:t>
            </a:r>
            <a:r>
              <a:rPr lang="hu-HU" dirty="0"/>
              <a:t>/</a:t>
            </a:r>
            <a:r>
              <a:rPr lang="hu-HU" b="1" dirty="0"/>
              <a:t>módosítását</a:t>
            </a:r>
            <a:r>
              <a:rPr lang="hu-HU" dirty="0"/>
              <a:t> </a:t>
            </a:r>
            <a:r>
              <a:rPr lang="hu-HU" b="1" dirty="0"/>
              <a:t>biztosítják</a:t>
            </a:r>
          </a:p>
          <a:p>
            <a:pPr lvl="1"/>
            <a:r>
              <a:rPr lang="hu-HU" dirty="0"/>
              <a:t>A </a:t>
            </a:r>
            <a:r>
              <a:rPr lang="hu-HU" b="1" i="1" dirty="0" err="1"/>
              <a:t>get</a:t>
            </a:r>
            <a:r>
              <a:rPr lang="hu-HU" i="1" dirty="0"/>
              <a:t> </a:t>
            </a:r>
            <a:r>
              <a:rPr lang="hu-HU" dirty="0"/>
              <a:t>és </a:t>
            </a:r>
            <a:r>
              <a:rPr lang="hu-HU" b="1" i="1" dirty="0" err="1"/>
              <a:t>set</a:t>
            </a:r>
            <a:r>
              <a:rPr lang="hu-HU" i="1" dirty="0"/>
              <a:t> </a:t>
            </a:r>
            <a:r>
              <a:rPr lang="hu-HU" dirty="0"/>
              <a:t>kulcsszavakat kell használni ezen metódusok definiálásakor</a:t>
            </a:r>
          </a:p>
          <a:p>
            <a:pPr lvl="1"/>
            <a:r>
              <a:rPr lang="hu-HU" dirty="0"/>
              <a:t>A </a:t>
            </a:r>
            <a:r>
              <a:rPr lang="hu-HU" i="1" dirty="0" err="1"/>
              <a:t>getter</a:t>
            </a:r>
            <a:r>
              <a:rPr lang="hu-HU" dirty="0"/>
              <a:t> visszatér az adott mező értékével a hívás helyére!</a:t>
            </a:r>
          </a:p>
          <a:p>
            <a:pPr lvl="1"/>
            <a:r>
              <a:rPr lang="hu-HU" dirty="0"/>
              <a:t>A </a:t>
            </a:r>
            <a:r>
              <a:rPr lang="hu-HU" i="1" dirty="0" err="1"/>
              <a:t>setter</a:t>
            </a:r>
            <a:r>
              <a:rPr lang="hu-HU" i="1" dirty="0"/>
              <a:t> </a:t>
            </a:r>
            <a:r>
              <a:rPr lang="hu-HU" dirty="0"/>
              <a:t>módosítja a paraméterben átadott érték szerint az adott mező értékét!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BB61D39B-7FD2-8246-AF11-9F56F67ECD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0661" y="1690688"/>
            <a:ext cx="4543139" cy="4318785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D8111A53-85F6-C1AC-2A56-E2021C4726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9605" y="6134235"/>
            <a:ext cx="2065249" cy="65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8436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B848080-B4EA-90CA-616C-725EC7088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JS OOP - Öröklődés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FD9FDDA-901B-8A18-30E6-17F50422C4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/>
              <a:t>Az osztályok közötti öröklődés lehetővé teszi, hogy egy osztály átvegye egy másik osztály mezőit és metódusait</a:t>
            </a:r>
          </a:p>
          <a:p>
            <a:pPr lvl="1"/>
            <a:r>
              <a:rPr lang="hu-HU" dirty="0"/>
              <a:t>Ezeket a gyermekosztály szabadon felhasználhatja és kibővítheti akár</a:t>
            </a:r>
          </a:p>
          <a:p>
            <a:pPr lvl="1"/>
            <a:r>
              <a:rPr lang="hu-HU" dirty="0"/>
              <a:t>A </a:t>
            </a:r>
            <a:r>
              <a:rPr lang="hu-HU" b="1" dirty="0"/>
              <a:t>gyermekosztály rendelkezhet saját adattagokkal </a:t>
            </a:r>
            <a:r>
              <a:rPr lang="hu-HU" dirty="0"/>
              <a:t>is, amelyek függetlenek az ősosztálytól</a:t>
            </a:r>
          </a:p>
          <a:p>
            <a:r>
              <a:rPr lang="hu-HU" dirty="0"/>
              <a:t>Az </a:t>
            </a:r>
            <a:r>
              <a:rPr lang="hu-HU" b="1" dirty="0"/>
              <a:t>öröklődés</a:t>
            </a:r>
            <a:r>
              <a:rPr lang="hu-HU" dirty="0"/>
              <a:t> az </a:t>
            </a:r>
            <a:r>
              <a:rPr lang="hu-HU" b="1" i="1" dirty="0" err="1"/>
              <a:t>extends</a:t>
            </a:r>
            <a:r>
              <a:rPr lang="hu-HU" dirty="0"/>
              <a:t> </a:t>
            </a:r>
            <a:r>
              <a:rPr lang="hu-HU" b="1" dirty="0"/>
              <a:t>kulcsszóval</a:t>
            </a:r>
            <a:r>
              <a:rPr lang="hu-HU" dirty="0"/>
              <a:t> valósul meg, amit egy osztály definiálásakor kell megadni</a:t>
            </a:r>
          </a:p>
          <a:p>
            <a:pPr lvl="1"/>
            <a:r>
              <a:rPr lang="hu-HU" dirty="0"/>
              <a:t>Mindig a gyermekosztály örökölhet egy szülőosztályból</a:t>
            </a:r>
          </a:p>
          <a:p>
            <a:pPr lvl="1"/>
            <a:r>
              <a:rPr lang="hu-HU" dirty="0"/>
              <a:t>Gyermekosztály (~Származtatott) az, amelyik adattagokat örököl</a:t>
            </a:r>
          </a:p>
          <a:p>
            <a:pPr lvl="1"/>
            <a:r>
              <a:rPr lang="hu-HU" dirty="0"/>
              <a:t>Szülőosztály (~Ős) az, amelyik adattagokat biztosít a </a:t>
            </a:r>
            <a:r>
              <a:rPr lang="hu-HU" dirty="0" err="1"/>
              <a:t>gyemrekosztálynak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72315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985D9DF-4AB1-A20B-7274-E36CE1288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JS OOP – Öröklődés - Példa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7552E013-941D-D0E6-9733-3193D83E4E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6619" y="1528709"/>
            <a:ext cx="5659656" cy="5011412"/>
          </a:xfr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52AB2A16-3B54-B9B7-D0EC-295EA333C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3759437"/>
            <a:ext cx="5424581" cy="549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3794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90E5318-137B-E807-3974-8C71BA5C3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JS OOP – Öröklődés – </a:t>
            </a:r>
            <a:r>
              <a:rPr lang="hu-HU" dirty="0" err="1"/>
              <a:t>super</a:t>
            </a:r>
            <a:r>
              <a:rPr lang="hu-HU" dirty="0"/>
              <a:t> kulcsszó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A55D648-C59A-57C1-43EC-3B6B15EDA6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257800" cy="5032375"/>
          </a:xfrm>
        </p:spPr>
        <p:txBody>
          <a:bodyPr>
            <a:normAutofit/>
          </a:bodyPr>
          <a:lstStyle/>
          <a:p>
            <a:r>
              <a:rPr lang="hu-HU" dirty="0"/>
              <a:t>Ha a gyermekosztályból készül egy példány, akkor az a gyermek konstruktorát hívja meg!</a:t>
            </a:r>
          </a:p>
          <a:p>
            <a:r>
              <a:rPr lang="hu-HU" dirty="0"/>
              <a:t>Mivel a gyermek származik egy ősből, így az ősosztály konstruktorát is meg kell hívni, és be kell állítani a kért mezőket!</a:t>
            </a:r>
          </a:p>
          <a:p>
            <a:pPr lvl="1"/>
            <a:r>
              <a:rPr lang="hu-HU" dirty="0"/>
              <a:t>Erre szolgál a </a:t>
            </a:r>
            <a:r>
              <a:rPr lang="hu-HU" i="1" dirty="0" err="1"/>
              <a:t>super</a:t>
            </a:r>
            <a:r>
              <a:rPr lang="hu-HU" i="1" dirty="0"/>
              <a:t> </a:t>
            </a:r>
            <a:r>
              <a:rPr lang="hu-HU" dirty="0"/>
              <a:t>kulcsszó, ami a paraméterben kapott értékeket adja át az ősosztály konstruktorának!</a:t>
            </a:r>
          </a:p>
          <a:p>
            <a:pPr lvl="1"/>
            <a:r>
              <a:rPr lang="hu-HU" b="1" dirty="0"/>
              <a:t>Használata kötelező!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7449A07D-A6B3-3E2B-B388-E479ED2ED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885782"/>
            <a:ext cx="5790617" cy="438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800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7134DF0-E0C4-6000-9E44-B0C22EE71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JS OOP – Metódus felöldefiniálás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10DDE84-05DD-77B1-8C3B-264D8218F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38291"/>
          </a:xfrm>
        </p:spPr>
        <p:txBody>
          <a:bodyPr/>
          <a:lstStyle/>
          <a:p>
            <a:r>
              <a:rPr lang="hu-HU" dirty="0"/>
              <a:t>Egy gyermekosztály képes felüldefiniálni az ősosztály metódusait, így a függvény hívásakor a gyermekosztályban definiáltak szerint fog lefutni az adott metódus!</a:t>
            </a:r>
          </a:p>
          <a:p>
            <a:endParaRPr lang="hu-HU" dirty="0"/>
          </a:p>
          <a:p>
            <a:r>
              <a:rPr lang="hu-HU" dirty="0"/>
              <a:t>A </a:t>
            </a:r>
            <a:r>
              <a:rPr lang="hu-HU" i="1" dirty="0" err="1"/>
              <a:t>super</a:t>
            </a:r>
            <a:r>
              <a:rPr lang="hu-HU" dirty="0"/>
              <a:t> kulcsszó ezesetben is használatos, ezzel tudunk hivatkozni az ősosztály metódusára, ha nem a felüldefiniált változatot szeretnénk használni!</a:t>
            </a:r>
          </a:p>
        </p:txBody>
      </p:sp>
    </p:spTree>
    <p:extLst>
      <p:ext uri="{BB962C8B-B14F-4D97-AF65-F5344CB8AC3E}">
        <p14:creationId xmlns:p14="http://schemas.microsoft.com/office/powerpoint/2010/main" val="13941991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CE50215-322F-3196-748E-65DB0BA94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JS OOP – Metódus felöldefiniálás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48609640-EB29-5A72-3984-46EB11B580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7358" y="1481644"/>
            <a:ext cx="5578642" cy="4600131"/>
          </a:xfr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B7C4959A-756B-BD2F-F7C1-8D5E66ABD9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170" y="6119525"/>
            <a:ext cx="5116269" cy="565855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E5333E88-CFFC-C724-A314-3785D58A90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2696" y="1470493"/>
            <a:ext cx="5281946" cy="4579198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4D637BEE-249C-6CA7-4AE8-EC350417BD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2906" y="6119525"/>
            <a:ext cx="5116269" cy="56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003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37A16C1-242D-0CCE-4B5E-E44BE4E42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JS OOP – Statikus öröklődés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7B99298-748E-1383-6077-B9E31F6CA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734570" cy="3933491"/>
          </a:xfrm>
        </p:spPr>
        <p:txBody>
          <a:bodyPr>
            <a:normAutofit/>
          </a:bodyPr>
          <a:lstStyle/>
          <a:p>
            <a:r>
              <a:rPr lang="hu-HU" dirty="0"/>
              <a:t>Statikus metódusok is öröklődnek a gyermekosztályokba, így azokat a származtatott osztály is képes használni</a:t>
            </a:r>
          </a:p>
          <a:p>
            <a:pPr lvl="1"/>
            <a:r>
              <a:rPr lang="hu-HU" dirty="0"/>
              <a:t>Ezeket a statikus adattagokat továbbra is az osztályok nevével lehet elérni!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D4F3BAE-8B82-BF13-4F0C-8A1423262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0450" y="1756877"/>
            <a:ext cx="4876798" cy="4735998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43C3471E-B6A2-F5F6-E211-3BC9F0C93E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752" y="5703780"/>
            <a:ext cx="4734570" cy="78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6703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F37DFBC-43E9-08D7-626C-601C5B0F9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JS OOP – Többszörös öröklődés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B2EBAE2-A939-4052-506D-3D4B009801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43091"/>
          </a:xfrm>
        </p:spPr>
        <p:txBody>
          <a:bodyPr/>
          <a:lstStyle/>
          <a:p>
            <a:r>
              <a:rPr lang="hu-HU" dirty="0"/>
              <a:t>JavaScriptben támogatott a többszörös öröklődés, azaz egy származtatott osztály is lehet egy másik osztálynak az ősosztálya!</a:t>
            </a:r>
          </a:p>
          <a:p>
            <a:pPr lvl="1"/>
            <a:r>
              <a:rPr lang="hu-HU" dirty="0"/>
              <a:t>Pl.: Az „A” osztályból származik a „B” osztály, és a „B” osztályból származik a „C” osztály. Ekkor a „C” osztály rendelkezik az „A” és „B” osztály adattagjaival is!</a:t>
            </a:r>
          </a:p>
          <a:p>
            <a:r>
              <a:rPr lang="hu-HU" dirty="0"/>
              <a:t>A többszörös öröklődés hátránya, hogy az osztályok közötti kapcsolatok nehezebben láthatóak át!</a:t>
            </a:r>
          </a:p>
        </p:txBody>
      </p:sp>
    </p:spTree>
    <p:extLst>
      <p:ext uri="{BB962C8B-B14F-4D97-AF65-F5344CB8AC3E}">
        <p14:creationId xmlns:p14="http://schemas.microsoft.com/office/powerpoint/2010/main" val="1341897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4D1F7E6-85F6-9918-24E4-8C2DFA0C8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JS OOP – Többszörös öröklődés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FCB489DB-4391-8FC5-397D-30921E779F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08279"/>
            <a:ext cx="6002109" cy="4703144"/>
          </a:xfr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A472A137-BDB4-F4EF-157E-341D52C93D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4240" y="4037761"/>
            <a:ext cx="4752706" cy="44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0441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9367373-92CF-50B5-C4C6-8177B3C51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JS OOP - Feladat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5906506-A779-5160-F683-1447F5C4F9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6744"/>
            <a:ext cx="10515600" cy="5361572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Készítsen egy </a:t>
            </a:r>
            <a:r>
              <a:rPr lang="hu-HU" i="1" dirty="0"/>
              <a:t>Szemely</a:t>
            </a:r>
            <a:r>
              <a:rPr lang="hu-HU" dirty="0"/>
              <a:t> nevű osztályt, amely az alábbi adattagokkal rendelkezik:</a:t>
            </a:r>
          </a:p>
          <a:p>
            <a:pPr lvl="1"/>
            <a:r>
              <a:rPr lang="hu-HU" dirty="0"/>
              <a:t>Mezők: </a:t>
            </a:r>
            <a:r>
              <a:rPr lang="hu-HU" i="1" dirty="0" err="1"/>
              <a:t>nev</a:t>
            </a:r>
            <a:r>
              <a:rPr lang="hu-HU" i="1" dirty="0"/>
              <a:t> </a:t>
            </a:r>
            <a:r>
              <a:rPr lang="hu-HU" dirty="0"/>
              <a:t>és </a:t>
            </a:r>
            <a:r>
              <a:rPr lang="hu-HU" i="1" dirty="0"/>
              <a:t>kor</a:t>
            </a:r>
          </a:p>
          <a:p>
            <a:pPr lvl="1"/>
            <a:r>
              <a:rPr lang="hu-HU" dirty="0"/>
              <a:t>Metódusok: </a:t>
            </a:r>
            <a:r>
              <a:rPr lang="hu-HU" i="1" dirty="0" err="1"/>
              <a:t>bemutatkozas</a:t>
            </a:r>
            <a:r>
              <a:rPr lang="hu-HU" i="1" dirty="0"/>
              <a:t>() – </a:t>
            </a:r>
            <a:r>
              <a:rPr lang="hu-HU" dirty="0"/>
              <a:t>Kiírja a személy nevét és életkorát!</a:t>
            </a:r>
          </a:p>
          <a:p>
            <a:r>
              <a:rPr lang="hu-HU" dirty="0"/>
              <a:t>Készítsen egy </a:t>
            </a:r>
            <a:r>
              <a:rPr lang="hu-HU" i="1" dirty="0" err="1"/>
              <a:t>Diak</a:t>
            </a:r>
            <a:r>
              <a:rPr lang="hu-HU" dirty="0"/>
              <a:t> nevű osztályt, amely a </a:t>
            </a:r>
            <a:r>
              <a:rPr lang="hu-HU" i="1" dirty="0"/>
              <a:t>Szemely </a:t>
            </a:r>
            <a:r>
              <a:rPr lang="hu-HU" dirty="0"/>
              <a:t>osztályból öröklődik és az alábbi adattagokkal rendelkezik:</a:t>
            </a:r>
          </a:p>
          <a:p>
            <a:pPr lvl="1"/>
            <a:r>
              <a:rPr lang="hu-HU" dirty="0"/>
              <a:t>Mezők:   </a:t>
            </a:r>
            <a:r>
              <a:rPr lang="hu-HU" i="1" dirty="0" err="1"/>
              <a:t>diakSzam</a:t>
            </a:r>
            <a:r>
              <a:rPr lang="hu-HU" i="1" dirty="0"/>
              <a:t> – </a:t>
            </a:r>
            <a:r>
              <a:rPr lang="hu-HU" dirty="0"/>
              <a:t>Megszámolja, hogy hány diák van</a:t>
            </a:r>
            <a:br>
              <a:rPr lang="hu-HU" dirty="0"/>
            </a:br>
            <a:r>
              <a:rPr lang="hu-HU" dirty="0"/>
              <a:t>		</a:t>
            </a:r>
            <a:r>
              <a:rPr lang="hu-HU" i="1" dirty="0" err="1"/>
              <a:t>osztaly</a:t>
            </a:r>
            <a:r>
              <a:rPr lang="hu-HU" i="1" dirty="0"/>
              <a:t> – </a:t>
            </a:r>
            <a:r>
              <a:rPr lang="hu-HU" dirty="0"/>
              <a:t>Meghatározza a diák osztályát</a:t>
            </a:r>
          </a:p>
          <a:p>
            <a:pPr lvl="1"/>
            <a:r>
              <a:rPr lang="hu-HU" dirty="0"/>
              <a:t>Metódusok: </a:t>
            </a:r>
            <a:r>
              <a:rPr lang="hu-HU" i="1" dirty="0" err="1"/>
              <a:t>bemutatkozas</a:t>
            </a:r>
            <a:r>
              <a:rPr lang="hu-HU" i="1" dirty="0"/>
              <a:t>() – </a:t>
            </a:r>
            <a:r>
              <a:rPr lang="hu-HU" dirty="0"/>
              <a:t>Kiírja a konzolra a személy nevét, életkorát és hogy melyik osztályba jár</a:t>
            </a:r>
            <a:br>
              <a:rPr lang="hu-HU" dirty="0"/>
            </a:br>
            <a:r>
              <a:rPr lang="hu-HU" dirty="0"/>
              <a:t>		      </a:t>
            </a:r>
            <a:r>
              <a:rPr lang="hu-HU" i="1" dirty="0" err="1"/>
              <a:t>diakokSzama</a:t>
            </a:r>
            <a:r>
              <a:rPr lang="hu-HU" i="1" dirty="0"/>
              <a:t>() – </a:t>
            </a:r>
            <a:r>
              <a:rPr lang="hu-HU" dirty="0"/>
              <a:t>Kiírja a konzolra, hogy hány diák van a rendszerben</a:t>
            </a:r>
          </a:p>
          <a:p>
            <a:r>
              <a:rPr lang="hu-HU" dirty="0"/>
              <a:t>A feladat megoldása során gondolja végig, hogy mely adattagoknak érdemes statikusnak lenniük, melyeknek nem!</a:t>
            </a:r>
          </a:p>
          <a:p>
            <a:r>
              <a:rPr lang="hu-HU" dirty="0"/>
              <a:t>A feladat ellenőrzéseképp legalább két diákpéldányt hozzon létre, mutatkozzanak be és kérje le a diákok darabszámát!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599C5B1-5B90-2B07-1276-491AE556A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0981" y="660717"/>
            <a:ext cx="6312819" cy="73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1164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4990</TotalTime>
  <Words>1380</Words>
  <Application>Microsoft Office PowerPoint</Application>
  <PresentationFormat>Szélesvásznú</PresentationFormat>
  <Paragraphs>119</Paragraphs>
  <Slides>26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Office-téma</vt:lpstr>
      <vt:lpstr>Frontend Programozás</vt:lpstr>
      <vt:lpstr>Objektum literál - Ismétlés</vt:lpstr>
      <vt:lpstr>This kulcsszó</vt:lpstr>
      <vt:lpstr>OOP a JS-ben és osztályok létrehozása</vt:lpstr>
      <vt:lpstr>Osztályok tartalma</vt:lpstr>
      <vt:lpstr>Osztályok tartalma - Mezők</vt:lpstr>
      <vt:lpstr>Osztályok tartalma – Statikus mezők</vt:lpstr>
      <vt:lpstr>Osztályok tartalma – Privát mezők</vt:lpstr>
      <vt:lpstr>Osztályok tartalma – Privát mezők</vt:lpstr>
      <vt:lpstr>Osztályok tartalma - Metódusok</vt:lpstr>
      <vt:lpstr>Osztályok tartalma – Metódusok - Példa</vt:lpstr>
      <vt:lpstr>Osztályok tartalma – Privát metódusok</vt:lpstr>
      <vt:lpstr>Osztályok tartalma - Konstruktor</vt:lpstr>
      <vt:lpstr>Konstruktor – Alapértelmezett konstruktor</vt:lpstr>
      <vt:lpstr>Osztály példányosítás</vt:lpstr>
      <vt:lpstr>Osztály és példány adattagjainak elérése</vt:lpstr>
      <vt:lpstr>Getter és Setter metódusok</vt:lpstr>
      <vt:lpstr>JS OOP - Öröklődés</vt:lpstr>
      <vt:lpstr>JS OOP – Öröklődés - Példa</vt:lpstr>
      <vt:lpstr>JS OOP – Öröklődés – super kulcsszó</vt:lpstr>
      <vt:lpstr>JS OOP – Metódus felöldefiniálás</vt:lpstr>
      <vt:lpstr>JS OOP – Metódus felöldefiniálás</vt:lpstr>
      <vt:lpstr>JS OOP – Statikus öröklődés</vt:lpstr>
      <vt:lpstr>JS OOP – Többszörös öröklődés</vt:lpstr>
      <vt:lpstr>JS OOP – Többszörös öröklődés</vt:lpstr>
      <vt:lpstr>JS OOP - Feladat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Adatbáziskezelés II.</dc:title>
  <dc:creator>Zoli</dc:creator>
  <cp:lastModifiedBy>O365 felhasználó</cp:lastModifiedBy>
  <cp:revision>1631</cp:revision>
  <dcterms:created xsi:type="dcterms:W3CDTF">2024-09-01T09:09:55Z</dcterms:created>
  <dcterms:modified xsi:type="dcterms:W3CDTF">2024-11-04T09:44:23Z</dcterms:modified>
</cp:coreProperties>
</file>