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5" r:id="rId2"/>
    <p:sldId id="376" r:id="rId3"/>
    <p:sldId id="363" r:id="rId4"/>
    <p:sldId id="364" r:id="rId5"/>
    <p:sldId id="365" r:id="rId6"/>
    <p:sldId id="366" r:id="rId7"/>
    <p:sldId id="368" r:id="rId8"/>
    <p:sldId id="369" r:id="rId9"/>
    <p:sldId id="370" r:id="rId10"/>
    <p:sldId id="371" r:id="rId11"/>
    <p:sldId id="372" r:id="rId12"/>
    <p:sldId id="373" r:id="rId13"/>
    <p:sldId id="374" r:id="rId14"/>
    <p:sldId id="375" r:id="rId15"/>
    <p:sldId id="377" r:id="rId16"/>
    <p:sldId id="378" r:id="rId17"/>
    <p:sldId id="379" r:id="rId18"/>
    <p:sldId id="380" r:id="rId19"/>
    <p:sldId id="381" r:id="rId20"/>
    <p:sldId id="382" r:id="rId21"/>
    <p:sldId id="383" r:id="rId22"/>
    <p:sldId id="384" r:id="rId23"/>
    <p:sldId id="385" r:id="rId24"/>
    <p:sldId id="386" r:id="rId25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0" d="100"/>
          <a:sy n="60" d="100"/>
        </p:scale>
        <p:origin x="72" y="12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2024. 09. 24.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402674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2024. 09. 24.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182290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2024. 09. 24.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551385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2024. 09. 24.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01658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2024. 09. 24.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468129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2024. 09. 24.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794752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2024. 09. 24.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930435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2024. 09. 24.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923499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2024. 09. 24.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192152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2024. 09. 24.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747094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2024. 09. 24.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225748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0285B4-F009-4C1F-B34C-B06A6E9112FD}" type="datetimeFigureOut">
              <a:rPr lang="hu-HU" smtClean="0"/>
              <a:t>2024. 09. 24.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412263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/>
              <a:t>Frontend Programozás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8111928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F127568-1DE1-E86A-540E-1E563777CF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Tipikus hiba és megoldása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0F502BE8-30C2-23C1-3712-8B39578E9D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773070"/>
          </a:xfrm>
        </p:spPr>
        <p:txBody>
          <a:bodyPr/>
          <a:lstStyle/>
          <a:p>
            <a:r>
              <a:rPr lang="hu-HU" dirty="0"/>
              <a:t>A &lt;script&gt; elem mind &lt;</a:t>
            </a:r>
            <a:r>
              <a:rPr lang="hu-HU" dirty="0" err="1"/>
              <a:t>head</a:t>
            </a:r>
            <a:r>
              <a:rPr lang="hu-HU" dirty="0"/>
              <a:t>&gt;, mind pedig &lt;body&gt; elembe is ágyazható, így sokan a &lt;</a:t>
            </a:r>
            <a:r>
              <a:rPr lang="hu-HU" dirty="0" err="1"/>
              <a:t>head</a:t>
            </a:r>
            <a:r>
              <a:rPr lang="hu-HU" dirty="0"/>
              <a:t>&gt; elembe helyezték azt korábban</a:t>
            </a:r>
          </a:p>
          <a:p>
            <a:r>
              <a:rPr lang="hu-HU" dirty="0"/>
              <a:t>A probléma ezzel az, hogy ezesetben </a:t>
            </a:r>
            <a:r>
              <a:rPr lang="hu-HU" b="1" dirty="0"/>
              <a:t>előfordulhat</a:t>
            </a:r>
            <a:r>
              <a:rPr lang="hu-HU" dirty="0"/>
              <a:t>, hogy a JS kód hamarabb fut le, mint ahogy a weboldal betöltene!</a:t>
            </a:r>
          </a:p>
          <a:p>
            <a:endParaRPr lang="hu-HU" dirty="0"/>
          </a:p>
          <a:p>
            <a:r>
              <a:rPr lang="hu-HU" dirty="0"/>
              <a:t>Megoldás: „</a:t>
            </a:r>
            <a:r>
              <a:rPr lang="hu-HU" b="1" dirty="0" err="1"/>
              <a:t>defer</a:t>
            </a:r>
            <a:r>
              <a:rPr lang="hu-HU" dirty="0"/>
              <a:t>” attribútum</a:t>
            </a:r>
          </a:p>
          <a:p>
            <a:pPr lvl="1"/>
            <a:r>
              <a:rPr lang="hu-HU" dirty="0"/>
              <a:t>Ez egy </a:t>
            </a:r>
            <a:r>
              <a:rPr lang="hu-HU" dirty="0" err="1"/>
              <a:t>bool</a:t>
            </a:r>
            <a:r>
              <a:rPr lang="hu-HU" dirty="0"/>
              <a:t> típusú változó, amely ha igaz, akkor a </a:t>
            </a:r>
            <a:r>
              <a:rPr lang="hu-HU" dirty="0" err="1"/>
              <a:t>szkript</a:t>
            </a:r>
            <a:r>
              <a:rPr lang="hu-HU" dirty="0"/>
              <a:t> az oldal betöltése után fog lefutni!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09D66F69-6216-128B-F9B3-F9F273A831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9506" y="5733632"/>
            <a:ext cx="8792988" cy="617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279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F9774DF-C500-6A0A-10EB-3D87563E67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Feladat: Üzenetkezelő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E6CD48F-C289-824D-7891-B440424F29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Hozzon létre egy HTML fájlt, aminek a törzsében az alábbi elemek találhatók:</a:t>
            </a:r>
          </a:p>
          <a:p>
            <a:pPr lvl="1"/>
            <a:r>
              <a:rPr lang="hu-HU" dirty="0"/>
              <a:t>1-es címsor elem az alábbi szöveggel: Üzenetkezelő (&lt;h1&gt;)</a:t>
            </a:r>
          </a:p>
          <a:p>
            <a:pPr lvl="1"/>
            <a:r>
              <a:rPr lang="hu-HU" dirty="0"/>
              <a:t>Egy szakasz elem, amely egy „</a:t>
            </a:r>
            <a:r>
              <a:rPr lang="hu-HU" dirty="0" err="1"/>
              <a:t>uzenetek</a:t>
            </a:r>
            <a:r>
              <a:rPr lang="hu-HU" dirty="0"/>
              <a:t>” azonosítóval rendelkezik (&lt;div&gt;)</a:t>
            </a:r>
          </a:p>
          <a:p>
            <a:pPr lvl="1"/>
            <a:r>
              <a:rPr lang="hu-HU" dirty="0"/>
              <a:t>Egy </a:t>
            </a:r>
            <a:r>
              <a:rPr lang="hu-HU" dirty="0" err="1"/>
              <a:t>szkript</a:t>
            </a:r>
            <a:r>
              <a:rPr lang="hu-HU" dirty="0"/>
              <a:t> elem, amely forrásként a tetszőleges nevű JS fájlra hivatkozik (&lt;script&gt;)</a:t>
            </a:r>
          </a:p>
          <a:p>
            <a:pPr lvl="1"/>
            <a:endParaRPr lang="hu-HU" dirty="0"/>
          </a:p>
          <a:p>
            <a:r>
              <a:rPr lang="hu-HU" dirty="0"/>
              <a:t>Hozzon létre egy JS fájlt, amelyben a továbbiakban fognak dolgozni!</a:t>
            </a:r>
          </a:p>
          <a:p>
            <a:pPr lvl="1"/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7147764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0E6B9EE-6E01-8838-025B-89D3B3D6F7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Feladat: Üzenetkezelő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C483C28B-DB1A-210E-6B11-686E40ECDD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A feladat során az „ </a:t>
            </a:r>
            <a:r>
              <a:rPr lang="hu-HU" dirty="0" err="1"/>
              <a:t>uzenetek</a:t>
            </a:r>
            <a:r>
              <a:rPr lang="hu-HU" dirty="0"/>
              <a:t>” azonosítóval jelzett &lt;div&gt; elem fogja tárolni az üzeneteket!</a:t>
            </a:r>
          </a:p>
          <a:p>
            <a:r>
              <a:rPr lang="hu-HU" dirty="0"/>
              <a:t>Az üzenetek egymás alatt fognak megjelenni!</a:t>
            </a:r>
          </a:p>
          <a:p>
            <a:endParaRPr lang="hu-HU" dirty="0"/>
          </a:p>
          <a:p>
            <a:r>
              <a:rPr lang="hu-HU" dirty="0"/>
              <a:t>Hozzon létre egy új &lt;div&gt; elemet, amely az első üzenetet fogja tárolni</a:t>
            </a:r>
          </a:p>
          <a:p>
            <a:pPr lvl="1"/>
            <a:r>
              <a:rPr lang="hu-HU" dirty="0"/>
              <a:t>Állítsa be a létrehozott elem osztályát „</a:t>
            </a:r>
            <a:r>
              <a:rPr lang="hu-HU" dirty="0" err="1"/>
              <a:t>uzenet</a:t>
            </a:r>
            <a:r>
              <a:rPr lang="hu-HU" dirty="0"/>
              <a:t>” értékre</a:t>
            </a:r>
          </a:p>
          <a:p>
            <a:pPr lvl="1"/>
            <a:r>
              <a:rPr lang="hu-HU" dirty="0"/>
              <a:t>Adja meg az üzenet szövegét az elemnek: „Ez az első üzenet tartalma!”</a:t>
            </a:r>
          </a:p>
          <a:p>
            <a:pPr lvl="1"/>
            <a:r>
              <a:rPr lang="hu-HU" dirty="0"/>
              <a:t>Helyezze a létrehozott üzenetet a megfelelő szülő elemhez, hogy az megjelenjen a weboldalon</a:t>
            </a:r>
          </a:p>
        </p:txBody>
      </p:sp>
    </p:spTree>
    <p:extLst>
      <p:ext uri="{BB962C8B-B14F-4D97-AF65-F5344CB8AC3E}">
        <p14:creationId xmlns:p14="http://schemas.microsoft.com/office/powerpoint/2010/main" val="16207649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DA98192-5C0B-2A0B-203E-EECA9CE03E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Feladat: Üzenetkezelő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75073E38-B172-0866-5E39-2C636F5D1A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Hozzon létre egy újabb &lt;div&gt; elemet, amely a második üzenetet fogja tárolni</a:t>
            </a:r>
          </a:p>
          <a:p>
            <a:pPr lvl="1"/>
            <a:r>
              <a:rPr lang="hu-HU" dirty="0"/>
              <a:t>Állítsa be a létrehozott elem osztályát szintén „</a:t>
            </a:r>
            <a:r>
              <a:rPr lang="hu-HU" dirty="0" err="1"/>
              <a:t>uzenet</a:t>
            </a:r>
            <a:r>
              <a:rPr lang="hu-HU" dirty="0"/>
              <a:t>” értékre</a:t>
            </a:r>
          </a:p>
          <a:p>
            <a:pPr lvl="1"/>
            <a:r>
              <a:rPr lang="hu-HU" dirty="0"/>
              <a:t>Állítsa be a létrehozott elem azonosítóját „</a:t>
            </a:r>
            <a:r>
              <a:rPr lang="hu-HU" dirty="0" err="1"/>
              <a:t>masodikUzenet</a:t>
            </a:r>
            <a:r>
              <a:rPr lang="hu-HU" dirty="0"/>
              <a:t>” értékre</a:t>
            </a:r>
          </a:p>
          <a:p>
            <a:pPr lvl="1"/>
            <a:r>
              <a:rPr lang="hu-HU" dirty="0"/>
              <a:t>Adja meg az üzenet szövegét az elemnek: „Ez a második üzenet tartalma!”</a:t>
            </a:r>
          </a:p>
          <a:p>
            <a:pPr lvl="2"/>
            <a:r>
              <a:rPr lang="hu-HU" dirty="0"/>
              <a:t>Oldja meg, hogy a szöveg a weboldalon félkövér módon jelenjen meg!</a:t>
            </a:r>
          </a:p>
          <a:p>
            <a:pPr lvl="1"/>
            <a:r>
              <a:rPr lang="hu-HU" dirty="0"/>
              <a:t>Helyezze a létrehozott üzenetet a megfelelő szülő elemhez, hogy az megjelenjen a weboldalon</a:t>
            </a:r>
          </a:p>
          <a:p>
            <a:pPr lvl="1"/>
            <a:endParaRPr lang="hu-HU" dirty="0"/>
          </a:p>
          <a:p>
            <a:r>
              <a:rPr lang="hu-HU" dirty="0"/>
              <a:t>Próbálja ki a végeredményt a további pontok elvégzése előtt!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571070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D5F9EEC-34A9-241D-2ECA-8706FBBA9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Feladat: Üzenetkezelő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BFFB359-C7AE-0FDE-E2FD-28595C22F0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Hozzon létre egy újabb &lt;div&gt; elemet is, amely a harmadik üzenetet fogja tárolni</a:t>
            </a:r>
          </a:p>
          <a:p>
            <a:pPr lvl="1"/>
            <a:r>
              <a:rPr lang="hu-HU" dirty="0"/>
              <a:t>Állítsa be a létrehozott elem osztályát az alábbiak szerint:</a:t>
            </a:r>
          </a:p>
          <a:p>
            <a:pPr lvl="2"/>
            <a:r>
              <a:rPr lang="hu-HU" dirty="0"/>
              <a:t>Kérje le a második üzenet „</a:t>
            </a:r>
            <a:r>
              <a:rPr lang="hu-HU" dirty="0" err="1"/>
              <a:t>class</a:t>
            </a:r>
            <a:r>
              <a:rPr lang="hu-HU" dirty="0"/>
              <a:t>” attribútumának értékét, és ezt adja át az osztály beállításakor, mint érték</a:t>
            </a:r>
          </a:p>
          <a:p>
            <a:pPr lvl="1"/>
            <a:r>
              <a:rPr lang="hu-HU" dirty="0"/>
              <a:t>Állítsa be a létrehozott elem nevét „</a:t>
            </a:r>
            <a:r>
              <a:rPr lang="hu-HU" dirty="0" err="1"/>
              <a:t>harmadikUzenet</a:t>
            </a:r>
            <a:r>
              <a:rPr lang="hu-HU" dirty="0"/>
              <a:t>” értékre</a:t>
            </a:r>
          </a:p>
          <a:p>
            <a:pPr lvl="1"/>
            <a:r>
              <a:rPr lang="hu-HU" dirty="0"/>
              <a:t>Adja meg az üzenet szövegét az elemnek: „Ez a harmadik üzenet tartalma!”</a:t>
            </a:r>
          </a:p>
          <a:p>
            <a:pPr lvl="2"/>
            <a:r>
              <a:rPr lang="hu-HU" dirty="0"/>
              <a:t>Oldja meg, hogy a szöveg egy bekezdésen belül jelenjen meg!</a:t>
            </a:r>
          </a:p>
          <a:p>
            <a:pPr lvl="1"/>
            <a:r>
              <a:rPr lang="hu-HU" dirty="0"/>
              <a:t>Helyezze a létrehozott üzenetet a megfelelő szülő elemhez, hogy az megjelenjen a weboldalon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1728137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CD1188B-F2D1-C915-5E2A-0CB2C85245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Feladat: Üzenetkezelő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657F452-9B7B-9E31-CD4B-2E242E3CE0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u-HU" dirty="0"/>
              <a:t>Hozzon létre egy válaszüzenetnek megfeleltethető &lt;div&gt; elemet is, amely a harmadik üzenetre lesz egy válasz</a:t>
            </a:r>
          </a:p>
          <a:p>
            <a:r>
              <a:rPr lang="hu-HU" dirty="0"/>
              <a:t>Ennek megfelelően a válaszüzenetnek a harmadik levél szakaszába (div) legyen ágyazva!</a:t>
            </a:r>
          </a:p>
          <a:p>
            <a:pPr lvl="1"/>
            <a:r>
              <a:rPr lang="hu-HU" dirty="0"/>
              <a:t>Állítsa be a létrehozott válaszüzenet elem osztályát az alábbiak szerint:</a:t>
            </a:r>
          </a:p>
          <a:p>
            <a:pPr lvl="2"/>
            <a:r>
              <a:rPr lang="hu-HU" dirty="0"/>
              <a:t>Kérje le a harmadik üzenet „</a:t>
            </a:r>
            <a:r>
              <a:rPr lang="hu-HU" dirty="0" err="1"/>
              <a:t>class</a:t>
            </a:r>
            <a:r>
              <a:rPr lang="hu-HU" dirty="0"/>
              <a:t>” attribútumának értékét, és ezt adja át az osztály beállításakor, mint érték</a:t>
            </a:r>
          </a:p>
          <a:p>
            <a:pPr lvl="1"/>
            <a:r>
              <a:rPr lang="hu-HU" dirty="0"/>
              <a:t>Adja meg az üzenet szövegét az elemnek: „Ez a harmadik üzenetre egy válaszüzenet!”</a:t>
            </a:r>
          </a:p>
          <a:p>
            <a:pPr lvl="2"/>
            <a:r>
              <a:rPr lang="hu-HU" dirty="0"/>
              <a:t>Oldja meg, hogy a szöveg 3 sorral a harmadik üzenet alatt jelenjen meg!</a:t>
            </a:r>
          </a:p>
          <a:p>
            <a:pPr lvl="1"/>
            <a:r>
              <a:rPr lang="hu-HU" dirty="0"/>
              <a:t>Helyezze a létrehozott üzenetet a megfelelő szülő elemhez, hogy az megjelenjen a weboldalon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7632238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2990216-FDF6-FE9A-C648-06944AEC3E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Feladat: Üzenetkezelő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B1A0F4EF-6D0C-A939-FCF9-3AEF89EAF4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Törölje az első üzenet elemet!</a:t>
            </a:r>
          </a:p>
          <a:p>
            <a:r>
              <a:rPr lang="hu-HU" dirty="0"/>
              <a:t>Cserélje le a második üzenet elemét:</a:t>
            </a:r>
          </a:p>
          <a:p>
            <a:pPr lvl="1"/>
            <a:r>
              <a:rPr lang="hu-HU" dirty="0"/>
              <a:t> szakasz &lt;div&gt; helyett legyen bekezdés &lt;p&gt;, de minden más tulajdonsága maradjon a régi</a:t>
            </a:r>
          </a:p>
        </p:txBody>
      </p:sp>
    </p:spTree>
    <p:extLst>
      <p:ext uri="{BB962C8B-B14F-4D97-AF65-F5344CB8AC3E}">
        <p14:creationId xmlns:p14="http://schemas.microsoft.com/office/powerpoint/2010/main" val="38909201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B8AF03C-A6F9-736C-354C-E9D0783B47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HTML DOM - Események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7972051-0765-1E20-6640-2329745F20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543091"/>
          </a:xfrm>
        </p:spPr>
        <p:txBody>
          <a:bodyPr>
            <a:normAutofit lnSpcReduction="10000"/>
          </a:bodyPr>
          <a:lstStyle/>
          <a:p>
            <a:r>
              <a:rPr lang="hu-HU" dirty="0"/>
              <a:t>A HTML DOM JavaScript segítségével képes reagálni különböző HTML eseményekre!</a:t>
            </a:r>
          </a:p>
          <a:p>
            <a:endParaRPr lang="hu-HU" dirty="0"/>
          </a:p>
          <a:p>
            <a:r>
              <a:rPr lang="hu-HU" dirty="0"/>
              <a:t>Események típusai:</a:t>
            </a:r>
          </a:p>
          <a:p>
            <a:pPr lvl="1"/>
            <a:r>
              <a:rPr lang="hu-HU" dirty="0"/>
              <a:t>Felhasználó kattint az egérrel</a:t>
            </a:r>
          </a:p>
          <a:p>
            <a:pPr lvl="1"/>
            <a:r>
              <a:rPr lang="hu-HU" dirty="0"/>
              <a:t>Felhasználó lenyom egy billentyűt</a:t>
            </a:r>
          </a:p>
          <a:p>
            <a:pPr lvl="1"/>
            <a:r>
              <a:rPr lang="hu-HU" dirty="0"/>
              <a:t>Weboldal betölt</a:t>
            </a:r>
          </a:p>
          <a:p>
            <a:pPr lvl="1"/>
            <a:r>
              <a:rPr lang="hu-HU" dirty="0"/>
              <a:t>Kép betölt a weboldalon</a:t>
            </a:r>
          </a:p>
          <a:p>
            <a:pPr lvl="1"/>
            <a:r>
              <a:rPr lang="hu-HU" dirty="0"/>
              <a:t>A kurzor átfedésbe kerül egy elemmel</a:t>
            </a:r>
          </a:p>
          <a:p>
            <a:pPr lvl="1"/>
            <a:r>
              <a:rPr lang="hu-HU" dirty="0"/>
              <a:t>Egy bemeneti mező értéke módosul</a:t>
            </a:r>
          </a:p>
          <a:p>
            <a:pPr lvl="1"/>
            <a:r>
              <a:rPr lang="hu-HU" dirty="0"/>
              <a:t>Egy űrlap elküldésre kerül</a:t>
            </a:r>
          </a:p>
          <a:p>
            <a:pPr lvl="1"/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5484725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B56A062-F9F0-CDCF-3174-1F878A9C26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HTML DOM – </a:t>
            </a:r>
            <a:r>
              <a:rPr lang="hu-HU" dirty="0" err="1"/>
              <a:t>Inline</a:t>
            </a:r>
            <a:r>
              <a:rPr lang="hu-HU" dirty="0"/>
              <a:t> eseménykezelés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FAD69384-2373-123C-7886-7C4BF686FB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err="1"/>
              <a:t>Inline</a:t>
            </a:r>
            <a:r>
              <a:rPr lang="hu-HU" dirty="0"/>
              <a:t> eseménykezelés: </a:t>
            </a:r>
          </a:p>
          <a:p>
            <a:pPr lvl="1"/>
            <a:r>
              <a:rPr lang="hu-HU" dirty="0"/>
              <a:t>Meg kell adni, hogy milyen eseményre melyik függvény aktiválódjon</a:t>
            </a:r>
          </a:p>
          <a:p>
            <a:pPr lvl="2"/>
            <a:r>
              <a:rPr lang="hu-HU" dirty="0"/>
              <a:t>Függvény hívható a függvény nevének megadásával</a:t>
            </a:r>
          </a:p>
          <a:p>
            <a:pPr lvl="2"/>
            <a:r>
              <a:rPr lang="hu-HU" dirty="0"/>
              <a:t>Használható a HTML DOM biztosította metódusok és </a:t>
            </a:r>
            <a:r>
              <a:rPr lang="hu-HU" dirty="0" err="1"/>
              <a:t>propertyk</a:t>
            </a:r>
            <a:r>
              <a:rPr lang="hu-HU" dirty="0"/>
              <a:t> is</a:t>
            </a:r>
          </a:p>
          <a:p>
            <a:pPr lvl="1"/>
            <a:endParaRPr lang="hu-HU" dirty="0"/>
          </a:p>
          <a:p>
            <a:r>
              <a:rPr lang="hu-HU" dirty="0"/>
              <a:t>Példák:</a:t>
            </a:r>
          </a:p>
        </p:txBody>
      </p:sp>
      <p:pic>
        <p:nvPicPr>
          <p:cNvPr id="9" name="Kép 8">
            <a:extLst>
              <a:ext uri="{FF2B5EF4-FFF2-40B4-BE49-F238E27FC236}">
                <a16:creationId xmlns:a16="http://schemas.microsoft.com/office/drawing/2014/main" id="{4118C0D3-B7A5-B1CB-4D35-36CB6C54AC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5980" y="3569927"/>
            <a:ext cx="5409835" cy="1600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24441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9CB6E3A-4CAD-5589-9276-223909FB44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HTML DOM - </a:t>
            </a:r>
            <a:r>
              <a:rPr lang="hu-HU" dirty="0" err="1"/>
              <a:t>Inline</a:t>
            </a:r>
            <a:r>
              <a:rPr lang="hu-HU" dirty="0"/>
              <a:t> eseménykezelés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1CF06AA-E359-764D-7A58-B7C9DF8997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072607"/>
          </a:xfrm>
        </p:spPr>
        <p:txBody>
          <a:bodyPr/>
          <a:lstStyle/>
          <a:p>
            <a:r>
              <a:rPr lang="hu-HU" dirty="0"/>
              <a:t>Egy HTML elemhez kétféleképp rendelhetünk eseményt:</a:t>
            </a:r>
          </a:p>
          <a:p>
            <a:pPr lvl="1"/>
            <a:r>
              <a:rPr lang="hu-HU" dirty="0"/>
              <a:t>Az elem attribútumainak meghatározásakor megadunk eseményattribútumokat és az ahhoz tartozó eseménykezelő függvényt</a:t>
            </a:r>
          </a:p>
          <a:p>
            <a:pPr lvl="1"/>
            <a:r>
              <a:rPr lang="hu-HU" dirty="0"/>
              <a:t>Az elemkereső metódusok egyikével meghatározunk egy elemet, majd megadunk egy eseményt és az ahhoz tartozó eseménykezelő függvényt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AE73F1A1-1C77-DA1C-847B-5A130FC071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855" y="4459706"/>
            <a:ext cx="5861145" cy="1459839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0C930BB7-1E01-4017-DD39-1E865ED8F0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2812" y="4173544"/>
            <a:ext cx="5841958" cy="2072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0281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D9C6287-5984-20BB-0E1F-D00786E1E6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HTML DOM – </a:t>
            </a:r>
            <a:r>
              <a:rPr lang="hu-HU" dirty="0" err="1"/>
              <a:t>Inline</a:t>
            </a:r>
            <a:r>
              <a:rPr lang="hu-HU" dirty="0"/>
              <a:t> eseménykezelés – Névtelen függvények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768CBB3F-73D7-C230-7089-CF90D6EA58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692986"/>
          </a:xfrm>
        </p:spPr>
        <p:txBody>
          <a:bodyPr/>
          <a:lstStyle/>
          <a:p>
            <a:r>
              <a:rPr lang="hu-HU" dirty="0"/>
              <a:t>Kérdés: Az előző dia jobb alsó képén az alábbi kódot láthattuk: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FD1478FB-E823-6578-AE5E-04ACA9177C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5284" y="2518611"/>
            <a:ext cx="6781431" cy="1027489"/>
          </a:xfrm>
          <a:prstGeom prst="rect">
            <a:avLst/>
          </a:prstGeom>
        </p:spPr>
      </p:pic>
      <p:sp>
        <p:nvSpPr>
          <p:cNvPr id="6" name="Tartalom helye 2">
            <a:extLst>
              <a:ext uri="{FF2B5EF4-FFF2-40B4-BE49-F238E27FC236}">
                <a16:creationId xmlns:a16="http://schemas.microsoft.com/office/drawing/2014/main" id="{50C634E1-1C18-9C6F-F285-9A5359B79AE1}"/>
              </a:ext>
            </a:extLst>
          </p:cNvPr>
          <p:cNvSpPr txBox="1">
            <a:spLocks/>
          </p:cNvSpPr>
          <p:nvPr/>
        </p:nvSpPr>
        <p:spPr>
          <a:xfrm>
            <a:off x="838200" y="3892593"/>
            <a:ext cx="10515600" cy="16258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dirty="0"/>
              <a:t>Kérdés: Miért kellett a „</a:t>
            </a:r>
            <a:r>
              <a:rPr lang="hu-HU" dirty="0" err="1"/>
              <a:t>csereSzoveg</a:t>
            </a:r>
            <a:r>
              <a:rPr lang="hu-HU" dirty="0"/>
              <a:t>” függvényt egy névtelen függvénybe beletenni?</a:t>
            </a:r>
          </a:p>
          <a:p>
            <a:r>
              <a:rPr lang="hu-HU" dirty="0"/>
              <a:t>Miért nem jó az alábbi megoldás?</a:t>
            </a:r>
          </a:p>
        </p:txBody>
      </p:sp>
      <p:pic>
        <p:nvPicPr>
          <p:cNvPr id="8" name="Kép 7">
            <a:extLst>
              <a:ext uri="{FF2B5EF4-FFF2-40B4-BE49-F238E27FC236}">
                <a16:creationId xmlns:a16="http://schemas.microsoft.com/office/drawing/2014/main" id="{4183CA50-CC32-6BBA-D47A-A248CCF8B8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864" y="5626435"/>
            <a:ext cx="10786271" cy="477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0796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A26F606-C23B-5117-59F9-7F7A340086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HTML DOM – </a:t>
            </a:r>
            <a:r>
              <a:rPr lang="hu-HU" dirty="0" err="1"/>
              <a:t>Inline</a:t>
            </a:r>
            <a:r>
              <a:rPr lang="hu-HU" dirty="0"/>
              <a:t> eseménykezelés – Névtelen függvények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857122AC-BD24-8015-FB2D-C00E426D78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hu-HU" dirty="0"/>
              <a:t>A probléma az, hogy ha az utóbbi képen látott módon adjuk meg a függvényt, akkor az nem az „</a:t>
            </a:r>
            <a:r>
              <a:rPr lang="hu-HU" dirty="0" err="1"/>
              <a:t>onclick</a:t>
            </a:r>
            <a:r>
              <a:rPr lang="hu-HU" dirty="0"/>
              <a:t>” esemény bekövetkezésekor fog lefutni, hanem a függvény automatikusan </a:t>
            </a:r>
            <a:r>
              <a:rPr lang="hu-HU" dirty="0" err="1"/>
              <a:t>meghívódik</a:t>
            </a:r>
            <a:endParaRPr lang="hu-HU" dirty="0"/>
          </a:p>
          <a:p>
            <a:r>
              <a:rPr lang="hu-HU" dirty="0"/>
              <a:t>Az </a:t>
            </a:r>
            <a:r>
              <a:rPr lang="hu-HU" dirty="0" err="1"/>
              <a:t>interpreter</a:t>
            </a:r>
            <a:r>
              <a:rPr lang="hu-HU" dirty="0"/>
              <a:t> (értelmező) csak annyit lát, hogy ott egy függvény neve (és a paraméterezése),  tehát meg kell hívni</a:t>
            </a:r>
          </a:p>
          <a:p>
            <a:endParaRPr lang="hu-HU" dirty="0"/>
          </a:p>
          <a:p>
            <a:r>
              <a:rPr lang="hu-HU" dirty="0"/>
              <a:t>Ahhoz, hogy ilyen esetben a függvény az elvártnak megfelelően </a:t>
            </a:r>
            <a:r>
              <a:rPr lang="hu-HU" dirty="0" err="1"/>
              <a:t>működjön</a:t>
            </a:r>
            <a:r>
              <a:rPr lang="hu-HU" dirty="0"/>
              <a:t>, egy névtelen függvénybe kell a függvényhívást ágyazni!</a:t>
            </a:r>
          </a:p>
          <a:p>
            <a:endParaRPr lang="hu-HU" dirty="0"/>
          </a:p>
          <a:p>
            <a:r>
              <a:rPr lang="hu-HU" dirty="0"/>
              <a:t>A névtelen függvénybe természetesen lehetne akár további utasításokat is adni!</a:t>
            </a:r>
          </a:p>
        </p:txBody>
      </p:sp>
    </p:spTree>
    <p:extLst>
      <p:ext uri="{BB962C8B-B14F-4D97-AF65-F5344CB8AC3E}">
        <p14:creationId xmlns:p14="http://schemas.microsoft.com/office/powerpoint/2010/main" val="36639686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D455B37-F2E0-0F9C-D7FE-2097F8B68E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HTML DOM – </a:t>
            </a:r>
            <a:r>
              <a:rPr lang="hu-HU" dirty="0" err="1"/>
              <a:t>Inline</a:t>
            </a:r>
            <a:r>
              <a:rPr lang="hu-HU" dirty="0"/>
              <a:t> eseménykezelés – </a:t>
            </a:r>
            <a:r>
              <a:rPr lang="hu-HU" dirty="0" err="1"/>
              <a:t>onload</a:t>
            </a:r>
            <a:r>
              <a:rPr lang="hu-HU" dirty="0"/>
              <a:t>/</a:t>
            </a:r>
            <a:r>
              <a:rPr lang="hu-HU" dirty="0" err="1"/>
              <a:t>unload</a:t>
            </a: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B71DB06-22DE-8219-1748-733FC4779E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 fontScale="92500" lnSpcReduction="10000"/>
          </a:bodyPr>
          <a:lstStyle/>
          <a:p>
            <a:r>
              <a:rPr lang="hu-HU" b="1" dirty="0" err="1"/>
              <a:t>onload</a:t>
            </a:r>
            <a:r>
              <a:rPr lang="hu-HU" b="1" dirty="0"/>
              <a:t> – </a:t>
            </a:r>
            <a:r>
              <a:rPr lang="hu-HU" dirty="0"/>
              <a:t>Aktiválódik, amikor a felhasználó megnyitja a weboldalt</a:t>
            </a:r>
          </a:p>
          <a:p>
            <a:r>
              <a:rPr lang="hu-HU" b="1" dirty="0" err="1"/>
              <a:t>onunload</a:t>
            </a:r>
            <a:r>
              <a:rPr lang="hu-HU" b="1" dirty="0"/>
              <a:t> – </a:t>
            </a:r>
            <a:r>
              <a:rPr lang="hu-HU" dirty="0"/>
              <a:t>Aktiválódik, amikor a felhasználó elhagyja a weboldalt</a:t>
            </a:r>
          </a:p>
          <a:p>
            <a:pPr lvl="1"/>
            <a:r>
              <a:rPr lang="hu-HU" dirty="0" err="1"/>
              <a:t>Weboldla</a:t>
            </a:r>
            <a:r>
              <a:rPr lang="hu-HU" dirty="0"/>
              <a:t> elhagyásának számít a weboldal bezárása és frissítése is!</a:t>
            </a:r>
          </a:p>
          <a:p>
            <a:endParaRPr lang="hu-HU" dirty="0"/>
          </a:p>
          <a:p>
            <a:r>
              <a:rPr lang="hu-HU" dirty="0" err="1"/>
              <a:t>onload</a:t>
            </a:r>
            <a:r>
              <a:rPr lang="hu-HU" dirty="0"/>
              <a:t> felhasználási módjai:</a:t>
            </a:r>
          </a:p>
          <a:p>
            <a:pPr lvl="1"/>
            <a:r>
              <a:rPr lang="hu-HU" dirty="0"/>
              <a:t>Ellenőrizhető a böngésző típusa, verziója, a weboldalon használt sütik</a:t>
            </a:r>
          </a:p>
          <a:p>
            <a:pPr lvl="1"/>
            <a:r>
              <a:rPr lang="hu-HU" dirty="0"/>
              <a:t>Felugró ablakokat lehet előhívni az oldal betöltésekor</a:t>
            </a:r>
          </a:p>
          <a:p>
            <a:pPr lvl="1"/>
            <a:endParaRPr lang="hu-HU" dirty="0"/>
          </a:p>
          <a:p>
            <a:r>
              <a:rPr lang="hu-HU" dirty="0" err="1"/>
              <a:t>unonload</a:t>
            </a:r>
            <a:r>
              <a:rPr lang="hu-HU" dirty="0"/>
              <a:t> felhasználási módjai:</a:t>
            </a:r>
          </a:p>
          <a:p>
            <a:pPr lvl="1"/>
            <a:r>
              <a:rPr lang="hu-HU" dirty="0"/>
              <a:t>Munkamenetek, erőforrások lezárása</a:t>
            </a:r>
          </a:p>
          <a:p>
            <a:pPr lvl="1"/>
            <a:r>
              <a:rPr lang="hu-HU" dirty="0"/>
              <a:t>Űrlapadatok mentése</a:t>
            </a:r>
          </a:p>
          <a:p>
            <a:pPr lvl="1"/>
            <a:r>
              <a:rPr lang="hu-HU" dirty="0"/>
              <a:t>Figyelmeztetés az oldal elhagyásáról</a:t>
            </a:r>
          </a:p>
          <a:p>
            <a:pPr lvl="1"/>
            <a:endParaRPr lang="hu-HU" dirty="0"/>
          </a:p>
          <a:p>
            <a:pPr lvl="1"/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1837748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30AF5EB-07DD-4B78-15C9-36C3DE9D3F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HTML DOM – </a:t>
            </a:r>
            <a:r>
              <a:rPr lang="hu-HU" dirty="0" err="1"/>
              <a:t>Inline</a:t>
            </a:r>
            <a:r>
              <a:rPr lang="hu-HU" dirty="0"/>
              <a:t> eseménykezelés – </a:t>
            </a:r>
            <a:r>
              <a:rPr lang="hu-HU" dirty="0" err="1"/>
              <a:t>onload</a:t>
            </a:r>
            <a:r>
              <a:rPr lang="hu-HU" dirty="0"/>
              <a:t> / </a:t>
            </a:r>
            <a:r>
              <a:rPr lang="hu-HU" dirty="0" err="1"/>
              <a:t>unload</a:t>
            </a: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579D54DB-4CFA-F3A3-0DA3-DF6CD146D5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725070"/>
          </a:xfrm>
        </p:spPr>
        <p:txBody>
          <a:bodyPr/>
          <a:lstStyle/>
          <a:p>
            <a:r>
              <a:rPr lang="hu-HU" dirty="0"/>
              <a:t>Példák: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07B2A808-4F91-2972-B54B-8960FA9E81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4011" y="4900297"/>
            <a:ext cx="7463978" cy="1684871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C8C62DF4-BFF1-D5AA-898F-77A2564A28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6340" y="2804872"/>
            <a:ext cx="9939319" cy="1684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1985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BE23610-3DAA-C4C2-3704-21D8D24F58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HTML DOM – </a:t>
            </a:r>
            <a:r>
              <a:rPr lang="hu-HU" dirty="0" err="1"/>
              <a:t>Inline</a:t>
            </a:r>
            <a:r>
              <a:rPr lang="hu-HU" dirty="0"/>
              <a:t> eseménykezelés – </a:t>
            </a:r>
            <a:r>
              <a:rPr lang="hu-HU" dirty="0" err="1"/>
              <a:t>oninput</a:t>
            </a: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51ED63FB-E502-08EF-3022-FCA2322C83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325563"/>
          </a:xfrm>
        </p:spPr>
        <p:txBody>
          <a:bodyPr/>
          <a:lstStyle/>
          <a:p>
            <a:r>
              <a:rPr lang="hu-HU" b="1" dirty="0" err="1"/>
              <a:t>oninput</a:t>
            </a:r>
            <a:r>
              <a:rPr lang="hu-HU" b="1" dirty="0"/>
              <a:t> – </a:t>
            </a:r>
            <a:r>
              <a:rPr lang="hu-HU" dirty="0"/>
              <a:t>Aktiválódik, amikor a felhasználó valamilyen bemeneti adatot ad meg</a:t>
            </a:r>
          </a:p>
          <a:p>
            <a:endParaRPr lang="hu-HU" dirty="0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9EB1485F-FFCB-5D9B-960D-752AA0AF1C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9747" y="3286125"/>
            <a:ext cx="7232506" cy="2049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07210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8FD019A-3F0C-40FF-3220-0A0E6630A8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HTML DOM – </a:t>
            </a:r>
            <a:r>
              <a:rPr lang="hu-HU" dirty="0" err="1"/>
              <a:t>Inline</a:t>
            </a:r>
            <a:r>
              <a:rPr lang="hu-HU" dirty="0"/>
              <a:t> eseménykezelés – </a:t>
            </a:r>
            <a:r>
              <a:rPr lang="hu-HU" dirty="0" err="1"/>
              <a:t>onchange</a:t>
            </a: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79BF2FA-8BB0-6862-EF8F-C828FF4312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917575"/>
          </a:xfrm>
        </p:spPr>
        <p:txBody>
          <a:bodyPr/>
          <a:lstStyle/>
          <a:p>
            <a:r>
              <a:rPr lang="hu-HU" b="1" dirty="0" err="1"/>
              <a:t>onchange</a:t>
            </a:r>
            <a:r>
              <a:rPr lang="hu-HU" b="1" dirty="0"/>
              <a:t> – </a:t>
            </a:r>
            <a:r>
              <a:rPr lang="hu-HU" dirty="0"/>
              <a:t>Változások esetén aktiválódik</a:t>
            </a:r>
            <a:r>
              <a:rPr lang="hu-HU" b="1" dirty="0"/>
              <a:t> </a:t>
            </a:r>
          </a:p>
          <a:p>
            <a:endParaRPr lang="hu-HU" b="1" dirty="0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5E5264EE-F675-1AE5-0D1C-644351E691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8859" y="3137294"/>
            <a:ext cx="9954281" cy="2419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83186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E362198-07D6-04A2-9A27-40716258C2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HTML DOM – </a:t>
            </a:r>
            <a:r>
              <a:rPr lang="hu-HU" dirty="0" err="1"/>
              <a:t>Inline</a:t>
            </a:r>
            <a:r>
              <a:rPr lang="hu-HU" dirty="0"/>
              <a:t> eseménykezelés – </a:t>
            </a:r>
            <a:r>
              <a:rPr lang="hu-HU" dirty="0" err="1"/>
              <a:t>onmouseover</a:t>
            </a:r>
            <a:r>
              <a:rPr lang="hu-HU" dirty="0"/>
              <a:t> és </a:t>
            </a:r>
            <a:r>
              <a:rPr lang="hu-HU" dirty="0" err="1"/>
              <a:t>onmouseout</a:t>
            </a: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23AD88C1-F970-AB82-8A94-32B57F709C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325563"/>
          </a:xfrm>
        </p:spPr>
        <p:txBody>
          <a:bodyPr/>
          <a:lstStyle/>
          <a:p>
            <a:r>
              <a:rPr lang="hu-HU" b="1" dirty="0" err="1"/>
              <a:t>onmouseover</a:t>
            </a:r>
            <a:r>
              <a:rPr lang="hu-HU" dirty="0"/>
              <a:t> – Ha az adott elem felé visszük a kurzort, megváltozik</a:t>
            </a:r>
          </a:p>
          <a:p>
            <a:r>
              <a:rPr lang="hu-HU" b="1" dirty="0" err="1"/>
              <a:t>onmouseout</a:t>
            </a:r>
            <a:r>
              <a:rPr lang="hu-HU" b="1" dirty="0"/>
              <a:t> – </a:t>
            </a:r>
            <a:r>
              <a:rPr lang="hu-HU" dirty="0"/>
              <a:t>Ha az adott elemtől elvisszük a kurzort, megváltozik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0901F314-8EC3-0FA7-AD1D-75C15825F8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4894" y="3547076"/>
            <a:ext cx="9782211" cy="2331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9061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74B6544-1BC7-BF21-C4E6-B704051A1E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HTML DOM – </a:t>
            </a:r>
            <a:r>
              <a:rPr lang="hu-HU" dirty="0" err="1"/>
              <a:t>Inline</a:t>
            </a:r>
            <a:r>
              <a:rPr lang="hu-HU" dirty="0"/>
              <a:t> eseménykezelés – </a:t>
            </a:r>
            <a:r>
              <a:rPr lang="hu-HU" dirty="0" err="1"/>
              <a:t>onmousedown</a:t>
            </a:r>
            <a:r>
              <a:rPr lang="hu-HU" dirty="0"/>
              <a:t>, </a:t>
            </a:r>
            <a:r>
              <a:rPr lang="hu-HU" dirty="0" err="1"/>
              <a:t>onmouseup</a:t>
            </a:r>
            <a:r>
              <a:rPr lang="hu-HU" dirty="0"/>
              <a:t>, </a:t>
            </a:r>
            <a:r>
              <a:rPr lang="hu-HU" dirty="0" err="1"/>
              <a:t>onclick</a:t>
            </a: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BB9E66E3-113A-6EC6-0028-97526D70BA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751764"/>
          </a:xfrm>
        </p:spPr>
        <p:txBody>
          <a:bodyPr/>
          <a:lstStyle/>
          <a:p>
            <a:r>
              <a:rPr lang="hu-HU" b="1" dirty="0" err="1"/>
              <a:t>onmousedown</a:t>
            </a:r>
            <a:r>
              <a:rPr lang="hu-HU" b="1" dirty="0"/>
              <a:t> – </a:t>
            </a:r>
            <a:r>
              <a:rPr lang="hu-HU" dirty="0"/>
              <a:t>Az egér bármely gombjának lenyomását érzékeli</a:t>
            </a:r>
          </a:p>
          <a:p>
            <a:r>
              <a:rPr lang="hu-HU" b="1" dirty="0" err="1"/>
              <a:t>onmouseup</a:t>
            </a:r>
            <a:r>
              <a:rPr lang="hu-HU" b="1" dirty="0"/>
              <a:t> – </a:t>
            </a:r>
            <a:r>
              <a:rPr lang="hu-HU" dirty="0"/>
              <a:t>Az egér bármely gombjának felengedését érzékeli</a:t>
            </a:r>
          </a:p>
          <a:p>
            <a:r>
              <a:rPr lang="hu-HU" b="1" dirty="0" err="1"/>
              <a:t>onclick</a:t>
            </a:r>
            <a:r>
              <a:rPr lang="hu-HU" b="1" dirty="0"/>
              <a:t> – </a:t>
            </a:r>
            <a:r>
              <a:rPr lang="hu-HU" dirty="0"/>
              <a:t>Az egérhasználatot érzékeli (felengedés utáni állapot)</a:t>
            </a:r>
            <a:endParaRPr lang="hu-HU" b="1" dirty="0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863AF930-717F-876A-263C-D962BF84C3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9145" y="3712326"/>
            <a:ext cx="8493710" cy="2780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5854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77849D4-AD5C-B831-132A-B85608AA7C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addEventListener</a:t>
            </a:r>
            <a:r>
              <a:rPr lang="hu-HU" dirty="0"/>
              <a:t>() metódus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0379734E-39B9-6817-B50C-BE05AFBE30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72127"/>
            <a:ext cx="10515600" cy="5285873"/>
          </a:xfrm>
        </p:spPr>
        <p:txBody>
          <a:bodyPr>
            <a:normAutofit/>
          </a:bodyPr>
          <a:lstStyle/>
          <a:p>
            <a:r>
              <a:rPr lang="hu-HU" dirty="0"/>
              <a:t>A metódus egy </a:t>
            </a:r>
            <a:r>
              <a:rPr lang="hu-HU" b="1" dirty="0"/>
              <a:t>eseménykezelőt</a:t>
            </a:r>
            <a:r>
              <a:rPr lang="hu-HU" dirty="0"/>
              <a:t> </a:t>
            </a:r>
            <a:r>
              <a:rPr lang="hu-HU" b="1" dirty="0"/>
              <a:t>kapcsol</a:t>
            </a:r>
            <a:r>
              <a:rPr lang="hu-HU" dirty="0"/>
              <a:t> az adott </a:t>
            </a:r>
            <a:r>
              <a:rPr lang="hu-HU" b="1" dirty="0"/>
              <a:t>DOM elemhez</a:t>
            </a:r>
          </a:p>
          <a:p>
            <a:pPr lvl="1"/>
            <a:r>
              <a:rPr lang="hu-HU" b="1" dirty="0"/>
              <a:t>Nem írja felül</a:t>
            </a:r>
            <a:r>
              <a:rPr lang="hu-HU" dirty="0"/>
              <a:t> a már meglévő eseménykezelőket</a:t>
            </a:r>
          </a:p>
          <a:p>
            <a:pPr lvl="1"/>
            <a:r>
              <a:rPr lang="hu-HU" b="1" dirty="0"/>
              <a:t>Több eseménykezelő</a:t>
            </a:r>
            <a:r>
              <a:rPr lang="hu-HU" dirty="0"/>
              <a:t> is hozzáadható ugyanahhoz az eseményhez </a:t>
            </a:r>
          </a:p>
          <a:p>
            <a:r>
              <a:rPr lang="hu-HU" dirty="0"/>
              <a:t>Szintaxis: </a:t>
            </a:r>
            <a:r>
              <a:rPr lang="hu-HU" dirty="0" err="1"/>
              <a:t>elem.addEventListener</a:t>
            </a:r>
            <a:r>
              <a:rPr lang="hu-HU" dirty="0"/>
              <a:t>(esemény, függvény);</a:t>
            </a:r>
          </a:p>
          <a:p>
            <a:endParaRPr lang="hu-HU" dirty="0"/>
          </a:p>
          <a:p>
            <a:r>
              <a:rPr lang="hu-HU" b="1" dirty="0"/>
              <a:t>Első paraméter</a:t>
            </a:r>
            <a:r>
              <a:rPr lang="hu-HU" dirty="0"/>
              <a:t>: Az esemény neve (pl. "</a:t>
            </a:r>
            <a:r>
              <a:rPr lang="hu-HU" dirty="0" err="1"/>
              <a:t>click</a:t>
            </a:r>
            <a:r>
              <a:rPr lang="hu-HU" dirty="0"/>
              <a:t>", "</a:t>
            </a:r>
            <a:r>
              <a:rPr lang="hu-HU" dirty="0" err="1"/>
              <a:t>keydown</a:t>
            </a:r>
            <a:r>
              <a:rPr lang="hu-HU" dirty="0"/>
              <a:t>"), amelyet az előzőekben tanult események közül lehet választani</a:t>
            </a:r>
          </a:p>
          <a:p>
            <a:pPr lvl="1"/>
            <a:r>
              <a:rPr lang="hu-HU" dirty="0"/>
              <a:t>Fontos: Az „</a:t>
            </a:r>
            <a:r>
              <a:rPr lang="hu-HU" dirty="0" err="1"/>
              <a:t>on</a:t>
            </a:r>
            <a:r>
              <a:rPr lang="hu-HU" dirty="0"/>
              <a:t>” szót el kell hagyni az események nevei elől!</a:t>
            </a:r>
          </a:p>
          <a:p>
            <a:r>
              <a:rPr lang="hu-HU" b="1" dirty="0"/>
              <a:t>Második paraméter: </a:t>
            </a:r>
            <a:r>
              <a:rPr lang="hu-HU" dirty="0"/>
              <a:t>Az a függvény, amely meghatározza, mi történjen, amikor az esemény bekövetkezik</a:t>
            </a:r>
            <a:endParaRPr lang="hu-HU" b="1" dirty="0"/>
          </a:p>
        </p:txBody>
      </p:sp>
    </p:spTree>
    <p:extLst>
      <p:ext uri="{BB962C8B-B14F-4D97-AF65-F5344CB8AC3E}">
        <p14:creationId xmlns:p14="http://schemas.microsoft.com/office/powerpoint/2010/main" val="31876540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5E40D56-67F8-97B0-5CC1-596796C246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addEventListener</a:t>
            </a:r>
            <a:r>
              <a:rPr lang="hu-HU" dirty="0"/>
              <a:t>() metódus példa</a:t>
            </a:r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E9C24F0A-E03A-AFC4-F6E4-6AE2123E20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97748" y="1968980"/>
            <a:ext cx="9396504" cy="4739225"/>
          </a:xfrm>
        </p:spPr>
      </p:pic>
      <p:sp>
        <p:nvSpPr>
          <p:cNvPr id="6" name="Tartalom helye 2">
            <a:extLst>
              <a:ext uri="{FF2B5EF4-FFF2-40B4-BE49-F238E27FC236}">
                <a16:creationId xmlns:a16="http://schemas.microsoft.com/office/drawing/2014/main" id="{6ED6F753-4438-0A19-AA00-C1176077C768}"/>
              </a:ext>
            </a:extLst>
          </p:cNvPr>
          <p:cNvSpPr txBox="1">
            <a:spLocks/>
          </p:cNvSpPr>
          <p:nvPr/>
        </p:nvSpPr>
        <p:spPr>
          <a:xfrm>
            <a:off x="838200" y="1460521"/>
            <a:ext cx="10515600" cy="46033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b="1" dirty="0"/>
              <a:t>Nem írja felül</a:t>
            </a:r>
            <a:r>
              <a:rPr lang="hu-HU" dirty="0"/>
              <a:t> a már meglévő eseménykezelőket</a:t>
            </a:r>
          </a:p>
        </p:txBody>
      </p:sp>
    </p:spTree>
    <p:extLst>
      <p:ext uri="{BB962C8B-B14F-4D97-AF65-F5344CB8AC3E}">
        <p14:creationId xmlns:p14="http://schemas.microsoft.com/office/powerpoint/2010/main" val="29273795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EFEA2F1-D804-050F-5D95-5932994B32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addEventListener</a:t>
            </a:r>
            <a:r>
              <a:rPr lang="hu-HU" dirty="0"/>
              <a:t>() metódus példa</a:t>
            </a:r>
          </a:p>
        </p:txBody>
      </p:sp>
      <p:sp>
        <p:nvSpPr>
          <p:cNvPr id="4" name="Tartalom helye 2">
            <a:extLst>
              <a:ext uri="{FF2B5EF4-FFF2-40B4-BE49-F238E27FC236}">
                <a16:creationId xmlns:a16="http://schemas.microsoft.com/office/drawing/2014/main" id="{226F3B81-D7B0-9FF5-BB3A-5CF3D3E3793C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0" y="1825625"/>
            <a:ext cx="10515600" cy="7090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b="1" dirty="0"/>
              <a:t>Több eseménykezelő</a:t>
            </a:r>
            <a:r>
              <a:rPr lang="hu-HU" dirty="0"/>
              <a:t> is hozzáadható ugyanahhoz az eseményhez </a:t>
            </a:r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ED85A172-85F5-EEF9-EA96-8DE7A09D42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048" y="2552360"/>
            <a:ext cx="10665752" cy="3823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92845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D1141F2-FF63-2BE0-8814-92C2A9D4F7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addEventListener</a:t>
            </a:r>
            <a:r>
              <a:rPr lang="hu-HU" dirty="0"/>
              <a:t>() metódus példa</a:t>
            </a:r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3E4CC54E-292B-168A-BE5C-FC745D9528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78869" y="2739189"/>
            <a:ext cx="10234261" cy="2595059"/>
          </a:xfrm>
        </p:spPr>
      </p:pic>
    </p:spTree>
    <p:extLst>
      <p:ext uri="{BB962C8B-B14F-4D97-AF65-F5344CB8AC3E}">
        <p14:creationId xmlns:p14="http://schemas.microsoft.com/office/powerpoint/2010/main" val="9654176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13B83DC-D72F-D721-B067-68EAF8C42A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Feladat: háttérszín változtatás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180625A4-7D07-9FD2-BC26-D64E9CEDDB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046347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832</TotalTime>
  <Words>1140</Words>
  <Application>Microsoft Office PowerPoint</Application>
  <PresentationFormat>Szélesvásznú</PresentationFormat>
  <Paragraphs>125</Paragraphs>
  <Slides>24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24</vt:i4>
      </vt:variant>
    </vt:vector>
  </HeadingPairs>
  <TitlesOfParts>
    <vt:vector size="28" baseType="lpstr">
      <vt:lpstr>Arial</vt:lpstr>
      <vt:lpstr>Calibri</vt:lpstr>
      <vt:lpstr>Calibri Light</vt:lpstr>
      <vt:lpstr>Office-téma</vt:lpstr>
      <vt:lpstr>Frontend Programozás</vt:lpstr>
      <vt:lpstr>Tipikus hiba és megoldása</vt:lpstr>
      <vt:lpstr>Feladat: Üzenetkezelő</vt:lpstr>
      <vt:lpstr>Feladat: Üzenetkezelő</vt:lpstr>
      <vt:lpstr>Feladat: Üzenetkezelő</vt:lpstr>
      <vt:lpstr>Feladat: Üzenetkezelő</vt:lpstr>
      <vt:lpstr>Feladat: Üzenetkezelő</vt:lpstr>
      <vt:lpstr>Feladat: Üzenetkezelő</vt:lpstr>
      <vt:lpstr>HTML DOM - Események</vt:lpstr>
      <vt:lpstr>HTML DOM – Inline eseménykezelés</vt:lpstr>
      <vt:lpstr>HTML DOM - Inline eseménykezelés</vt:lpstr>
      <vt:lpstr>HTML DOM – Inline eseménykezelés – Névtelen függvények</vt:lpstr>
      <vt:lpstr>HTML DOM – Inline eseménykezelés – Névtelen függvények</vt:lpstr>
      <vt:lpstr>HTML DOM – Inline eseménykezelés – onload/unload</vt:lpstr>
      <vt:lpstr>HTML DOM – Inline eseménykezelés – onload / unload</vt:lpstr>
      <vt:lpstr>HTML DOM – Inline eseménykezelés – oninput</vt:lpstr>
      <vt:lpstr>HTML DOM – Inline eseménykezelés – onchange</vt:lpstr>
      <vt:lpstr>HTML DOM – Inline eseménykezelés – onmouseover és onmouseout</vt:lpstr>
      <vt:lpstr>HTML DOM – Inline eseménykezelés – onmousedown, onmouseup, onclick</vt:lpstr>
      <vt:lpstr>addEventListener() metódus</vt:lpstr>
      <vt:lpstr>addEventListener() metódus példa</vt:lpstr>
      <vt:lpstr>addEventListener() metódus példa</vt:lpstr>
      <vt:lpstr>addEventListener() metódus példa</vt:lpstr>
      <vt:lpstr>Feladat: háttérszín változtatás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Adatbáziskezelés II.</dc:title>
  <dc:creator>Zoli</dc:creator>
  <cp:lastModifiedBy>O365 felhasználó</cp:lastModifiedBy>
  <cp:revision>724</cp:revision>
  <dcterms:created xsi:type="dcterms:W3CDTF">2024-09-01T09:09:55Z</dcterms:created>
  <dcterms:modified xsi:type="dcterms:W3CDTF">2024-09-24T09:32:21Z</dcterms:modified>
</cp:coreProperties>
</file>