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7" r:id="rId3"/>
    <p:sldId id="308" r:id="rId4"/>
    <p:sldId id="309" r:id="rId5"/>
    <p:sldId id="310" r:id="rId6"/>
    <p:sldId id="311" r:id="rId7"/>
    <p:sldId id="312" r:id="rId8"/>
    <p:sldId id="316" r:id="rId9"/>
    <p:sldId id="313" r:id="rId10"/>
    <p:sldId id="314" r:id="rId11"/>
    <p:sldId id="315" r:id="rId12"/>
    <p:sldId id="317" r:id="rId13"/>
    <p:sldId id="318" r:id="rId14"/>
    <p:sldId id="319" r:id="rId15"/>
    <p:sldId id="320" r:id="rId16"/>
    <p:sldId id="325" r:id="rId17"/>
    <p:sldId id="321" r:id="rId18"/>
    <p:sldId id="323" r:id="rId19"/>
    <p:sldId id="322" r:id="rId2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22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51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65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68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475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0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34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9215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7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5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285B4-F009-4C1F-B34C-B06A6E9112FD}" type="datetimeFigureOut">
              <a:rPr lang="hu-HU" smtClean="0"/>
              <a:t>2024. 09. 29.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D1DF-2234-4605-9057-6D9D80B4119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122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Frontend Programozás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19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DBE073-4826-D786-F990-BABA83949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Template</a:t>
            </a:r>
            <a:r>
              <a:rPr lang="hu-HU" dirty="0"/>
              <a:t> </a:t>
            </a:r>
            <a:r>
              <a:rPr lang="hu-HU" dirty="0" err="1"/>
              <a:t>literals</a:t>
            </a:r>
            <a:r>
              <a:rPr lang="hu-HU" dirty="0"/>
              <a:t> / </a:t>
            </a:r>
            <a:r>
              <a:rPr lang="hu-HU" dirty="0" err="1"/>
              <a:t>Template</a:t>
            </a:r>
            <a:r>
              <a:rPr lang="hu-HU" dirty="0"/>
              <a:t> </a:t>
            </a:r>
            <a:r>
              <a:rPr lang="hu-HU" dirty="0" err="1"/>
              <a:t>Strings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18B2B5-F58C-8A95-E7C3-87BA77B2E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7439"/>
            <a:ext cx="10515600" cy="5032375"/>
          </a:xfrm>
        </p:spPr>
        <p:txBody>
          <a:bodyPr>
            <a:normAutofit fontScale="92500"/>
          </a:bodyPr>
          <a:lstStyle/>
          <a:p>
            <a:r>
              <a:rPr lang="hu-HU" dirty="0"/>
              <a:t>A </a:t>
            </a:r>
            <a:r>
              <a:rPr lang="hu-HU" dirty="0" err="1"/>
              <a:t>string</a:t>
            </a:r>
            <a:r>
              <a:rPr lang="hu-HU" dirty="0"/>
              <a:t> </a:t>
            </a:r>
            <a:r>
              <a:rPr lang="hu-HU" dirty="0" err="1"/>
              <a:t>literálokat</a:t>
            </a:r>
            <a:r>
              <a:rPr lang="hu-HU" dirty="0"/>
              <a:t> idézőjelek („”) vagy aposztrófok (’) közé helyezhetjük. </a:t>
            </a:r>
          </a:p>
          <a:p>
            <a:r>
              <a:rPr lang="hu-HU" dirty="0"/>
              <a:t>Egy harmadik lehetőség a fordított aposztróf (`), amely a </a:t>
            </a:r>
            <a:r>
              <a:rPr lang="hu-HU" dirty="0" err="1"/>
              <a:t>template</a:t>
            </a:r>
            <a:r>
              <a:rPr lang="hu-HU" dirty="0"/>
              <a:t> </a:t>
            </a:r>
            <a:r>
              <a:rPr lang="hu-HU" dirty="0" err="1"/>
              <a:t>stringek</a:t>
            </a:r>
            <a:r>
              <a:rPr lang="hu-HU" dirty="0"/>
              <a:t> jellemzője. </a:t>
            </a:r>
          </a:p>
          <a:p>
            <a:pPr lvl="1"/>
            <a:r>
              <a:rPr lang="hu-HU" dirty="0"/>
              <a:t>Ezt az </a:t>
            </a:r>
            <a:r>
              <a:rPr lang="hu-HU" dirty="0" err="1"/>
              <a:t>AltGr</a:t>
            </a:r>
            <a:r>
              <a:rPr lang="hu-HU" dirty="0"/>
              <a:t> + 7 billentyűkombinációval írhatjuk</a:t>
            </a:r>
          </a:p>
          <a:p>
            <a:pPr marL="0" indent="0">
              <a:buNone/>
            </a:pPr>
            <a:br>
              <a:rPr lang="hu-HU" dirty="0"/>
            </a:br>
            <a:br>
              <a:rPr lang="hu-HU" dirty="0"/>
            </a:br>
            <a:endParaRPr lang="hu-HU" dirty="0"/>
          </a:p>
          <a:p>
            <a:endParaRPr lang="hu-HU" dirty="0"/>
          </a:p>
          <a:p>
            <a:r>
              <a:rPr lang="hu-HU" dirty="0"/>
              <a:t>A </a:t>
            </a:r>
            <a:r>
              <a:rPr lang="hu-HU" dirty="0" err="1"/>
              <a:t>template</a:t>
            </a:r>
            <a:r>
              <a:rPr lang="hu-HU" dirty="0"/>
              <a:t> </a:t>
            </a:r>
            <a:r>
              <a:rPr lang="hu-HU" dirty="0" err="1"/>
              <a:t>stringek</a:t>
            </a:r>
            <a:r>
              <a:rPr lang="hu-HU" dirty="0"/>
              <a:t> egyik előnye, hogy idézőjeleket (idézőjel és aposztróf) szabadon használhatunk bennük anélkül, hogy külön </a:t>
            </a:r>
            <a:r>
              <a:rPr lang="hu-HU" dirty="0" err="1"/>
              <a:t>escape</a:t>
            </a:r>
            <a:r>
              <a:rPr lang="hu-HU" dirty="0"/>
              <a:t> (\) karaktert kellene alkalmaznunk. </a:t>
            </a:r>
          </a:p>
          <a:p>
            <a:pPr lvl="1"/>
            <a:r>
              <a:rPr lang="hu-HU" dirty="0"/>
              <a:t>Ez különösen hasznos angol nyelvű szövegeknél, ahol gyakori az aposztróf használata.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95D925A-ECE4-EA41-1A61-DF92FB9F3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558" y="3840561"/>
            <a:ext cx="4574884" cy="76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8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F2C417-E018-2BD0-30DF-F1C95570A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Template</a:t>
            </a:r>
            <a:r>
              <a:rPr lang="hu-HU" dirty="0"/>
              <a:t> </a:t>
            </a:r>
            <a:r>
              <a:rPr lang="hu-HU" dirty="0" err="1"/>
              <a:t>literals</a:t>
            </a:r>
            <a:r>
              <a:rPr lang="hu-HU" dirty="0"/>
              <a:t> / </a:t>
            </a:r>
            <a:r>
              <a:rPr lang="hu-HU" dirty="0" err="1"/>
              <a:t>Template</a:t>
            </a:r>
            <a:r>
              <a:rPr lang="hu-HU" dirty="0"/>
              <a:t> </a:t>
            </a:r>
            <a:r>
              <a:rPr lang="hu-HU" dirty="0" err="1"/>
              <a:t>Strings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9B74A7C-AFFF-7732-A351-AA1A1C918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8125"/>
            <a:ext cx="10515600" cy="2276768"/>
          </a:xfrm>
        </p:spPr>
        <p:txBody>
          <a:bodyPr/>
          <a:lstStyle/>
          <a:p>
            <a:pPr marL="457200" lvl="1" indent="0">
              <a:buNone/>
            </a:pPr>
            <a:endParaRPr lang="hu-HU" dirty="0"/>
          </a:p>
          <a:p>
            <a:r>
              <a:rPr lang="hu-HU" dirty="0"/>
              <a:t>További előnye, hogy </a:t>
            </a:r>
            <a:r>
              <a:rPr lang="hu-HU" b="1" dirty="0"/>
              <a:t>támogatja</a:t>
            </a:r>
            <a:r>
              <a:rPr lang="hu-HU" dirty="0"/>
              <a:t> </a:t>
            </a:r>
            <a:r>
              <a:rPr lang="hu-HU" b="1" dirty="0"/>
              <a:t>a</a:t>
            </a:r>
            <a:r>
              <a:rPr lang="hu-HU" dirty="0"/>
              <a:t> </a:t>
            </a:r>
            <a:r>
              <a:rPr lang="hu-HU" b="1" dirty="0"/>
              <a:t>többsoros</a:t>
            </a:r>
            <a:r>
              <a:rPr lang="hu-HU" dirty="0"/>
              <a:t> </a:t>
            </a:r>
            <a:r>
              <a:rPr lang="hu-HU" b="1" dirty="0" err="1"/>
              <a:t>stringek</a:t>
            </a:r>
            <a:r>
              <a:rPr lang="hu-HU" dirty="0"/>
              <a:t> </a:t>
            </a:r>
            <a:r>
              <a:rPr lang="hu-HU" b="1" dirty="0"/>
              <a:t>írását</a:t>
            </a:r>
            <a:r>
              <a:rPr lang="hu-HU" dirty="0"/>
              <a:t>!</a:t>
            </a:r>
          </a:p>
          <a:p>
            <a:endParaRPr lang="hu-HU" dirty="0"/>
          </a:p>
          <a:p>
            <a:pPr marL="0" indent="0">
              <a:buNone/>
            </a:pPr>
            <a:r>
              <a:rPr lang="hu-HU" dirty="0"/>
              <a:t>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E60C35A-D8EE-2033-B217-C303EF962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96" y="3374893"/>
            <a:ext cx="5713813" cy="227676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430FD2C-6EB4-36DB-40D0-19A1E296A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488" y="3135492"/>
            <a:ext cx="4544312" cy="257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2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653FCA-0DFC-D9EF-6748-89021C40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String</a:t>
            </a:r>
            <a:r>
              <a:rPr lang="hu-HU" dirty="0"/>
              <a:t> interpoláció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D03E2F-5727-0E78-ECEF-2D29DD559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2587"/>
            <a:ext cx="10515600" cy="2373981"/>
          </a:xfrm>
        </p:spPr>
        <p:txBody>
          <a:bodyPr>
            <a:noAutofit/>
          </a:bodyPr>
          <a:lstStyle/>
          <a:p>
            <a:r>
              <a:rPr lang="hu-HU" sz="2400" dirty="0" err="1"/>
              <a:t>Template</a:t>
            </a:r>
            <a:r>
              <a:rPr lang="hu-HU" sz="2400" dirty="0"/>
              <a:t> </a:t>
            </a:r>
            <a:r>
              <a:rPr lang="hu-HU" sz="2400" dirty="0" err="1"/>
              <a:t>stringek</a:t>
            </a:r>
            <a:r>
              <a:rPr lang="hu-HU" sz="2400" dirty="0"/>
              <a:t> esetén nem szükséges a </a:t>
            </a:r>
            <a:r>
              <a:rPr lang="hu-HU" sz="2400" dirty="0" err="1"/>
              <a:t>konkatenáció</a:t>
            </a:r>
            <a:r>
              <a:rPr lang="hu-HU" sz="2400" dirty="0"/>
              <a:t> változók és kifejezések megjelenítéséhez!</a:t>
            </a:r>
          </a:p>
          <a:p>
            <a:r>
              <a:rPr lang="hu-HU" sz="2400" dirty="0"/>
              <a:t>Ehelyett a </a:t>
            </a:r>
            <a:r>
              <a:rPr lang="hu-HU" sz="2400" b="1" dirty="0"/>
              <a:t>${</a:t>
            </a:r>
            <a:r>
              <a:rPr lang="hu-HU" sz="2400" b="1" dirty="0" err="1"/>
              <a:t>változóNév</a:t>
            </a:r>
            <a:r>
              <a:rPr lang="hu-HU" sz="2400" b="1" dirty="0"/>
              <a:t>} </a:t>
            </a:r>
            <a:r>
              <a:rPr lang="hu-HU" sz="2400" dirty="0"/>
              <a:t>szintaxist használjuk, ahol a </a:t>
            </a:r>
            <a:r>
              <a:rPr lang="hu-HU" sz="2400" b="1" dirty="0"/>
              <a:t>változónév automatikusan az értékére lesz cserélve</a:t>
            </a:r>
          </a:p>
          <a:p>
            <a:r>
              <a:rPr lang="hu-HU" sz="2400" dirty="0"/>
              <a:t>Ezt a technikát </a:t>
            </a:r>
            <a:r>
              <a:rPr lang="hu-HU" sz="2400" b="1" dirty="0" err="1"/>
              <a:t>string</a:t>
            </a:r>
            <a:r>
              <a:rPr lang="hu-HU" sz="2400" b="1" dirty="0"/>
              <a:t> interpolációnak nevezzük</a:t>
            </a:r>
            <a:r>
              <a:rPr lang="hu-HU" sz="2400" dirty="0"/>
              <a:t>, és jelentősen megkönnyíti a változók beillesztését a szövegekbe!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D4621BD-8C40-1E4E-68F2-580F8CE30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15" y="4803996"/>
            <a:ext cx="8143696" cy="137288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7562444-588F-E66D-A6AC-BCF9DED83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010" y="4641531"/>
            <a:ext cx="2932375" cy="153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14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2E42DA-44A7-404D-A296-FC00C2FF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String</a:t>
            </a:r>
            <a:r>
              <a:rPr lang="hu-HU" dirty="0"/>
              <a:t> interpoláció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0C55274-9CBF-3611-B7FC-8F4689640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string</a:t>
            </a:r>
            <a:r>
              <a:rPr lang="hu-HU" dirty="0"/>
              <a:t> interpolációval nemcsak változókat és kifejezéseket, hanem függvényeket is használhatunk, akár saját függvényeket is meghívhatunk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A38B517-D072-8A5F-A7A0-9BD27B601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896" y="3429000"/>
            <a:ext cx="8150207" cy="115308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F18A460-8380-3E6F-9EB5-D96889BDC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93" y="5339791"/>
            <a:ext cx="10637612" cy="115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4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05BB6C-EA17-F6C4-1981-D30A1DE5C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Destruktuálás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410FF1-0301-8E47-5B83-B87B6DB85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destrukturálás</a:t>
            </a:r>
            <a:r>
              <a:rPr lang="hu-HU" dirty="0"/>
              <a:t> </a:t>
            </a:r>
            <a:r>
              <a:rPr lang="hu-HU" b="1" dirty="0"/>
              <a:t>lehetővé teszi</a:t>
            </a:r>
            <a:r>
              <a:rPr lang="hu-HU" dirty="0"/>
              <a:t>, </a:t>
            </a:r>
            <a:r>
              <a:rPr lang="hu-HU" b="1" dirty="0"/>
              <a:t>hogy</a:t>
            </a:r>
            <a:r>
              <a:rPr lang="hu-HU" dirty="0"/>
              <a:t> könnyedén </a:t>
            </a:r>
            <a:r>
              <a:rPr lang="hu-HU" b="1" dirty="0"/>
              <a:t>kinyerjünk</a:t>
            </a:r>
            <a:r>
              <a:rPr lang="hu-HU" dirty="0"/>
              <a:t> </a:t>
            </a:r>
            <a:r>
              <a:rPr lang="hu-HU" b="1" dirty="0"/>
              <a:t>adatokat</a:t>
            </a:r>
            <a:r>
              <a:rPr lang="hu-HU" dirty="0"/>
              <a:t> </a:t>
            </a:r>
            <a:r>
              <a:rPr lang="hu-HU" b="1" dirty="0"/>
              <a:t>tömbökből</a:t>
            </a:r>
            <a:r>
              <a:rPr lang="hu-HU" dirty="0"/>
              <a:t> </a:t>
            </a:r>
            <a:r>
              <a:rPr lang="hu-HU" b="1" dirty="0"/>
              <a:t>és</a:t>
            </a:r>
            <a:r>
              <a:rPr lang="hu-HU" dirty="0"/>
              <a:t> </a:t>
            </a:r>
            <a:r>
              <a:rPr lang="hu-HU" b="1" dirty="0"/>
              <a:t>objektumokból</a:t>
            </a:r>
            <a:r>
              <a:rPr lang="hu-HU" dirty="0"/>
              <a:t>, </a:t>
            </a:r>
            <a:r>
              <a:rPr lang="hu-HU" b="1" dirty="0"/>
              <a:t>majd</a:t>
            </a:r>
            <a:r>
              <a:rPr lang="hu-HU" dirty="0"/>
              <a:t> ezeket </a:t>
            </a:r>
            <a:r>
              <a:rPr lang="hu-HU" b="1" dirty="0"/>
              <a:t>változókban</a:t>
            </a:r>
            <a:r>
              <a:rPr lang="hu-HU" dirty="0"/>
              <a:t> </a:t>
            </a:r>
            <a:r>
              <a:rPr lang="hu-HU" b="1" dirty="0"/>
              <a:t>tároljuk</a:t>
            </a:r>
            <a:r>
              <a:rPr lang="hu-HU" dirty="0"/>
              <a:t> </a:t>
            </a:r>
            <a:r>
              <a:rPr lang="hu-HU" b="1" dirty="0"/>
              <a:t>el</a:t>
            </a:r>
            <a:endParaRPr lang="hu-HU" dirty="0"/>
          </a:p>
          <a:p>
            <a:endParaRPr lang="hu-HU" dirty="0"/>
          </a:p>
          <a:p>
            <a:r>
              <a:rPr lang="hu-HU" dirty="0"/>
              <a:t>Előnyei:</a:t>
            </a:r>
          </a:p>
          <a:p>
            <a:pPr lvl="1"/>
            <a:r>
              <a:rPr lang="hu-HU" b="1" dirty="0"/>
              <a:t>Egyszerűsíti az adatkinyerést:</a:t>
            </a:r>
            <a:r>
              <a:rPr lang="hu-HU" dirty="0"/>
              <a:t> Könnyebbé teszi az </a:t>
            </a:r>
            <a:r>
              <a:rPr lang="hu-HU" b="1" dirty="0"/>
              <a:t>összetett adatstruktúrák </a:t>
            </a:r>
            <a:r>
              <a:rPr lang="hu-HU" dirty="0"/>
              <a:t>(például tömbök és/vagy objektumok) értékeinek elérését</a:t>
            </a:r>
          </a:p>
          <a:p>
            <a:pPr lvl="1"/>
            <a:r>
              <a:rPr lang="hu-HU" b="1" dirty="0"/>
              <a:t>Jobb olvashatóság:</a:t>
            </a:r>
            <a:r>
              <a:rPr lang="hu-HU" dirty="0"/>
              <a:t> A kód olvashatóbbá válik, ami segít jobban megérteni a program működését</a:t>
            </a:r>
          </a:p>
          <a:p>
            <a:pPr lvl="1"/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20725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FCF4CF-D43C-B910-9567-14211F196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Tömb </a:t>
            </a:r>
            <a:r>
              <a:rPr lang="hu-HU" dirty="0" err="1"/>
              <a:t>destruktuálás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8B068B2-162C-C39A-A92E-94FD8EE41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859"/>
            <a:ext cx="10515600" cy="1104708"/>
          </a:xfrm>
        </p:spPr>
        <p:txBody>
          <a:bodyPr/>
          <a:lstStyle/>
          <a:p>
            <a:r>
              <a:rPr lang="hu-HU" b="1" dirty="0"/>
              <a:t>Változókba tudjuk kinyerni a tömb egyes elemeit</a:t>
            </a:r>
          </a:p>
          <a:p>
            <a:r>
              <a:rPr lang="hu-HU" b="1" dirty="0"/>
              <a:t>Tömb </a:t>
            </a:r>
            <a:r>
              <a:rPr lang="hu-HU" b="1" dirty="0" err="1"/>
              <a:t>destrukturálásnál</a:t>
            </a:r>
            <a:r>
              <a:rPr lang="hu-HU" b="1" dirty="0"/>
              <a:t> szögletes-zárójeleket kell használni!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6A74609-D544-775E-CAED-7B42F00D6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018" y="2816171"/>
            <a:ext cx="4881327" cy="123354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8673A78-C14F-E68F-A10A-8A452CC0B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380" y="2842531"/>
            <a:ext cx="2149641" cy="1207188"/>
          </a:xfrm>
          <a:prstGeom prst="rect">
            <a:avLst/>
          </a:prstGeom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4482E71A-AB89-3C4C-71BA-169A57DFABA7}"/>
              </a:ext>
            </a:extLst>
          </p:cNvPr>
          <p:cNvSpPr txBox="1">
            <a:spLocks/>
          </p:cNvSpPr>
          <p:nvPr/>
        </p:nvSpPr>
        <p:spPr>
          <a:xfrm>
            <a:off x="838200" y="4247324"/>
            <a:ext cx="10515600" cy="1104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Ha nincs szükség minden értékre, ki is lehet hagyni elemeket a felsorolásból, de a </a:t>
            </a:r>
            <a:r>
              <a:rPr lang="hu-HU" b="1" dirty="0"/>
              <a:t>vesszőt kötelező kitenni</a:t>
            </a:r>
            <a:r>
              <a:rPr lang="hu-HU" dirty="0"/>
              <a:t>!</a:t>
            </a:r>
          </a:p>
          <a:p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63B97701-7B1C-80EF-931D-FF47BF28B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018" y="5275984"/>
            <a:ext cx="5021928" cy="1318498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829AA5E1-6D07-CEAD-4BEC-65A1A77ED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4380" y="5267752"/>
            <a:ext cx="2807367" cy="131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1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B6085B-01A4-2166-7334-6E2085F8E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Tömb </a:t>
            </a:r>
            <a:r>
              <a:rPr lang="hu-HU" dirty="0" err="1"/>
              <a:t>destrukturálás</a:t>
            </a:r>
            <a:r>
              <a:rPr lang="hu-HU" dirty="0"/>
              <a:t> – Alapértelmezett értékek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D6DB019-35B4-A698-060E-1AC716D44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Ha a </a:t>
            </a:r>
            <a:r>
              <a:rPr lang="hu-HU" dirty="0" err="1"/>
              <a:t>destrukturált</a:t>
            </a:r>
            <a:r>
              <a:rPr lang="hu-HU" dirty="0"/>
              <a:t> tömb nem tartalmaz annyi elemet, mint amennyit szeretnénk, alapértelmezett értékeket adhatunk meg</a:t>
            </a:r>
          </a:p>
          <a:p>
            <a:r>
              <a:rPr lang="hu-HU" dirty="0"/>
              <a:t>Fontos: Nem helyezi el az eredeti tömbben az értéket!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878D425-B897-937E-C5DF-46A79EF37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073" y="3429000"/>
            <a:ext cx="4288550" cy="243935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4E41DB8-B816-807C-3E2C-223BF0159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379" y="3429000"/>
            <a:ext cx="4052483" cy="24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7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FC127A-165D-C37F-B2E1-140EFA1C2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Tömb </a:t>
            </a:r>
            <a:r>
              <a:rPr lang="hu-HU" dirty="0" err="1"/>
              <a:t>destruktuálás</a:t>
            </a:r>
            <a:r>
              <a:rPr lang="hu-HU" dirty="0"/>
              <a:t> – Rest (…) operátor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E9B4EEE8-E736-B554-FB06-8BF7661F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 rest operátor (…) használatával több elemet is egy változóba csoportosíthatunk</a:t>
            </a:r>
          </a:p>
          <a:p>
            <a:pPr lvl="1"/>
            <a:r>
              <a:rPr lang="hu-HU" dirty="0"/>
              <a:t>Voltaképp egy új tömb jön létre a maradék elemből</a:t>
            </a:r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EE18165E-C87D-7C88-981E-524A84BFD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730" y="3429000"/>
            <a:ext cx="4516270" cy="1547406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86DB431B-3415-4E15-7056-676813121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530" y="3425966"/>
            <a:ext cx="3127349" cy="1548923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23BE2B31-6E44-B2C7-D3FC-8F2768D18693}"/>
              </a:ext>
            </a:extLst>
          </p:cNvPr>
          <p:cNvSpPr txBox="1">
            <a:spLocks/>
          </p:cNvSpPr>
          <p:nvPr/>
        </p:nvSpPr>
        <p:spPr>
          <a:xfrm>
            <a:off x="838200" y="5254626"/>
            <a:ext cx="10515600" cy="1238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2400" dirty="0"/>
              <a:t>Ne felejtsük, hogy a „20” érték azért maradt ki a kiíratáskor, mert őt a </a:t>
            </a:r>
            <a:r>
              <a:rPr lang="hu-HU" sz="2400" dirty="0" err="1"/>
              <a:t>destrukturálás</a:t>
            </a:r>
            <a:r>
              <a:rPr lang="hu-HU" sz="2400" dirty="0"/>
              <a:t> során direkt mód kihagytuk!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4195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7A77FC-1D42-F252-2866-3343D364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</a:t>
            </a:r>
            <a:r>
              <a:rPr lang="hu-HU" dirty="0" err="1"/>
              <a:t>destruktuálás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D1348C6-B735-4ADC-868E-AC7EA279B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hu-HU" dirty="0"/>
              <a:t>Az objektumok </a:t>
            </a:r>
            <a:r>
              <a:rPr lang="hu-HU" dirty="0" err="1"/>
              <a:t>destrukturálásánál</a:t>
            </a:r>
            <a:r>
              <a:rPr lang="hu-HU" dirty="0"/>
              <a:t> az </a:t>
            </a:r>
            <a:r>
              <a:rPr lang="hu-HU" b="1" dirty="0"/>
              <a:t>objektum kulcsait kell felhasználni a változók megnevezéséhez</a:t>
            </a:r>
          </a:p>
          <a:p>
            <a:r>
              <a:rPr lang="hu-HU" b="1" dirty="0"/>
              <a:t>Objektum </a:t>
            </a:r>
            <a:r>
              <a:rPr lang="hu-HU" b="1" dirty="0" err="1"/>
              <a:t>destrukturálásnál</a:t>
            </a:r>
            <a:r>
              <a:rPr lang="hu-HU" b="1" dirty="0"/>
              <a:t> kapcsos-zárójeleket kell használni!</a:t>
            </a:r>
          </a:p>
          <a:p>
            <a:endParaRPr lang="hu-HU" b="1" dirty="0"/>
          </a:p>
          <a:p>
            <a:endParaRPr lang="hu-HU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7348AE2-659D-0E73-2C88-F9C357A5B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8" y="4118064"/>
            <a:ext cx="6752228" cy="141325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BC430DB-ADAA-D4D3-E9D2-1D1D8F4A4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578" y="4118295"/>
            <a:ext cx="2826054" cy="141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33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292CD8-7488-F849-28F8-E741AD4E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</a:t>
            </a:r>
            <a:r>
              <a:rPr lang="hu-HU" dirty="0" err="1"/>
              <a:t>destrukturálás</a:t>
            </a:r>
            <a:r>
              <a:rPr lang="hu-HU" dirty="0"/>
              <a:t> – Egyéni változónév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96C160E-E38E-CC74-F9ED-6D20251A0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Ha mégsem ragaszkodnánk a változónevek esetén az objektum kulcsaihoz, akkor van lehetőség saját változóneveket is meghatározni az alábbi módon: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F53FAAB-A99A-8465-A718-B052B7307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076" y="3898232"/>
            <a:ext cx="6659441" cy="135561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AA6C180-082E-73BD-E22F-862F30AA9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755" y="3898232"/>
            <a:ext cx="2764169" cy="136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13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8989F3-AD98-92FF-A8E2-1ACC9DB26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Objektum </a:t>
            </a:r>
            <a:r>
              <a:rPr lang="hu-HU" dirty="0" err="1"/>
              <a:t>destrukturálás</a:t>
            </a:r>
            <a:r>
              <a:rPr lang="hu-HU" dirty="0"/>
              <a:t> – Alapértelmezett értékek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5D3029-BF17-1CA6-7FBB-BE18F8616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Hasonlóan a tömb </a:t>
            </a:r>
            <a:r>
              <a:rPr lang="hu-HU" dirty="0" err="1"/>
              <a:t>destrukturáláshoz</a:t>
            </a:r>
            <a:r>
              <a:rPr lang="hu-HU" dirty="0"/>
              <a:t>, itt is megadhatók alapértelmezett értékek is</a:t>
            </a:r>
          </a:p>
          <a:p>
            <a:r>
              <a:rPr lang="hu-HU" dirty="0"/>
              <a:t>Fontos, hogy csak olyan kulcsnak adható érték így meg, ami nem szerepel az objektumban, tehát meglévő értékét nem módosíthatjuk!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D2BEED7E-DCE6-0F69-F93D-6B4091F8F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36" y="3429000"/>
            <a:ext cx="6108088" cy="1603374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0629E73-C10A-D622-D0A0-E1AB702DD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736" y="3427404"/>
            <a:ext cx="3121328" cy="160656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C890B459-969B-6A3D-DF50-B27F3E3D8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937" y="5472303"/>
            <a:ext cx="6108088" cy="1163445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07404A83-9DF5-32DA-5F19-038B4CC2A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2736" y="5472303"/>
            <a:ext cx="2408333" cy="116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25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10B04A-A55E-E722-9FC5-D0238688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Tömb </a:t>
            </a:r>
            <a:r>
              <a:rPr lang="hu-HU" dirty="0" err="1"/>
              <a:t>destrukturálás</a:t>
            </a:r>
            <a:r>
              <a:rPr lang="hu-HU" dirty="0"/>
              <a:t> – Rest (…) operátor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DBA083-61FD-E4AB-EF8D-0AD8DEA5D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hu-HU" dirty="0"/>
              <a:t>A rest operátor (…) használatával több kulcs-érték párt is egy változóba csoportosíthatunk</a:t>
            </a:r>
          </a:p>
          <a:p>
            <a:pPr lvl="1"/>
            <a:r>
              <a:rPr lang="hu-HU" dirty="0"/>
              <a:t>Voltaképp egy új objektum jön létre a maradék kulcs-érték párokból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8EED69E-8FA9-69F8-762B-2899BFFDF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11647"/>
            <a:ext cx="6492830" cy="148651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B171CA5-A1F7-D0A0-BE69-9A8978AFE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577" y="3611647"/>
            <a:ext cx="2890223" cy="150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60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17E4B4-8EFF-F7EC-7BFD-72E2FD36E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Destrukturálás</a:t>
            </a:r>
            <a:r>
              <a:rPr lang="hu-HU" dirty="0"/>
              <a:t> függvényeknél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DAE0E4-A2ED-FED3-86C0-75F3F873E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06333"/>
          </a:xfrm>
        </p:spPr>
        <p:txBody>
          <a:bodyPr/>
          <a:lstStyle/>
          <a:p>
            <a:r>
              <a:rPr lang="hu-HU" dirty="0"/>
              <a:t>Függvénydefinícióban közvetlenül használható </a:t>
            </a:r>
            <a:r>
              <a:rPr lang="hu-HU" dirty="0" err="1"/>
              <a:t>destrukturálás</a:t>
            </a:r>
            <a:r>
              <a:rPr lang="hu-HU" dirty="0"/>
              <a:t> a paraméterek kezelésére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F623836-92F1-08D3-68EE-C36FF9CA2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01" y="2914082"/>
            <a:ext cx="6103243" cy="156166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49B632D-55BC-F17D-7F2A-8EE3D5FA7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443" y="3429000"/>
            <a:ext cx="4828956" cy="7154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0F46AA1-2F6A-64F1-E257-8BB61D5FB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601" y="5081846"/>
            <a:ext cx="6103242" cy="147118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E4F742D-1988-D269-E93C-F3FA67C92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025" y="5459739"/>
            <a:ext cx="5007791" cy="7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99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7F1952-6011-33E5-9C06-F32BF7630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Diák információs rendszer v1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84B0A8-331B-4E3A-3C3E-255013A59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Készítsen egy diák objektumot!</a:t>
            </a:r>
          </a:p>
          <a:p>
            <a:r>
              <a:rPr lang="hu-HU" dirty="0"/>
              <a:t>Az objektum tartalmazza a diák nevét, életkorát és a választott szakot!</a:t>
            </a:r>
          </a:p>
          <a:p>
            <a:pPr lvl="2"/>
            <a:r>
              <a:rPr lang="hu-HU" dirty="0"/>
              <a:t>Az adatok tetszőleges értékekkel kitölthetők!</a:t>
            </a:r>
          </a:p>
          <a:p>
            <a:pPr lvl="1"/>
            <a:endParaRPr lang="hu-HU" dirty="0"/>
          </a:p>
          <a:p>
            <a:r>
              <a:rPr lang="hu-HU" dirty="0"/>
              <a:t>Készítsen egy „</a:t>
            </a:r>
            <a:r>
              <a:rPr lang="hu-HU" b="1" dirty="0"/>
              <a:t>bemutatkozik</a:t>
            </a:r>
            <a:r>
              <a:rPr lang="hu-HU" dirty="0"/>
              <a:t>” nevű nyílfüggvényt, amely kiírja a diák adatait az alábbi formában:</a:t>
            </a:r>
          </a:p>
          <a:p>
            <a:pPr lvl="1"/>
            <a:r>
              <a:rPr lang="hu-HU" dirty="0"/>
              <a:t>„Helló, a nevem (</a:t>
            </a:r>
            <a:r>
              <a:rPr lang="hu-HU" dirty="0" err="1"/>
              <a:t>diákNeve</a:t>
            </a:r>
            <a:r>
              <a:rPr lang="hu-HU" dirty="0"/>
              <a:t>), (</a:t>
            </a:r>
            <a:r>
              <a:rPr lang="hu-HU" dirty="0" err="1"/>
              <a:t>diákKora</a:t>
            </a:r>
            <a:r>
              <a:rPr lang="hu-HU" dirty="0"/>
              <a:t>) éves vagyok, és (</a:t>
            </a:r>
            <a:r>
              <a:rPr lang="hu-HU" dirty="0" err="1"/>
              <a:t>diákSzakja</a:t>
            </a:r>
            <a:r>
              <a:rPr lang="hu-HU" dirty="0"/>
              <a:t>) szakon tanulok”</a:t>
            </a:r>
          </a:p>
          <a:p>
            <a:pPr lvl="1"/>
            <a:r>
              <a:rPr lang="hu-HU" dirty="0"/>
              <a:t>A nyílfüggvény paraméterben kapja meg az objektumot, amelyből kinyeri az információkat!</a:t>
            </a:r>
          </a:p>
          <a:p>
            <a:pPr lvl="1"/>
            <a:endParaRPr lang="hu-HU" dirty="0"/>
          </a:p>
          <a:p>
            <a:r>
              <a:rPr lang="hu-HU" dirty="0"/>
              <a:t>A feladat megoldásához használjon nyílfüggvényt, </a:t>
            </a:r>
            <a:r>
              <a:rPr lang="hu-HU" dirty="0" err="1"/>
              <a:t>dekonstruktuálást</a:t>
            </a:r>
            <a:r>
              <a:rPr lang="hu-HU" dirty="0"/>
              <a:t> és </a:t>
            </a:r>
            <a:r>
              <a:rPr lang="hu-HU" dirty="0" err="1"/>
              <a:t>template</a:t>
            </a:r>
            <a:r>
              <a:rPr lang="hu-HU" dirty="0"/>
              <a:t> </a:t>
            </a:r>
            <a:r>
              <a:rPr lang="hu-HU" dirty="0" err="1"/>
              <a:t>stringeket</a:t>
            </a:r>
            <a:r>
              <a:rPr lang="hu-HU" dirty="0"/>
              <a:t>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71661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7F1952-6011-33E5-9C06-F32BF7630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 – Diák információs rendszer v2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84B0A8-331B-4E3A-3C3E-255013A59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Készítsen egy diákokból álló tömböt, ahol minden diák egy objektum!</a:t>
            </a:r>
          </a:p>
          <a:p>
            <a:pPr lvl="1"/>
            <a:r>
              <a:rPr lang="hu-HU" dirty="0"/>
              <a:t>Egy diákobjektum tartalmazza a diák nevét, életkorát és tantárgyait!</a:t>
            </a:r>
          </a:p>
          <a:p>
            <a:pPr lvl="2"/>
            <a:r>
              <a:rPr lang="hu-HU" dirty="0"/>
              <a:t>Az adatok tetszőleges értékekkel kitölthetők!</a:t>
            </a:r>
          </a:p>
          <a:p>
            <a:pPr lvl="2"/>
            <a:r>
              <a:rPr lang="hu-HU" dirty="0"/>
              <a:t>A tantárgyakból több is lehet, így tömbben kell eltárolni</a:t>
            </a:r>
          </a:p>
          <a:p>
            <a:pPr lvl="1"/>
            <a:endParaRPr lang="hu-HU" dirty="0"/>
          </a:p>
          <a:p>
            <a:r>
              <a:rPr lang="hu-HU" dirty="0"/>
              <a:t>Készítsen egy „</a:t>
            </a:r>
            <a:r>
              <a:rPr lang="hu-HU" b="1" dirty="0" err="1"/>
              <a:t>kiirDiakAdatok</a:t>
            </a:r>
            <a:r>
              <a:rPr lang="hu-HU" dirty="0"/>
              <a:t>” nevű nyílfüggvényt, amely kiírja a diákok adatait az alábbi formában:</a:t>
            </a:r>
          </a:p>
          <a:p>
            <a:pPr lvl="1"/>
            <a:r>
              <a:rPr lang="hu-HU" dirty="0"/>
              <a:t>„Név: (</a:t>
            </a:r>
            <a:r>
              <a:rPr lang="hu-HU" dirty="0" err="1"/>
              <a:t>diákNeve</a:t>
            </a:r>
            <a:r>
              <a:rPr lang="hu-HU" dirty="0"/>
              <a:t>), Kor: (</a:t>
            </a:r>
            <a:r>
              <a:rPr lang="hu-HU" dirty="0" err="1"/>
              <a:t>diákKora</a:t>
            </a:r>
            <a:r>
              <a:rPr lang="hu-HU" dirty="0"/>
              <a:t>), Tantárgyai: (</a:t>
            </a:r>
            <a:r>
              <a:rPr lang="hu-HU" dirty="0" err="1"/>
              <a:t>diákTantárgyai</a:t>
            </a:r>
            <a:r>
              <a:rPr lang="hu-HU" dirty="0"/>
              <a:t>)”</a:t>
            </a:r>
          </a:p>
          <a:p>
            <a:pPr lvl="1"/>
            <a:r>
              <a:rPr lang="hu-HU" dirty="0"/>
              <a:t>A nyílfüggvény paraméterben kapja meg az objektumot, amelyből kinyeri az információkat!</a:t>
            </a:r>
          </a:p>
          <a:p>
            <a:pPr lvl="1"/>
            <a:endParaRPr lang="hu-HU" dirty="0"/>
          </a:p>
          <a:p>
            <a:r>
              <a:rPr lang="hu-HU" dirty="0"/>
              <a:t>A feladat megoldásához használjon nyílfüggvényeket, </a:t>
            </a:r>
            <a:r>
              <a:rPr lang="hu-HU" dirty="0" err="1"/>
              <a:t>dekonstruktuálást</a:t>
            </a:r>
            <a:r>
              <a:rPr lang="hu-HU" dirty="0"/>
              <a:t> és </a:t>
            </a:r>
            <a:r>
              <a:rPr lang="hu-HU" dirty="0" err="1"/>
              <a:t>template</a:t>
            </a:r>
            <a:r>
              <a:rPr lang="hu-HU" dirty="0"/>
              <a:t> </a:t>
            </a:r>
            <a:r>
              <a:rPr lang="hu-HU" dirty="0" err="1"/>
              <a:t>stringeket</a:t>
            </a:r>
            <a:r>
              <a:rPr lang="hu-HU" dirty="0"/>
              <a:t>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59373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D9AFA4-111B-2BA1-4086-AAB7A455D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Rest (…) operátor és </a:t>
            </a:r>
            <a:r>
              <a:rPr lang="hu-HU" dirty="0" err="1"/>
              <a:t>Spread</a:t>
            </a:r>
            <a:r>
              <a:rPr lang="hu-HU" dirty="0"/>
              <a:t> (…) operátor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D0DB1F-D4AD-B44A-60B2-BECDD0252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 Rest (maradék) operátor segítségével további tömbelemeket vagy kulcs-érték párokat gyűjthetünk össze</a:t>
            </a:r>
          </a:p>
          <a:p>
            <a:pPr lvl="1"/>
            <a:r>
              <a:rPr lang="hu-HU" dirty="0"/>
              <a:t>Szintaxisa: …</a:t>
            </a:r>
          </a:p>
          <a:p>
            <a:r>
              <a:rPr lang="hu-HU" dirty="0"/>
              <a:t>Ellenben a </a:t>
            </a:r>
            <a:r>
              <a:rPr lang="hu-HU" dirty="0" err="1"/>
              <a:t>Spread</a:t>
            </a:r>
            <a:r>
              <a:rPr lang="hu-HU" dirty="0"/>
              <a:t> (kiterjesztés) operátor lehetővé teszi, hogy egy tömb vagy objektum elemeit kiterjesszünk egy másik tömbbe vagy objektumba</a:t>
            </a:r>
          </a:p>
          <a:p>
            <a:pPr lvl="1"/>
            <a:r>
              <a:rPr lang="hu-HU" dirty="0"/>
              <a:t>Szintaxisa: …</a:t>
            </a:r>
          </a:p>
          <a:p>
            <a:pPr lvl="1"/>
            <a:endParaRPr lang="hu-HU" dirty="0"/>
          </a:p>
          <a:p>
            <a:r>
              <a:rPr lang="hu-HU" dirty="0"/>
              <a:t>Bár mindkét operátor azonos szintaxissal rendelkezik, a kontextus határozza meg, hogy éppen melyik operátorról van szó</a:t>
            </a:r>
          </a:p>
        </p:txBody>
      </p:sp>
    </p:spTree>
    <p:extLst>
      <p:ext uri="{BB962C8B-B14F-4D97-AF65-F5344CB8AC3E}">
        <p14:creationId xmlns:p14="http://schemas.microsoft.com/office/powerpoint/2010/main" val="885795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3C673D-D541-C7B1-E43A-FF6B3986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Rest operátor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70E9063-6C6B-27C4-CBB4-36BD98340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274" y="4924926"/>
            <a:ext cx="6757926" cy="1057363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7A18834-3DF8-1348-26F1-00C64C8CD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169" y="5054599"/>
            <a:ext cx="4339200" cy="79801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9B377EF-0F0C-61CB-30B6-5BCA2D698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74" y="2075525"/>
            <a:ext cx="6216505" cy="166784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E5A870B-A6C6-CB14-DCB9-078915732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2169" y="2359214"/>
            <a:ext cx="4094557" cy="116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05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8D1B66-1584-F3C3-56D6-73CF5CE25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Spread</a:t>
            </a:r>
            <a:r>
              <a:rPr lang="hu-HU" dirty="0"/>
              <a:t> operátor példa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8A398D9-AD4A-F19F-2255-6AB1751D0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009152"/>
            <a:ext cx="4677680" cy="1417479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F4A3217-B1B7-5D17-1850-3A212E2A0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122" y="3242256"/>
            <a:ext cx="4496905" cy="95126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AE35A0E-7739-EEBD-6DC9-7E2DA8294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454316"/>
            <a:ext cx="4685455" cy="950106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4CE5715-B055-F09B-468A-D36DB9889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567277"/>
            <a:ext cx="5943301" cy="638356"/>
          </a:xfrm>
          <a:prstGeom prst="rect">
            <a:avLst/>
          </a:prstGeom>
        </p:spPr>
      </p:pic>
      <p:sp>
        <p:nvSpPr>
          <p:cNvPr id="12" name="Tartalom helye 2">
            <a:extLst>
              <a:ext uri="{FF2B5EF4-FFF2-40B4-BE49-F238E27FC236}">
                <a16:creationId xmlns:a16="http://schemas.microsoft.com/office/drawing/2014/main" id="{2C3A6030-54A8-31CC-2327-0CA5619A92F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1183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/>
              <a:t>A </a:t>
            </a:r>
            <a:r>
              <a:rPr lang="hu-HU" dirty="0" err="1"/>
              <a:t>Spread</a:t>
            </a:r>
            <a:r>
              <a:rPr lang="hu-HU" dirty="0"/>
              <a:t> operátort legtöbb esetben tömbök és objektumok létrehozásakor szokás használni!</a:t>
            </a:r>
          </a:p>
        </p:txBody>
      </p:sp>
    </p:spTree>
    <p:extLst>
      <p:ext uri="{BB962C8B-B14F-4D97-AF65-F5344CB8AC3E}">
        <p14:creationId xmlns:p14="http://schemas.microsoft.com/office/powerpoint/2010/main" val="104224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734</Words>
  <Application>Microsoft Office PowerPoint</Application>
  <PresentationFormat>Szélesvásznú</PresentationFormat>
  <Paragraphs>82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Office-téma</vt:lpstr>
      <vt:lpstr>Frontend Programozás</vt:lpstr>
      <vt:lpstr>Template literals / Template Strings</vt:lpstr>
      <vt:lpstr>Template literals / Template Strings</vt:lpstr>
      <vt:lpstr>String interpoláció</vt:lpstr>
      <vt:lpstr>String interpoláció</vt:lpstr>
      <vt:lpstr>Destruktuálás</vt:lpstr>
      <vt:lpstr>Tömb destruktuálás</vt:lpstr>
      <vt:lpstr>Tömb destrukturálás – Alapértelmezett értékek</vt:lpstr>
      <vt:lpstr>Tömb destruktuálás – Rest (…) operátor</vt:lpstr>
      <vt:lpstr>Objektum destruktuálás</vt:lpstr>
      <vt:lpstr>Objektum destrukturálás – Egyéni változónév</vt:lpstr>
      <vt:lpstr>Objektum destrukturálás – Alapértelmezett értékek</vt:lpstr>
      <vt:lpstr>Tömb destrukturálás – Rest (…) operátor</vt:lpstr>
      <vt:lpstr>Destrukturálás függvényeknél</vt:lpstr>
      <vt:lpstr>Feladat – Diák információs rendszer v1</vt:lpstr>
      <vt:lpstr>Feladat – Diák információs rendszer v2</vt:lpstr>
      <vt:lpstr>Rest (…) operátor és Spread (…) operátor</vt:lpstr>
      <vt:lpstr>Rest operátor példa</vt:lpstr>
      <vt:lpstr>Spread operátor példa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Adatbáziskezelés II.</dc:title>
  <dc:creator>Zoli</dc:creator>
  <cp:lastModifiedBy>O365 felhasználó</cp:lastModifiedBy>
  <cp:revision>911</cp:revision>
  <dcterms:created xsi:type="dcterms:W3CDTF">2024-09-01T09:09:55Z</dcterms:created>
  <dcterms:modified xsi:type="dcterms:W3CDTF">2024-09-29T12:21:01Z</dcterms:modified>
</cp:coreProperties>
</file>