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8" r:id="rId3"/>
    <p:sldId id="310" r:id="rId4"/>
    <p:sldId id="316" r:id="rId5"/>
    <p:sldId id="311" r:id="rId6"/>
    <p:sldId id="313" r:id="rId7"/>
    <p:sldId id="314" r:id="rId8"/>
    <p:sldId id="315" r:id="rId9"/>
    <p:sldId id="312" r:id="rId10"/>
    <p:sldId id="317" r:id="rId11"/>
    <p:sldId id="318" r:id="rId12"/>
    <p:sldId id="307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30" r:id="rId22"/>
    <p:sldId id="327" r:id="rId23"/>
    <p:sldId id="329" r:id="rId24"/>
    <p:sldId id="332" r:id="rId25"/>
    <p:sldId id="309" r:id="rId26"/>
    <p:sldId id="331" r:id="rId27"/>
    <p:sldId id="333" r:id="rId28"/>
    <p:sldId id="334" r:id="rId29"/>
    <p:sldId id="335" r:id="rId3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4EE287-B253-820F-7D1E-C39B9409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(Névtelen) 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05F3A4-1007-6E58-9200-38F83693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39933"/>
          </a:xfrm>
        </p:spPr>
        <p:txBody>
          <a:bodyPr/>
          <a:lstStyle/>
          <a:p>
            <a:r>
              <a:rPr lang="hu-HU" dirty="0"/>
              <a:t>Az eseménykezelés során találkoztunk már névtelen-, azaz anonim függvényekkel</a:t>
            </a:r>
          </a:p>
          <a:p>
            <a:r>
              <a:rPr lang="hu-HU" dirty="0"/>
              <a:t>Az anonim függvényeknek </a:t>
            </a:r>
            <a:r>
              <a:rPr lang="hu-HU" b="1" dirty="0"/>
              <a:t>nincs nevük</a:t>
            </a:r>
            <a:r>
              <a:rPr lang="hu-HU" dirty="0"/>
              <a:t>!</a:t>
            </a:r>
          </a:p>
          <a:p>
            <a:pPr lvl="1"/>
            <a:r>
              <a:rPr lang="hu-HU" b="1" dirty="0"/>
              <a:t>Előnye</a:t>
            </a:r>
            <a:r>
              <a:rPr lang="hu-HU" dirty="0"/>
              <a:t>: A függvény a definiálása után azonnal </a:t>
            </a:r>
            <a:r>
              <a:rPr lang="hu-HU" dirty="0" err="1"/>
              <a:t>végrehajtódik</a:t>
            </a:r>
            <a:endParaRPr lang="hu-HU" dirty="0"/>
          </a:p>
          <a:p>
            <a:pPr lvl="1"/>
            <a:r>
              <a:rPr lang="hu-HU" b="1" dirty="0"/>
              <a:t>Hátránya</a:t>
            </a:r>
            <a:r>
              <a:rPr lang="hu-HU" dirty="0"/>
              <a:t>: Ha nem rendeljük változóhoz, akkor később nem hívható meg a </a:t>
            </a:r>
            <a:r>
              <a:rPr lang="hu-HU" dirty="0" err="1"/>
              <a:t>fgv</a:t>
            </a:r>
            <a:endParaRPr lang="hu-HU" dirty="0"/>
          </a:p>
          <a:p>
            <a:endParaRPr lang="hu-HU" dirty="0"/>
          </a:p>
          <a:p>
            <a:r>
              <a:rPr lang="hu-HU" b="1" dirty="0"/>
              <a:t>Szintaxisa</a:t>
            </a:r>
            <a:r>
              <a:rPr lang="hu-HU" dirty="0"/>
              <a:t>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8DBECFF-3338-834B-1DEF-4482E4050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293" y="4226054"/>
            <a:ext cx="3169411" cy="1879007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43881860-FB98-DDD0-F473-385DF454AF31}"/>
              </a:ext>
            </a:extLst>
          </p:cNvPr>
          <p:cNvSpPr txBox="1">
            <a:spLocks/>
          </p:cNvSpPr>
          <p:nvPr/>
        </p:nvSpPr>
        <p:spPr>
          <a:xfrm>
            <a:off x="838199" y="6195111"/>
            <a:ext cx="10515600" cy="595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anonim függvényeket zárójelek közé kell írni!</a:t>
            </a:r>
          </a:p>
        </p:txBody>
      </p:sp>
    </p:spTree>
    <p:extLst>
      <p:ext uri="{BB962C8B-B14F-4D97-AF65-F5344CB8AC3E}">
        <p14:creationId xmlns:p14="http://schemas.microsoft.com/office/powerpoint/2010/main" val="355298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4DCE85-9B07-DD12-BB16-D875F6B9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- összehasonlítás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6B7B09-8420-3AC8-2F39-0A25EC87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1322"/>
          </a:xfrm>
        </p:spPr>
        <p:txBody>
          <a:bodyPr/>
          <a:lstStyle/>
          <a:p>
            <a:r>
              <a:rPr lang="hu-HU" dirty="0"/>
              <a:t>Az alábbi példák az eddig tanult függvénytípusokat mutatják be: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FD4FCE3-47A1-EDAE-2388-089B03723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81884"/>
            <a:ext cx="3201764" cy="197555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2F4931C-3F3F-DAEB-315E-981F8311A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861" y="4844064"/>
            <a:ext cx="3474278" cy="164881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B5B14C1-3A30-73A8-BDB9-37551EB4D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037" y="2781884"/>
            <a:ext cx="3201763" cy="197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05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83445F-558B-A754-D9DB-32FF07080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– paraméter átadás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6EF699A-E4F6-68A8-A6C7-C203BC23C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63007"/>
          </a:xfrm>
        </p:spPr>
        <p:txBody>
          <a:bodyPr/>
          <a:lstStyle/>
          <a:p>
            <a:r>
              <a:rPr lang="hu-HU" dirty="0"/>
              <a:t>Anonim függvényeknek is lehet paramétert átadni!</a:t>
            </a:r>
          </a:p>
          <a:p>
            <a:pPr lvl="1"/>
            <a:r>
              <a:rPr lang="hu-HU" dirty="0"/>
              <a:t>Ilyenkor az anonim függvény megírása után kell zárójelek között felsorolni a függvény számára átadni kívánt értékeket!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548A62B-A33F-8EC5-540E-5E1A889C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428" y="3288632"/>
            <a:ext cx="6801143" cy="136412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93B3D76-8836-F3F5-2E17-3223F09F6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570" y="4751639"/>
            <a:ext cx="4716860" cy="191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2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1D0CE6-7AA1-AA58-24B4-DB34916F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– változóhoz rendelés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656F4A-F450-3A84-9AB3-01B3BFBE7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95554"/>
          </a:xfrm>
        </p:spPr>
        <p:txBody>
          <a:bodyPr/>
          <a:lstStyle/>
          <a:p>
            <a:r>
              <a:rPr lang="hu-HU" dirty="0"/>
              <a:t>Az anonim függvény </a:t>
            </a:r>
            <a:r>
              <a:rPr lang="hu-HU" b="1" dirty="0"/>
              <a:t>hátránya</a:t>
            </a:r>
            <a:r>
              <a:rPr lang="hu-HU" dirty="0"/>
              <a:t>, </a:t>
            </a:r>
            <a:r>
              <a:rPr lang="hu-HU" b="1" dirty="0"/>
              <a:t>hogy csak a függvény definiálásának helyén használható!</a:t>
            </a:r>
          </a:p>
          <a:p>
            <a:pPr lvl="1"/>
            <a:r>
              <a:rPr lang="hu-HU" dirty="0"/>
              <a:t>Ezt a </a:t>
            </a:r>
            <a:r>
              <a:rPr lang="hu-HU" b="1" dirty="0"/>
              <a:t>probléma egy változóhoz rendeléssel oldható fel!</a:t>
            </a:r>
          </a:p>
          <a:p>
            <a:r>
              <a:rPr lang="hu-HU" dirty="0"/>
              <a:t>A továbbiakban a </a:t>
            </a:r>
            <a:r>
              <a:rPr lang="hu-HU" b="1" dirty="0"/>
              <a:t>változó nevének meghívásával lehet a függvényre hivatkozni!</a:t>
            </a:r>
          </a:p>
          <a:p>
            <a:r>
              <a:rPr lang="hu-HU" dirty="0"/>
              <a:t>Figyeljük meg, hogy ilyenkor már nem szükséges a zárójelezés a függvény körül!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66F4291-EE13-B44A-DAB6-53052AFCD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972" y="5021179"/>
            <a:ext cx="4801028" cy="149245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BF44A1E-C3A9-3C47-D38B-D6ED26011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421" y="5363425"/>
            <a:ext cx="3892607" cy="8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85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57BF5E-ACB8-A830-62F5-38C42403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– változóhoz rendelés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83CF72-6F6B-643E-5A14-C17A727E1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/>
              <a:t>Anonim függvényt már korábban is rendeltünk változóhoz, hiszen mind az objektumok metódusainak megadásakor, mind a nyílfüggvények írásakor is anonim függvényekkel dolgoztunk!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0D39FBC-0651-4F92-E5AF-20E7F9F6C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06813"/>
            <a:ext cx="5050508" cy="233918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27CE106-BE8F-1BFA-C1D7-FCC896F1C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100" y="4051998"/>
            <a:ext cx="3474278" cy="164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09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9C09D0-7611-2A7C-9CB5-754A98D3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– függvény hívása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9D00C0-713E-299E-EC3A-A17BF3E77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751764"/>
          </a:xfrm>
        </p:spPr>
        <p:txBody>
          <a:bodyPr/>
          <a:lstStyle/>
          <a:p>
            <a:r>
              <a:rPr lang="hu-HU" dirty="0"/>
              <a:t>Az anonim függvényeket a változó nevének és paramétereinek megadásával lehet meghívni!</a:t>
            </a:r>
          </a:p>
          <a:p>
            <a:pPr lvl="1"/>
            <a:r>
              <a:rPr lang="hu-HU" dirty="0"/>
              <a:t>A zárójelezést minden esetben szükséges kiírni, más esetben a függvény definícióját kapjuk vissza!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8F3DFBB-FAB3-9BBC-24B8-D5CE9B4A3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12328"/>
            <a:ext cx="4162355" cy="215029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F2C0C2A-FBB4-AA15-DC78-815CDE987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418" y="5997560"/>
            <a:ext cx="2231917" cy="78624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2732464-200A-8941-084B-1E8CAECB2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481" y="3702059"/>
            <a:ext cx="4351992" cy="216056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A568EA6-51D5-4209-733A-8391CE5C1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963" y="5997560"/>
            <a:ext cx="2413268" cy="73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2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9C09D0-7611-2A7C-9CB5-754A98D3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mint paraméterek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9D00C0-713E-299E-EC3A-A17BF3E77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751764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Anonim függvényeket gyakran egy másik függvény paraméterként adnak át!</a:t>
            </a:r>
          </a:p>
          <a:p>
            <a:pPr lvl="1"/>
            <a:r>
              <a:rPr lang="hu-HU" dirty="0"/>
              <a:t>Ilyen példát láthattunk korábban az </a:t>
            </a:r>
            <a:r>
              <a:rPr lang="hu-HU" dirty="0" err="1"/>
              <a:t>addEventListener</a:t>
            </a:r>
            <a:r>
              <a:rPr lang="hu-HU" dirty="0"/>
              <a:t>() függvény használatakor, hiszen az </a:t>
            </a:r>
            <a:r>
              <a:rPr lang="hu-HU" dirty="0" err="1"/>
              <a:t>addEventListener</a:t>
            </a:r>
            <a:r>
              <a:rPr lang="hu-HU" dirty="0"/>
              <a:t>() második paramétere legtöbbször egy anonim függvény volt!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202C30F-13DB-A2BB-E669-B4455A85B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506" y="5388092"/>
            <a:ext cx="8268984" cy="1325563"/>
          </a:xfrm>
          <a:prstGeom prst="rect">
            <a:avLst/>
          </a:prstGeo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083ABCA3-7921-6C91-D91E-4F9208372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303" y="3633737"/>
            <a:ext cx="6833391" cy="15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74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9D08A4-5E66-71BB-FA2D-BB086440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mint paraméterek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332480-8586-F5E6-6444-F2131D55E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26122"/>
          </a:xfrm>
        </p:spPr>
        <p:txBody>
          <a:bodyPr/>
          <a:lstStyle/>
          <a:p>
            <a:r>
              <a:rPr lang="hu-HU" dirty="0"/>
              <a:t>Természetesen a korábbi tudásunkat frissíthetjük a nyílfüggvények bevezetésével, hogy rövidebb kódot kapjunk!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A77BE62-C704-4061-4CB4-D605E9BF1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867" y="3086683"/>
            <a:ext cx="9062265" cy="132556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C541062-4724-6935-650A-BEB7FEEF9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27" y="5041357"/>
            <a:ext cx="7239346" cy="112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73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011516-6DD3-BEE0-A895-3CC2CD778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62F65A-9566-0A84-A260-84822A8F4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0143"/>
          </a:xfrm>
        </p:spPr>
        <p:txBody>
          <a:bodyPr/>
          <a:lstStyle/>
          <a:p>
            <a:r>
              <a:rPr lang="hu-HU" dirty="0"/>
              <a:t>Írjon egy programot, amely egy űrlapon keresztül bekér két számot a felhasználótól!</a:t>
            </a:r>
          </a:p>
          <a:p>
            <a:r>
              <a:rPr lang="hu-HU" dirty="0"/>
              <a:t>Hozzon létre egy gombot, amelyet ha megnyom a felhasználó, akkor a két szám összege kiíratásra kerül az oldalon!</a:t>
            </a:r>
          </a:p>
          <a:p>
            <a:r>
              <a:rPr lang="hu-HU" dirty="0"/>
              <a:t>A feladat megoldásához anonim nyílfüggvényeket használjon fel!</a:t>
            </a:r>
          </a:p>
          <a:p>
            <a:pPr lvl="1"/>
            <a:r>
              <a:rPr lang="hu-HU" dirty="0"/>
              <a:t>Figyeljen arra, hogy az űrlapon csak számadatokat lehessen megadni, továbbá a program kezelje azt az eshetőséget, ha mégsem számot ad meg a felhasználó!</a:t>
            </a:r>
          </a:p>
        </p:txBody>
      </p:sp>
    </p:spTree>
    <p:extLst>
      <p:ext uri="{BB962C8B-B14F-4D97-AF65-F5344CB8AC3E}">
        <p14:creationId xmlns:p14="http://schemas.microsoft.com/office/powerpoint/2010/main" val="315601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5358AB-FCBE-8E24-9966-CFB00DCF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Anonim függvények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213ED9-BFA7-265F-55FE-DE00ED8BE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dirty="0"/>
              <a:t>Kimeneti példák: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6727E17-D258-7BAA-6E25-B8ACD481E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621" y="3286125"/>
            <a:ext cx="4434845" cy="311015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30C66A4-42E7-6310-6BEC-C0242525B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86125"/>
            <a:ext cx="4434845" cy="31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4EE287-B253-820F-7D1E-C39B9409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Függvények működése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05F3A4-1007-6E58-9200-38F83693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2817"/>
          </a:xfrm>
        </p:spPr>
        <p:txBody>
          <a:bodyPr/>
          <a:lstStyle/>
          <a:p>
            <a:r>
              <a:rPr lang="hu-HU" dirty="0"/>
              <a:t>Egy függvény törzse akkor fut le, amikor a függvényt meghívják, nem pedig akkor, amikor a függvény definiálásra kerül</a:t>
            </a:r>
          </a:p>
          <a:p>
            <a:r>
              <a:rPr lang="hu-HU" dirty="0"/>
              <a:t>Ennek köszönhető, hogy egy függvény definiálása bárhol elhelyezkedhet a kódban a függvény hívásához képest!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804854F-8A77-A47D-23E7-E42D736B3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971" y="4340058"/>
            <a:ext cx="5818057" cy="215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79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108345-25D6-2727-DC89-BDF4612FD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Függvények működése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497535-EBC5-E2D1-9AFD-946491624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61364"/>
          </a:xfrm>
        </p:spPr>
        <p:txBody>
          <a:bodyPr/>
          <a:lstStyle/>
          <a:p>
            <a:r>
              <a:rPr lang="hu-HU" dirty="0"/>
              <a:t>A függvények lényege, hogy egymáshoz valamilyen logika mentén kapcsolódó utasításokat foglalnak össze!</a:t>
            </a:r>
          </a:p>
          <a:p>
            <a:r>
              <a:rPr lang="hu-HU" dirty="0"/>
              <a:t>A kód annál tisztább és érthetőbb, minél több különálló funkció külön függvényekbe van szervezve</a:t>
            </a:r>
          </a:p>
          <a:p>
            <a:pPr lvl="1"/>
            <a:r>
              <a:rPr lang="hu-HU" dirty="0"/>
              <a:t>Ez növeli a kód újra felhasználhatóságát is!</a:t>
            </a:r>
          </a:p>
        </p:txBody>
      </p:sp>
    </p:spTree>
    <p:extLst>
      <p:ext uri="{BB962C8B-B14F-4D97-AF65-F5344CB8AC3E}">
        <p14:creationId xmlns:p14="http://schemas.microsoft.com/office/powerpoint/2010/main" val="1407814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15B496-E282-0335-0394-26D870FB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Függvények működése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3758A62-149F-4688-F0A7-0C4A5CD2F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8559" y="4113378"/>
            <a:ext cx="5341272" cy="2691338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55E11F44-1967-179D-BF6C-3B249E9CC74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236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alábbi példában a tiszta kód elvei alapján írtunk meg egy két szám összeadását majd az eredmény kiíratását elvégző programot</a:t>
            </a:r>
          </a:p>
          <a:p>
            <a:r>
              <a:rPr lang="hu-HU" dirty="0"/>
              <a:t>Mi a teendő akkor, ha úgy szeretnénk bővíteni a programot, hogy a jelenlévő kiírás mellett legyen lehetőségünk egy másfajta kiíratást is választani? </a:t>
            </a:r>
          </a:p>
        </p:txBody>
      </p:sp>
    </p:spTree>
    <p:extLst>
      <p:ext uri="{BB962C8B-B14F-4D97-AF65-F5344CB8AC3E}">
        <p14:creationId xmlns:p14="http://schemas.microsoft.com/office/powerpoint/2010/main" val="531385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15B496-E282-0335-0394-26D870FB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Függvények működése - példa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55E11F44-1967-179D-BF6C-3B249E9CC741}"/>
              </a:ext>
            </a:extLst>
          </p:cNvPr>
          <p:cNvSpPr txBox="1">
            <a:spLocks/>
          </p:cNvSpPr>
          <p:nvPr/>
        </p:nvSpPr>
        <p:spPr>
          <a:xfrm>
            <a:off x="838199" y="1536107"/>
            <a:ext cx="10515600" cy="236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 a teendő akkor, ha úgy szeretnénk bővíteni a programot, hogy a jelenlévő kiírás mellett legyen lehetőségünk egy másfajta kiíratást is választani? </a:t>
            </a:r>
          </a:p>
          <a:p>
            <a:pPr lvl="1"/>
            <a:r>
              <a:rPr lang="hu-HU" dirty="0"/>
              <a:t>Írható egy feltételrendszer, de ez körülményes és nem túl elegáns, hiszen a harmadik paraméter nincs tisztázva, és nem egyértelmű, hogy mit jelent!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3912E56-8811-65A0-A1C8-F650DFBF8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06" y="3626510"/>
            <a:ext cx="4534533" cy="311511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23FFF565-DBAE-842C-4E05-F6A90C413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66" y="4843982"/>
            <a:ext cx="4767333" cy="4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0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15B496-E282-0335-0394-26D870FB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55E11F44-1967-179D-BF6C-3B249E9CC741}"/>
              </a:ext>
            </a:extLst>
          </p:cNvPr>
          <p:cNvSpPr txBox="1">
            <a:spLocks/>
          </p:cNvSpPr>
          <p:nvPr/>
        </p:nvSpPr>
        <p:spPr>
          <a:xfrm>
            <a:off x="838199" y="1536106"/>
            <a:ext cx="10515600" cy="34048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Az előző példafeladatra nyújt megoldást a </a:t>
            </a:r>
            <a:r>
              <a:rPr lang="hu-HU" dirty="0" err="1"/>
              <a:t>callback</a:t>
            </a:r>
            <a:r>
              <a:rPr lang="hu-HU" dirty="0"/>
              <a:t> függvények használata!</a:t>
            </a:r>
          </a:p>
          <a:p>
            <a:r>
              <a:rPr lang="hu-HU" b="1" dirty="0" err="1"/>
              <a:t>Callback</a:t>
            </a:r>
            <a:r>
              <a:rPr lang="hu-HU" b="1" dirty="0"/>
              <a:t> függvénynek nevezzük azokat a függvényeket, amelyeket egy másik függvény hívásakor paraméterként adunk át!</a:t>
            </a:r>
          </a:p>
          <a:p>
            <a:pPr lvl="1"/>
            <a:r>
              <a:rPr lang="hu-HU" dirty="0"/>
              <a:t>Ennek megfelelően </a:t>
            </a:r>
            <a:r>
              <a:rPr lang="hu-HU" dirty="0" err="1"/>
              <a:t>callback</a:t>
            </a:r>
            <a:r>
              <a:rPr lang="hu-HU" dirty="0"/>
              <a:t> függvény lehet bármilyen függvény, csak a felhasználás módja miatt nevezzük el így!</a:t>
            </a:r>
          </a:p>
          <a:p>
            <a:pPr lvl="1"/>
            <a:r>
              <a:rPr lang="hu-HU" b="0" i="0" dirty="0">
                <a:effectLst/>
              </a:rPr>
              <a:t>A </a:t>
            </a:r>
            <a:r>
              <a:rPr lang="hu-HU" b="0" i="0" dirty="0" err="1">
                <a:effectLst/>
              </a:rPr>
              <a:t>callback</a:t>
            </a:r>
            <a:r>
              <a:rPr lang="hu-HU" b="0" i="0" dirty="0">
                <a:effectLst/>
              </a:rPr>
              <a:t> függvények segítségével lehetőség van arra, hogy egy művelet befejezése után meghatározott kódot hajtsunk végre!</a:t>
            </a:r>
            <a:endParaRPr lang="hu-HU" b="1" dirty="0"/>
          </a:p>
          <a:p>
            <a:r>
              <a:rPr lang="hu-HU" dirty="0"/>
              <a:t>Oldjuk meg az előző példafeladatot </a:t>
            </a:r>
            <a:r>
              <a:rPr lang="hu-HU" dirty="0" err="1"/>
              <a:t>callback</a:t>
            </a:r>
            <a:r>
              <a:rPr lang="hu-HU" dirty="0"/>
              <a:t> függvény alkalmazásával!</a:t>
            </a:r>
          </a:p>
        </p:txBody>
      </p:sp>
    </p:spTree>
    <p:extLst>
      <p:ext uri="{BB962C8B-B14F-4D97-AF65-F5344CB8AC3E}">
        <p14:creationId xmlns:p14="http://schemas.microsoft.com/office/powerpoint/2010/main" val="137670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7D41DA-78B0-EC3E-4938-456A4D11C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-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38E97C7-3191-C4A9-1990-C5C5B0051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8" y="3238537"/>
            <a:ext cx="6155279" cy="3254065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526D6A9-E863-3BA8-E79F-E9766BD0A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109" y="4619348"/>
            <a:ext cx="4103670" cy="492441"/>
          </a:xfrm>
          <a:prstGeom prst="rect">
            <a:avLst/>
          </a:prstGeom>
        </p:spPr>
      </p:pic>
      <p:sp>
        <p:nvSpPr>
          <p:cNvPr id="8" name="Tartalom helye 2">
            <a:extLst>
              <a:ext uri="{FF2B5EF4-FFF2-40B4-BE49-F238E27FC236}">
                <a16:creationId xmlns:a16="http://schemas.microsoft.com/office/drawing/2014/main" id="{13A5B23F-72B5-4E0F-E2E3-1C95E90D79D5}"/>
              </a:ext>
            </a:extLst>
          </p:cNvPr>
          <p:cNvSpPr txBox="1">
            <a:spLocks/>
          </p:cNvSpPr>
          <p:nvPr/>
        </p:nvSpPr>
        <p:spPr>
          <a:xfrm>
            <a:off x="838199" y="1536106"/>
            <a:ext cx="10515600" cy="1702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Látható, hogy a paraméterben átadott függvénynek megfelelően történik a kiíratás!</a:t>
            </a:r>
          </a:p>
          <a:p>
            <a:pPr lvl="1"/>
            <a:r>
              <a:rPr lang="hu-HU" dirty="0"/>
              <a:t>Az </a:t>
            </a:r>
            <a:r>
              <a:rPr lang="hu-HU" b="1" dirty="0" err="1"/>
              <a:t>osszead</a:t>
            </a:r>
            <a:r>
              <a:rPr lang="hu-HU" b="1" dirty="0"/>
              <a:t>()</a:t>
            </a:r>
            <a:r>
              <a:rPr lang="hu-HU" dirty="0"/>
              <a:t> függvény lokális változójának elnevezése természetesen bármi más lehet!</a:t>
            </a:r>
          </a:p>
        </p:txBody>
      </p:sp>
    </p:spTree>
    <p:extLst>
      <p:ext uri="{BB962C8B-B14F-4D97-AF65-F5344CB8AC3E}">
        <p14:creationId xmlns:p14="http://schemas.microsoft.com/office/powerpoint/2010/main" val="2663791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6F35A4-84B9-688C-71FE-7D6D3B4A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– Gyakori hiba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AEA077-A456-153D-5C9A-40328D96E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63007"/>
          </a:xfrm>
        </p:spPr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alkalmazásakor sose használjunk zárójelezést, mert ezesetben a függvény hívása történik meg, nem pedig a függvény átadása!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74FEED2-A699-6709-4450-BC1397D91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167" y="2730507"/>
            <a:ext cx="5888019" cy="308656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671601A-FE0C-A46E-2F3A-C34615908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621" y="5988424"/>
            <a:ext cx="5287113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78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276302-D8F3-5844-7E41-6BB08CE22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– Anonim függvény átadása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01DBBF-D4DA-8327-F8FD-2F6372DD5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/>
              <a:t>Az előzőekben tanult tudásunkat felhasználva paraméterként akár anonim függvényt is átadhatunk!</a:t>
            </a:r>
            <a:br>
              <a:rPr lang="hu-HU" dirty="0"/>
            </a:br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0FEF648-F60B-E82A-7D5D-DAB2C68FE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29000"/>
            <a:ext cx="5823540" cy="235064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80EB31D-6AD4-E582-0833-02C4305E5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196" y="4244493"/>
            <a:ext cx="4231604" cy="7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91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88E989-5EF0-70D8-FD2A-9FE977785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– Gyakorlat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8EBD41-E072-D847-406B-59595B7E9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Írjon egy tömböt, amely az alábbi elemekkel rendelkezik:</a:t>
            </a:r>
          </a:p>
          <a:p>
            <a:pPr lvl="1"/>
            <a:r>
              <a:rPr lang="hu-HU" dirty="0"/>
              <a:t>1, 20, -10, -2, -4, 6, -5, 5, 8, 2</a:t>
            </a:r>
          </a:p>
          <a:p>
            <a:r>
              <a:rPr lang="hu-HU" dirty="0"/>
              <a:t>Írjon egy programot, amely a tömbelemekből kiválogatja a pozitív számokat, és összeadja azokat!</a:t>
            </a:r>
          </a:p>
          <a:p>
            <a:pPr lvl="1"/>
            <a:r>
              <a:rPr lang="hu-HU" dirty="0"/>
              <a:t>Az eredményt konzolra írja ki!</a:t>
            </a:r>
          </a:p>
          <a:p>
            <a:r>
              <a:rPr lang="hu-HU" dirty="0"/>
              <a:t>Bővítse úgy a programot, hogy a tömbelemekből a negatív számokat is kiválogatja és összeadja, majd ezek eredményét is kiírja a konzolra!</a:t>
            </a:r>
          </a:p>
          <a:p>
            <a:r>
              <a:rPr lang="hu-HU" dirty="0"/>
              <a:t>A feladat megoldásához használja a </a:t>
            </a:r>
            <a:r>
              <a:rPr lang="hu-HU" dirty="0" err="1"/>
              <a:t>callback</a:t>
            </a:r>
            <a:r>
              <a:rPr lang="hu-HU" dirty="0"/>
              <a:t> függvényekről tanultakat!</a:t>
            </a:r>
            <a:br>
              <a:rPr lang="hu-HU" dirty="0"/>
            </a:br>
            <a:br>
              <a:rPr lang="hu-HU" dirty="0"/>
            </a:br>
            <a:r>
              <a:rPr lang="hu-HU" dirty="0"/>
              <a:t>Példakimenet:</a:t>
            </a:r>
          </a:p>
          <a:p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026EF65-B7F1-5F0C-5DCB-284101B18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221" y="5512815"/>
            <a:ext cx="3769604" cy="93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36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0E95BB-295A-543A-18D2-4A95F13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Aszinkron programozás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265ED7-033D-5794-DA88-565397514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aszinkron programozás </a:t>
            </a:r>
            <a:r>
              <a:rPr lang="hu-HU" b="1" dirty="0"/>
              <a:t>egy programozási paradigma (módszer), </a:t>
            </a:r>
            <a:r>
              <a:rPr lang="hu-HU" dirty="0"/>
              <a:t>amely </a:t>
            </a:r>
            <a:r>
              <a:rPr lang="hu-HU" b="1" dirty="0"/>
              <a:t>lehetővé teszi, hogy az időigényes műveletek ne akadályozzák a program további végrehajtását!</a:t>
            </a:r>
          </a:p>
          <a:p>
            <a:pPr lvl="1"/>
            <a:r>
              <a:rPr lang="hu-HU" dirty="0"/>
              <a:t>Így elérhető a </a:t>
            </a:r>
            <a:r>
              <a:rPr lang="hu-HU" b="1" dirty="0"/>
              <a:t>feladatok párhuzamos feldolgozása és elvégzése</a:t>
            </a:r>
          </a:p>
          <a:p>
            <a:pPr lvl="1"/>
            <a:r>
              <a:rPr lang="hu-HU" dirty="0"/>
              <a:t>Időigényes művelet alatt adatlekéréseket, fájlbeolvasást/kiírást értünk a legtöbb esetben</a:t>
            </a:r>
          </a:p>
          <a:p>
            <a:pPr lvl="1"/>
            <a:endParaRPr lang="hu-HU" dirty="0"/>
          </a:p>
          <a:p>
            <a:r>
              <a:rPr lang="hu-HU" dirty="0"/>
              <a:t>Az aszinkron programozás nyújtotta lehetőségek növelik a felhasználói élményt, hiszen nem szükséges a felhasználónak várakoznia egy adott művelet befejezésére!</a:t>
            </a:r>
          </a:p>
          <a:p>
            <a:pPr lvl="1"/>
            <a:r>
              <a:rPr lang="hu-HU" dirty="0"/>
              <a:t>Pl.: Ha egy weboldal adatokat tölt be a háttérben, attól még a felhasználó </a:t>
            </a:r>
            <a:r>
              <a:rPr lang="hu-HU" dirty="0" err="1"/>
              <a:t>interaktálhat</a:t>
            </a:r>
            <a:r>
              <a:rPr lang="hu-HU" dirty="0"/>
              <a:t> a weboldallal!</a:t>
            </a:r>
          </a:p>
        </p:txBody>
      </p:sp>
    </p:spTree>
    <p:extLst>
      <p:ext uri="{BB962C8B-B14F-4D97-AF65-F5344CB8AC3E}">
        <p14:creationId xmlns:p14="http://schemas.microsoft.com/office/powerpoint/2010/main" val="1587768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A87EDA-4499-C793-B82C-F2C100B0D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– Tipikus felhasználás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7831E5-99E0-4DCD-DBDE-092551A81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6986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</a:t>
            </a:r>
            <a:r>
              <a:rPr lang="hu-HU" dirty="0" err="1"/>
              <a:t>callback</a:t>
            </a:r>
            <a:r>
              <a:rPr lang="hu-HU" dirty="0"/>
              <a:t> függvényeket a gyakorlatban aszinkron függvények esetén szokás a legtöbbször használni!</a:t>
            </a:r>
          </a:p>
          <a:p>
            <a:pPr lvl="1"/>
            <a:r>
              <a:rPr lang="hu-HU" b="1" dirty="0"/>
              <a:t>A </a:t>
            </a:r>
            <a:r>
              <a:rPr lang="hu-HU" b="1" dirty="0" err="1"/>
              <a:t>setTimeout</a:t>
            </a:r>
            <a:r>
              <a:rPr lang="hu-HU" dirty="0"/>
              <a:t> függvény </a:t>
            </a:r>
            <a:r>
              <a:rPr lang="hu-HU" b="1" dirty="0"/>
              <a:t>segítségével</a:t>
            </a:r>
            <a:r>
              <a:rPr lang="hu-HU" dirty="0"/>
              <a:t> </a:t>
            </a:r>
            <a:r>
              <a:rPr lang="hu-HU" b="1" dirty="0"/>
              <a:t>késleltethető</a:t>
            </a:r>
            <a:r>
              <a:rPr lang="hu-HU" dirty="0"/>
              <a:t> </a:t>
            </a:r>
            <a:r>
              <a:rPr lang="hu-HU" b="1" dirty="0"/>
              <a:t>egy</a:t>
            </a:r>
            <a:r>
              <a:rPr lang="hu-HU" dirty="0"/>
              <a:t> </a:t>
            </a:r>
            <a:r>
              <a:rPr lang="hu-HU" b="1" dirty="0"/>
              <a:t>függvény</a:t>
            </a:r>
            <a:r>
              <a:rPr lang="hu-HU" dirty="0"/>
              <a:t> </a:t>
            </a:r>
            <a:r>
              <a:rPr lang="hu-HU" b="1" dirty="0"/>
              <a:t>végrehajtása!</a:t>
            </a:r>
          </a:p>
          <a:p>
            <a:pPr lvl="1"/>
            <a:r>
              <a:rPr lang="hu-HU" dirty="0"/>
              <a:t>Szintaxis: </a:t>
            </a:r>
            <a:r>
              <a:rPr lang="hu-HU" b="1" dirty="0" err="1"/>
              <a:t>setTimeout</a:t>
            </a:r>
            <a:r>
              <a:rPr lang="hu-HU" b="1" dirty="0"/>
              <a:t>(</a:t>
            </a:r>
            <a:r>
              <a:rPr lang="hu-HU" b="1" dirty="0" err="1"/>
              <a:t>késletletettFgvNeve</a:t>
            </a:r>
            <a:r>
              <a:rPr lang="hu-HU" b="1" dirty="0"/>
              <a:t>, </a:t>
            </a:r>
            <a:r>
              <a:rPr lang="hu-HU" b="1" dirty="0" err="1"/>
              <a:t>késleltetésIdeje</a:t>
            </a:r>
            <a:r>
              <a:rPr lang="hu-HU" b="1" dirty="0"/>
              <a:t>);</a:t>
            </a:r>
          </a:p>
          <a:p>
            <a:pPr lvl="2"/>
            <a:r>
              <a:rPr lang="hu-HU" dirty="0"/>
              <a:t>A késleltetés idejét milliszekundumban (</a:t>
            </a:r>
            <a:r>
              <a:rPr lang="hu-HU" dirty="0" err="1"/>
              <a:t>ms</a:t>
            </a:r>
            <a:r>
              <a:rPr lang="hu-HU" dirty="0"/>
              <a:t>) kell megadni! (1000 </a:t>
            </a:r>
            <a:r>
              <a:rPr lang="hu-HU" dirty="0" err="1"/>
              <a:t>ms</a:t>
            </a:r>
            <a:r>
              <a:rPr lang="hu-HU" dirty="0"/>
              <a:t> = 1 sec)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09A8DCB-11D9-3E5A-1BB2-A63835B19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608" y="4177548"/>
            <a:ext cx="8638784" cy="168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31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D58FAB-E76A-D28D-0293-58A243EFE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Callback</a:t>
            </a:r>
            <a:r>
              <a:rPr lang="hu-HU" dirty="0"/>
              <a:t> függvény – Tipikus felhasználás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83CD1E-1969-72DB-2BB6-5ED3275E5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További gyakran használatos aszinkron függvény a </a:t>
            </a:r>
            <a:r>
              <a:rPr lang="hu-HU" b="1" dirty="0" err="1"/>
              <a:t>setInterval</a:t>
            </a:r>
            <a:r>
              <a:rPr lang="hu-HU" b="1" dirty="0"/>
              <a:t>()</a:t>
            </a:r>
            <a:r>
              <a:rPr lang="hu-HU" dirty="0"/>
              <a:t>, amellyel egy meghatározott </a:t>
            </a:r>
            <a:r>
              <a:rPr lang="hu-HU" b="1" dirty="0"/>
              <a:t>függvény</a:t>
            </a:r>
            <a:r>
              <a:rPr lang="hu-HU" dirty="0"/>
              <a:t> </a:t>
            </a:r>
            <a:r>
              <a:rPr lang="hu-HU" b="1" dirty="0"/>
              <a:t>ismételhető</a:t>
            </a:r>
            <a:r>
              <a:rPr lang="hu-HU" dirty="0"/>
              <a:t> </a:t>
            </a:r>
            <a:r>
              <a:rPr lang="hu-HU" b="1" dirty="0"/>
              <a:t>megadott</a:t>
            </a:r>
            <a:r>
              <a:rPr lang="hu-HU" dirty="0"/>
              <a:t> </a:t>
            </a:r>
            <a:r>
              <a:rPr lang="hu-HU" b="1" dirty="0"/>
              <a:t>időközönként!</a:t>
            </a:r>
          </a:p>
          <a:p>
            <a:r>
              <a:rPr lang="hu-HU" dirty="0"/>
              <a:t>Szintaxis: </a:t>
            </a:r>
            <a:r>
              <a:rPr lang="hu-HU" b="1" dirty="0" err="1"/>
              <a:t>setInterval</a:t>
            </a:r>
            <a:r>
              <a:rPr lang="hu-HU" b="1" dirty="0"/>
              <a:t>(</a:t>
            </a:r>
            <a:r>
              <a:rPr lang="hu-HU" b="1" dirty="0" err="1"/>
              <a:t>ismételtFgvNeve</a:t>
            </a:r>
            <a:r>
              <a:rPr lang="hu-HU" b="1" dirty="0"/>
              <a:t>, </a:t>
            </a:r>
            <a:r>
              <a:rPr lang="hu-HU" b="1" dirty="0" err="1"/>
              <a:t>ismétlésIdeje</a:t>
            </a:r>
            <a:r>
              <a:rPr lang="hu-HU" b="1" dirty="0"/>
              <a:t>)</a:t>
            </a:r>
          </a:p>
          <a:p>
            <a:pPr lvl="1"/>
            <a:r>
              <a:rPr lang="hu-HU" dirty="0"/>
              <a:t>Az ismétlés idejét milliszekundumban (</a:t>
            </a:r>
            <a:r>
              <a:rPr lang="hu-HU" dirty="0" err="1"/>
              <a:t>ms</a:t>
            </a:r>
            <a:r>
              <a:rPr lang="hu-HU" dirty="0"/>
              <a:t>) kell megadni! (1000 </a:t>
            </a:r>
            <a:r>
              <a:rPr lang="hu-HU" dirty="0" err="1"/>
              <a:t>ms</a:t>
            </a:r>
            <a:r>
              <a:rPr lang="hu-HU" dirty="0"/>
              <a:t> = 1 sec)</a:t>
            </a:r>
          </a:p>
          <a:p>
            <a:pPr lvl="1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F62C586-7BA8-0BCD-E307-7BF8677F8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530" y="4341710"/>
            <a:ext cx="8044940" cy="197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088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DDCDC5-77C7-2D34-E5E3-32A71FD5E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(ígéret)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C38665-3457-F000-AF5F-564930AF9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0335"/>
            <a:ext cx="10515600" cy="1045912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Promise</a:t>
            </a:r>
            <a:r>
              <a:rPr lang="hu-HU" dirty="0"/>
              <a:t> objektumok segítségével az aszinkron műveletek átláthatóbbak és könnyebben karbantarthatóbbak!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A38C17D-167A-467F-C4A2-A4061F793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821" y="2676247"/>
            <a:ext cx="6354583" cy="40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93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11B836-FC4C-AF6F-593D-4166E857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C0D887-A9A4-CEDC-D62D-FF0DADBD3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Egy adott </a:t>
            </a:r>
            <a:r>
              <a:rPr lang="hu-HU" b="1" dirty="0" err="1"/>
              <a:t>promise</a:t>
            </a:r>
            <a:r>
              <a:rPr lang="hu-HU" b="1" dirty="0"/>
              <a:t> egy adott művelet jövőbeli állapotát képviseli</a:t>
            </a:r>
          </a:p>
          <a:p>
            <a:r>
              <a:rPr lang="hu-HU" b="1" dirty="0"/>
              <a:t>Egy </a:t>
            </a:r>
            <a:r>
              <a:rPr lang="hu-HU" b="1" dirty="0" err="1"/>
              <a:t>promise</a:t>
            </a:r>
            <a:r>
              <a:rPr lang="hu-HU" b="1" dirty="0"/>
              <a:t> három állapotot vehet fel:</a:t>
            </a:r>
          </a:p>
          <a:p>
            <a:pPr lvl="1"/>
            <a:r>
              <a:rPr lang="hu-HU" b="1" dirty="0" err="1"/>
              <a:t>Pending</a:t>
            </a:r>
            <a:r>
              <a:rPr lang="hu-HU" b="1" dirty="0"/>
              <a:t> (Függő): </a:t>
            </a:r>
            <a:r>
              <a:rPr lang="hu-HU" dirty="0"/>
              <a:t>Ekkor az adott művelet még nem fejeződött be</a:t>
            </a:r>
          </a:p>
          <a:p>
            <a:pPr lvl="1"/>
            <a:r>
              <a:rPr lang="hu-HU" b="1" dirty="0" err="1"/>
              <a:t>Fulfilled</a:t>
            </a:r>
            <a:r>
              <a:rPr lang="hu-HU" b="1" dirty="0"/>
              <a:t> (Teljesített): </a:t>
            </a:r>
            <a:r>
              <a:rPr lang="hu-HU" dirty="0"/>
              <a:t>Az adott művelet befejeződött és az eredmény elérhető</a:t>
            </a:r>
          </a:p>
          <a:p>
            <a:pPr lvl="1"/>
            <a:r>
              <a:rPr lang="hu-HU" b="1" dirty="0" err="1"/>
              <a:t>Rejeted</a:t>
            </a:r>
            <a:r>
              <a:rPr lang="hu-HU" b="1" dirty="0"/>
              <a:t> (Elutasított): </a:t>
            </a:r>
            <a:r>
              <a:rPr lang="hu-HU" dirty="0"/>
              <a:t>Az adott művelet egy hiba miatt nem sikerült, és a hiba oka elérhető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promise</a:t>
            </a:r>
            <a:r>
              <a:rPr lang="hu-HU" dirty="0"/>
              <a:t> állapota kezdetben mindig függő, majd az adott művelet sikerességének hatására változhat Teljesített/Elutasított állapotra!</a:t>
            </a:r>
          </a:p>
        </p:txBody>
      </p:sp>
    </p:spTree>
    <p:extLst>
      <p:ext uri="{BB962C8B-B14F-4D97-AF65-F5344CB8AC3E}">
        <p14:creationId xmlns:p14="http://schemas.microsoft.com/office/powerpoint/2010/main" val="83032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A6FB39-0C2D-0553-2AF7-057D4EBA4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– létrehozás és esetkezelés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C19E6A-BA5E-7278-AA59-D438AA31D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</a:t>
            </a:r>
            <a:r>
              <a:rPr lang="hu-HU" dirty="0" err="1"/>
              <a:t>promise</a:t>
            </a:r>
            <a:r>
              <a:rPr lang="hu-HU" dirty="0"/>
              <a:t> objektumot </a:t>
            </a:r>
            <a:r>
              <a:rPr lang="hu-HU" dirty="0" err="1"/>
              <a:t>példányosítással</a:t>
            </a:r>
            <a:r>
              <a:rPr lang="hu-HU" dirty="0"/>
              <a:t> lehet létrehozni!</a:t>
            </a:r>
          </a:p>
          <a:p>
            <a:pPr lvl="1"/>
            <a:r>
              <a:rPr lang="hu-HU" dirty="0"/>
              <a:t>Szintaxis: </a:t>
            </a:r>
            <a:r>
              <a:rPr lang="hu-HU" b="1" dirty="0" err="1"/>
              <a:t>let</a:t>
            </a:r>
            <a:r>
              <a:rPr lang="hu-HU" b="1" dirty="0"/>
              <a:t> </a:t>
            </a:r>
            <a:r>
              <a:rPr lang="hu-HU" b="1" dirty="0" err="1"/>
              <a:t>promiseNev</a:t>
            </a:r>
            <a:r>
              <a:rPr lang="hu-HU" b="1" dirty="0"/>
              <a:t> = </a:t>
            </a:r>
            <a:r>
              <a:rPr lang="hu-HU" b="1" dirty="0" err="1"/>
              <a:t>new</a:t>
            </a:r>
            <a:r>
              <a:rPr lang="hu-HU" b="1" dirty="0"/>
              <a:t> </a:t>
            </a:r>
            <a:r>
              <a:rPr lang="hu-HU" b="1" dirty="0" err="1"/>
              <a:t>Promise</a:t>
            </a:r>
            <a:r>
              <a:rPr lang="hu-HU" b="1" dirty="0"/>
              <a:t>()</a:t>
            </a:r>
            <a:endParaRPr lang="hu-HU" dirty="0"/>
          </a:p>
          <a:p>
            <a:pPr lvl="1"/>
            <a:endParaRPr lang="hu-HU" dirty="0"/>
          </a:p>
          <a:p>
            <a:r>
              <a:rPr lang="hu-HU" dirty="0"/>
              <a:t>A </a:t>
            </a:r>
            <a:r>
              <a:rPr lang="hu-HU" dirty="0" err="1"/>
              <a:t>példányosítás</a:t>
            </a:r>
            <a:r>
              <a:rPr lang="hu-HU" dirty="0"/>
              <a:t> során </a:t>
            </a:r>
            <a:r>
              <a:rPr lang="hu-HU" b="1" dirty="0"/>
              <a:t>a konstruktor egy függvényt vár argumentumként, amely két paramétert kap (</a:t>
            </a:r>
            <a:r>
              <a:rPr lang="hu-HU" b="1" dirty="0" err="1"/>
              <a:t>resolve</a:t>
            </a:r>
            <a:r>
              <a:rPr lang="hu-HU" b="1" dirty="0"/>
              <a:t> és </a:t>
            </a:r>
            <a:r>
              <a:rPr lang="hu-HU" b="1" dirty="0" err="1"/>
              <a:t>reject</a:t>
            </a:r>
            <a:r>
              <a:rPr lang="hu-HU" b="1" dirty="0"/>
              <a:t>)</a:t>
            </a:r>
          </a:p>
          <a:p>
            <a:pPr lvl="1"/>
            <a:r>
              <a:rPr lang="hu-HU" dirty="0"/>
              <a:t>Ez a két paraméter valójában két darab függvény, amit a </a:t>
            </a:r>
            <a:r>
              <a:rPr lang="hu-HU" dirty="0" err="1"/>
              <a:t>promise</a:t>
            </a:r>
            <a:r>
              <a:rPr lang="hu-HU" dirty="0"/>
              <a:t> objektum biztosít számunkra</a:t>
            </a:r>
          </a:p>
          <a:p>
            <a:pPr lvl="2"/>
            <a:r>
              <a:rPr lang="hu-HU" b="1" dirty="0"/>
              <a:t>Ha az adott művelet sikeresen befejeződik, a </a:t>
            </a:r>
            <a:r>
              <a:rPr lang="hu-HU" b="1" dirty="0" err="1"/>
              <a:t>resolve</a:t>
            </a:r>
            <a:r>
              <a:rPr lang="hu-HU" b="1" dirty="0"/>
              <a:t> függvényt hívjuk meg az eredménnyel, és ez jelzi, hogy a </a:t>
            </a:r>
            <a:r>
              <a:rPr lang="hu-HU" b="1" dirty="0" err="1"/>
              <a:t>promise</a:t>
            </a:r>
            <a:r>
              <a:rPr lang="hu-HU" b="1" dirty="0"/>
              <a:t> állapota Teljesített lett!</a:t>
            </a:r>
          </a:p>
          <a:p>
            <a:pPr lvl="2"/>
            <a:r>
              <a:rPr lang="hu-HU" b="1" dirty="0"/>
              <a:t>Ha az adott művelet hibát okoz, akkor a </a:t>
            </a:r>
            <a:r>
              <a:rPr lang="hu-HU" b="1" dirty="0" err="1"/>
              <a:t>reject</a:t>
            </a:r>
            <a:r>
              <a:rPr lang="hu-HU" b="1" dirty="0"/>
              <a:t> függvényt hívjuk meg a hibával, és ez jelzi, hogy a </a:t>
            </a:r>
            <a:r>
              <a:rPr lang="hu-HU" b="1" dirty="0" err="1"/>
              <a:t>promise</a:t>
            </a:r>
            <a:r>
              <a:rPr lang="hu-HU" b="1" dirty="0"/>
              <a:t> állapota Elutasított lett!</a:t>
            </a:r>
          </a:p>
        </p:txBody>
      </p:sp>
    </p:spTree>
    <p:extLst>
      <p:ext uri="{BB962C8B-B14F-4D97-AF65-F5344CB8AC3E}">
        <p14:creationId xmlns:p14="http://schemas.microsoft.com/office/powerpoint/2010/main" val="15440178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1DA56BA-8E10-46FA-7DA5-6DD71AAF6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9664" y="3135071"/>
            <a:ext cx="5630779" cy="3600006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890DFD94-4114-40D2-C9D7-3658BE664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C9D9FEAE-8D1A-27B4-0AB7-ABC00EF62D3D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173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</a:t>
            </a:r>
            <a:r>
              <a:rPr lang="hu-HU" dirty="0" err="1"/>
              <a:t>promison</a:t>
            </a:r>
            <a:r>
              <a:rPr lang="hu-HU" dirty="0"/>
              <a:t> belül egy aszinkron műveletet használunk, hogy az eredmény késleltetve jelenjen meg, de ez opcionális!</a:t>
            </a:r>
          </a:p>
          <a:p>
            <a:r>
              <a:rPr lang="hu-HU" dirty="0"/>
              <a:t>Az </a:t>
            </a:r>
            <a:r>
              <a:rPr lang="hu-HU" dirty="0" err="1"/>
              <a:t>if</a:t>
            </a:r>
            <a:r>
              <a:rPr lang="hu-HU" dirty="0"/>
              <a:t> feltétellel határozzuk meg, hogy a </a:t>
            </a:r>
            <a:r>
              <a:rPr lang="hu-HU" dirty="0" err="1"/>
              <a:t>promise</a:t>
            </a:r>
            <a:r>
              <a:rPr lang="hu-HU" dirty="0"/>
              <a:t> teljesült-e vagy sem!</a:t>
            </a:r>
          </a:p>
        </p:txBody>
      </p:sp>
    </p:spTree>
    <p:extLst>
      <p:ext uri="{BB962C8B-B14F-4D97-AF65-F5344CB8AC3E}">
        <p14:creationId xmlns:p14="http://schemas.microsoft.com/office/powerpoint/2010/main" val="372667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F8C137-F29F-E3B6-E544-520EC487D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promise</a:t>
            </a:r>
            <a:r>
              <a:rPr lang="hu-HU" dirty="0"/>
              <a:t> objektumot ezután az alábbi módon lehet felhasználni</a:t>
            </a:r>
          </a:p>
          <a:p>
            <a:pPr lvl="1"/>
            <a:r>
              <a:rPr lang="hu-HU" b="1" dirty="0"/>
              <a:t>A .</a:t>
            </a:r>
            <a:r>
              <a:rPr lang="hu-HU" b="1" dirty="0" err="1"/>
              <a:t>then</a:t>
            </a:r>
            <a:r>
              <a:rPr lang="hu-HU" b="1" dirty="0"/>
              <a:t> metódusa akkor fut le, ha a </a:t>
            </a:r>
            <a:r>
              <a:rPr lang="hu-HU" b="1" dirty="0" err="1"/>
              <a:t>promise</a:t>
            </a:r>
            <a:r>
              <a:rPr lang="hu-HU" b="1" dirty="0"/>
              <a:t> teljesült</a:t>
            </a:r>
          </a:p>
          <a:p>
            <a:pPr lvl="1"/>
            <a:r>
              <a:rPr lang="hu-HU" b="1" dirty="0"/>
              <a:t>A </a:t>
            </a:r>
            <a:r>
              <a:rPr lang="hu-HU" b="1" dirty="0" err="1"/>
              <a:t>catch</a:t>
            </a:r>
            <a:r>
              <a:rPr lang="hu-HU" b="1" dirty="0"/>
              <a:t> metódusa akkor fut le, ha a </a:t>
            </a:r>
            <a:r>
              <a:rPr lang="hu-HU" b="1" dirty="0" err="1"/>
              <a:t>promise</a:t>
            </a:r>
            <a:r>
              <a:rPr lang="hu-HU" b="1" dirty="0"/>
              <a:t> el lett utasítva</a:t>
            </a:r>
          </a:p>
          <a:p>
            <a:r>
              <a:rPr lang="hu-HU" b="1" dirty="0"/>
              <a:t>Ha a </a:t>
            </a:r>
            <a:r>
              <a:rPr lang="hu-HU" b="1" dirty="0" err="1"/>
              <a:t>promise</a:t>
            </a:r>
            <a:r>
              <a:rPr lang="hu-HU" b="1" dirty="0"/>
              <a:t> teljesült</a:t>
            </a:r>
            <a:r>
              <a:rPr lang="hu-HU" dirty="0"/>
              <a:t>, akkor a .</a:t>
            </a:r>
            <a:r>
              <a:rPr lang="hu-HU" b="1" dirty="0" err="1"/>
              <a:t>then</a:t>
            </a:r>
            <a:r>
              <a:rPr lang="hu-HU" dirty="0"/>
              <a:t> metódus fut le, és ő paraméterként a </a:t>
            </a:r>
            <a:r>
              <a:rPr lang="hu-HU" b="1" dirty="0" err="1"/>
              <a:t>resolve</a:t>
            </a:r>
            <a:r>
              <a:rPr lang="hu-HU" dirty="0"/>
              <a:t> függvény által visszaadott értéket tárolja el a </a:t>
            </a:r>
            <a:r>
              <a:rPr lang="hu-HU" b="1" dirty="0" err="1"/>
              <a:t>result</a:t>
            </a:r>
            <a:r>
              <a:rPr lang="hu-HU" dirty="0"/>
              <a:t> nevű változóban</a:t>
            </a:r>
          </a:p>
          <a:p>
            <a:endParaRPr lang="hu-HU" dirty="0"/>
          </a:p>
          <a:p>
            <a:r>
              <a:rPr lang="hu-HU" b="1" dirty="0"/>
              <a:t>Ha a </a:t>
            </a:r>
            <a:r>
              <a:rPr lang="hu-HU" b="1" dirty="0" err="1"/>
              <a:t>promise</a:t>
            </a:r>
            <a:r>
              <a:rPr lang="hu-HU" b="1" dirty="0"/>
              <a:t> el lett utasítva</a:t>
            </a:r>
            <a:r>
              <a:rPr lang="hu-HU" dirty="0"/>
              <a:t>, akkor a .</a:t>
            </a:r>
            <a:r>
              <a:rPr lang="hu-HU" b="1" dirty="0" err="1"/>
              <a:t>catch</a:t>
            </a:r>
            <a:r>
              <a:rPr lang="hu-HU" dirty="0"/>
              <a:t> metódus fut le, és ő paraméterként a </a:t>
            </a:r>
            <a:r>
              <a:rPr lang="hu-HU" b="1" dirty="0" err="1"/>
              <a:t>reject</a:t>
            </a:r>
            <a:r>
              <a:rPr lang="hu-HU" dirty="0"/>
              <a:t> függvény által visszaadott értéket tárolja el az </a:t>
            </a:r>
            <a:r>
              <a:rPr lang="hu-HU" b="1" dirty="0" err="1"/>
              <a:t>error</a:t>
            </a:r>
            <a:r>
              <a:rPr lang="hu-HU" dirty="0"/>
              <a:t> nevű változóban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555D36FB-5DD3-B4EB-E742-B2A0F6BA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használata</a:t>
            </a:r>
          </a:p>
        </p:txBody>
      </p:sp>
    </p:spTree>
    <p:extLst>
      <p:ext uri="{BB962C8B-B14F-4D97-AF65-F5344CB8AC3E}">
        <p14:creationId xmlns:p14="http://schemas.microsoft.com/office/powerpoint/2010/main" val="1892503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C7E6D7-72A0-E2FB-06A9-B6344586D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Promise</a:t>
            </a:r>
            <a:r>
              <a:rPr lang="hu-HU" dirty="0"/>
              <a:t> Objektum - példaprogram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966C02B-EE54-6A1E-9991-6568ED29A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„keruletTeruletPromise.js” fájl tartalmaz egy kerületszámító programot, amelyben a </a:t>
            </a:r>
            <a:r>
              <a:rPr lang="hu-HU" dirty="0" err="1"/>
              <a:t>promise</a:t>
            </a:r>
            <a:r>
              <a:rPr lang="hu-HU" dirty="0"/>
              <a:t> felhasználását mutatom be!</a:t>
            </a:r>
          </a:p>
        </p:txBody>
      </p:sp>
    </p:spTree>
    <p:extLst>
      <p:ext uri="{BB962C8B-B14F-4D97-AF65-F5344CB8AC3E}">
        <p14:creationId xmlns:p14="http://schemas.microsoft.com/office/powerpoint/2010/main" val="414066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1311</Words>
  <Application>Microsoft Office PowerPoint</Application>
  <PresentationFormat>Szélesvásznú</PresentationFormat>
  <Paragraphs>114</Paragraphs>
  <Slides>29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Office-téma</vt:lpstr>
      <vt:lpstr>Frontend Programozás</vt:lpstr>
      <vt:lpstr>Anonim (Névtelen) függvények</vt:lpstr>
      <vt:lpstr>Anonim függvények - összehasonlítás</vt:lpstr>
      <vt:lpstr>Anonim függvények – paraméter átadás </vt:lpstr>
      <vt:lpstr>Anonim függvények – változóhoz rendelés</vt:lpstr>
      <vt:lpstr>Anonim függvények – változóhoz rendelés</vt:lpstr>
      <vt:lpstr>Anonim függvények – függvény hívása</vt:lpstr>
      <vt:lpstr>Anonim függvények mint paraméterek</vt:lpstr>
      <vt:lpstr>Anonim függvények mint paraméterek</vt:lpstr>
      <vt:lpstr>Anonim függvények - feladat</vt:lpstr>
      <vt:lpstr>Anonim függvények - feladat</vt:lpstr>
      <vt:lpstr>Függvények működése</vt:lpstr>
      <vt:lpstr>Függvények működése</vt:lpstr>
      <vt:lpstr>Függvények működése - példa</vt:lpstr>
      <vt:lpstr>Függvények működése - példa</vt:lpstr>
      <vt:lpstr>Callback függvény</vt:lpstr>
      <vt:lpstr>Callback függvény - példa</vt:lpstr>
      <vt:lpstr>Callback függvény – Gyakori hiba</vt:lpstr>
      <vt:lpstr>Callback függvény – Anonim függvény átadása</vt:lpstr>
      <vt:lpstr>Callback függvény – Gyakorlat</vt:lpstr>
      <vt:lpstr>Aszinkron programozás</vt:lpstr>
      <vt:lpstr>Callback függvény – Tipikus felhasználás</vt:lpstr>
      <vt:lpstr>Callback függvény – Tipikus felhasználás</vt:lpstr>
      <vt:lpstr>Promise (ígéret) Objektum</vt:lpstr>
      <vt:lpstr>Promise Objektum</vt:lpstr>
      <vt:lpstr>Promise Objektum – létrehozás és esetkezelés</vt:lpstr>
      <vt:lpstr>Promise Objektum</vt:lpstr>
      <vt:lpstr>Promise Objektum használata</vt:lpstr>
      <vt:lpstr>Promise Objektum - példaprogram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1059</cp:revision>
  <dcterms:created xsi:type="dcterms:W3CDTF">2024-09-01T09:09:55Z</dcterms:created>
  <dcterms:modified xsi:type="dcterms:W3CDTF">2024-10-06T15:05:53Z</dcterms:modified>
</cp:coreProperties>
</file>