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11" r:id="rId3"/>
    <p:sldId id="306" r:id="rId4"/>
    <p:sldId id="307" r:id="rId5"/>
    <p:sldId id="308" r:id="rId6"/>
    <p:sldId id="310" r:id="rId7"/>
    <p:sldId id="309" r:id="rId8"/>
    <p:sldId id="318" r:id="rId9"/>
    <p:sldId id="312" r:id="rId10"/>
    <p:sldId id="320" r:id="rId11"/>
    <p:sldId id="319" r:id="rId12"/>
    <p:sldId id="313" r:id="rId13"/>
    <p:sldId id="314" r:id="rId14"/>
    <p:sldId id="315" r:id="rId15"/>
    <p:sldId id="316" r:id="rId16"/>
    <p:sldId id="321" r:id="rId17"/>
    <p:sldId id="322" r:id="rId18"/>
    <p:sldId id="317" r:id="rId19"/>
    <p:sldId id="323" r:id="rId20"/>
    <p:sldId id="382" r:id="rId21"/>
    <p:sldId id="326" r:id="rId22"/>
    <p:sldId id="327" r:id="rId23"/>
    <p:sldId id="383" r:id="rId24"/>
    <p:sldId id="329" r:id="rId25"/>
    <p:sldId id="381" r:id="rId26"/>
    <p:sldId id="330" r:id="rId2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eatures/actions" TargetMode="External"/><Relationship Id="rId2" Type="http://schemas.openxmlformats.org/officeDocument/2006/relationships/hyperlink" Target="https://www.npmjs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pmjs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>
            <a:normAutofit/>
          </a:bodyPr>
          <a:lstStyle/>
          <a:p>
            <a:r>
              <a:rPr lang="hu-HU" dirty="0"/>
              <a:t>Csomagok, csomagkezelők (npm, </a:t>
            </a:r>
            <a:r>
              <a:rPr lang="hu-HU" dirty="0" err="1"/>
              <a:t>yarn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A3CCBE-5817-8880-78C4-A783B6A26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Projekt fejlesztése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2E3449B-FBEE-3AE4-1E06-9A612516B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korábbiakban szinte minden esetben önálló 1-2 fájlból álló kis projekteket készítettünk!</a:t>
            </a:r>
          </a:p>
          <a:p>
            <a:pPr lvl="1"/>
            <a:r>
              <a:rPr lang="hu-HU" dirty="0"/>
              <a:t>A modulok segítségével megtanultuk, hogyan is lehet egy-egy kódrészletet átadni más JS fájloknak úgy, hogy az ismét fel tudja használni ezeket a kódblokkokat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segítségével megtapasztaltuk, hogyan is tudunk hozzáférni weboldalak adataihoz és azokat módosítani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Promise</a:t>
            </a:r>
            <a:r>
              <a:rPr lang="hu-HU" dirty="0"/>
              <a:t> segítségével képesek lettünk olyan folyamatokat is elvégezni, amelyek mellett a felhasználó képes a weboldalakat dinamikusan használni</a:t>
            </a:r>
          </a:p>
          <a:p>
            <a:r>
              <a:rPr lang="hu-HU" dirty="0"/>
              <a:t>Egy projekt fejlesztése azonban elképzelhetetlen csomagok nélkül, amelyek tovább könnyítik a nagyobb projektek fejlesztését!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6281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80081B-F8D0-FE42-8392-4E80861D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Csomagok és csomagkezelő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DBB0BAD-3CC5-4767-3710-07A1CF54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Csomag</a:t>
            </a:r>
            <a:r>
              <a:rPr lang="hu-HU" dirty="0"/>
              <a:t>: Olyan </a:t>
            </a:r>
            <a:r>
              <a:rPr lang="hu-HU" b="1" dirty="0"/>
              <a:t>modulok és könyvtárak összessége, amelyek felhasználhatók a saját projektjeink során</a:t>
            </a:r>
          </a:p>
          <a:p>
            <a:pPr lvl="1"/>
            <a:r>
              <a:rPr lang="hu-HU" dirty="0"/>
              <a:t>Csomagok célja, hogy egy adott problémára ne kelljen minden alkalommal elkészítenünk egy új programkódot, ha már létezik rá megoldás</a:t>
            </a:r>
          </a:p>
          <a:p>
            <a:pPr lvl="1"/>
            <a:r>
              <a:rPr lang="hu-HU" dirty="0"/>
              <a:t>Sűrűn felhasznált csomagok:</a:t>
            </a:r>
          </a:p>
          <a:p>
            <a:pPr lvl="2"/>
            <a:r>
              <a:rPr lang="hu-HU" dirty="0" err="1"/>
              <a:t>React</a:t>
            </a:r>
            <a:r>
              <a:rPr lang="hu-HU" dirty="0"/>
              <a:t>: Felhasználói felületek építésére használnak</a:t>
            </a:r>
          </a:p>
          <a:p>
            <a:pPr lvl="2"/>
            <a:r>
              <a:rPr lang="hu-HU" dirty="0" err="1"/>
              <a:t>Moments</a:t>
            </a:r>
            <a:r>
              <a:rPr lang="hu-HU" dirty="0"/>
              <a:t>: Dátum és időkezelés egyszerűsítésére használják</a:t>
            </a:r>
          </a:p>
          <a:p>
            <a:pPr lvl="2"/>
            <a:r>
              <a:rPr lang="hu-HU" dirty="0" err="1"/>
              <a:t>Webpack</a:t>
            </a:r>
            <a:r>
              <a:rPr lang="hu-HU" dirty="0"/>
              <a:t>: Különálló modulok és fájlok egyesítése</a:t>
            </a:r>
          </a:p>
          <a:p>
            <a:pPr lvl="1"/>
            <a:r>
              <a:rPr lang="hu-HU" dirty="0"/>
              <a:t>Csomagokat a saját fejlesztéseink (projektjeink) során használhatunk fel, így elkerülhető a kódismétlés és a fejlesztés időtartama is csökken!</a:t>
            </a:r>
            <a:br>
              <a:rPr lang="hu-HU" dirty="0"/>
            </a:br>
            <a:endParaRPr lang="hu-HU" dirty="0"/>
          </a:p>
          <a:p>
            <a:r>
              <a:rPr lang="hu-HU" b="1" dirty="0"/>
              <a:t>Csomagkezelő</a:t>
            </a:r>
            <a:r>
              <a:rPr lang="hu-HU" dirty="0"/>
              <a:t>: Egy </a:t>
            </a:r>
            <a:r>
              <a:rPr lang="hu-HU" b="1" dirty="0"/>
              <a:t>eszköz</a:t>
            </a:r>
            <a:r>
              <a:rPr lang="hu-HU" dirty="0"/>
              <a:t>, amely </a:t>
            </a:r>
            <a:r>
              <a:rPr lang="hu-HU" b="1" dirty="0"/>
              <a:t>megkönnyíti a csomagok telepítését, kezelését, frissítését, és eltávolítását</a:t>
            </a:r>
          </a:p>
        </p:txBody>
      </p:sp>
    </p:spTree>
    <p:extLst>
      <p:ext uri="{BB962C8B-B14F-4D97-AF65-F5344CB8AC3E}">
        <p14:creationId xmlns:p14="http://schemas.microsoft.com/office/powerpoint/2010/main" val="2705163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8960DE-216B-D3C3-AF3F-5625CCCB5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Csomagkezelő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B89783-F723-B796-A17E-C08705EBC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Lehetővé teszi csomagok egyszerű elérését</a:t>
            </a:r>
          </a:p>
          <a:p>
            <a:r>
              <a:rPr lang="hu-HU" dirty="0"/>
              <a:t>Letölti és telepíti a kiválasztott csomagokat</a:t>
            </a:r>
          </a:p>
          <a:p>
            <a:r>
              <a:rPr lang="hu-HU" dirty="0"/>
              <a:t>Nyomon követi a csomagok fejlesztését és frissítéseit kezeli</a:t>
            </a:r>
          </a:p>
          <a:p>
            <a:r>
              <a:rPr lang="hu-HU" dirty="0"/>
              <a:t>Eltávolítja a nem szükséges csomagokat</a:t>
            </a:r>
          </a:p>
          <a:p>
            <a:r>
              <a:rPr lang="hu-HU" b="1" dirty="0"/>
              <a:t>Segít</a:t>
            </a:r>
            <a:r>
              <a:rPr lang="hu-HU" dirty="0"/>
              <a:t> a csomagok közötti </a:t>
            </a:r>
            <a:r>
              <a:rPr lang="hu-HU" b="1" dirty="0"/>
              <a:t>függőségek</a:t>
            </a:r>
            <a:r>
              <a:rPr lang="hu-HU" dirty="0"/>
              <a:t> </a:t>
            </a:r>
            <a:r>
              <a:rPr lang="hu-HU" b="1" dirty="0"/>
              <a:t>felderítésében és kezelésében</a:t>
            </a:r>
            <a:r>
              <a:rPr lang="hu-HU" dirty="0"/>
              <a:t> is</a:t>
            </a:r>
          </a:p>
          <a:p>
            <a:pPr lvl="1"/>
            <a:r>
              <a:rPr lang="hu-HU" dirty="0"/>
              <a:t>Amikor egy csomag egy másik csomag tulajdonságaira épít, gyakran előfordul hogy egy frissítés kompatibilitási gondokat okoz</a:t>
            </a:r>
          </a:p>
          <a:p>
            <a:pPr lvl="1"/>
            <a:endParaRPr lang="hu-HU" dirty="0"/>
          </a:p>
          <a:p>
            <a:r>
              <a:rPr lang="hu-HU" dirty="0"/>
              <a:t>Legismertebb csomagkezelők: </a:t>
            </a:r>
            <a:r>
              <a:rPr lang="hu-HU" b="1" dirty="0"/>
              <a:t>NPM</a:t>
            </a:r>
            <a:r>
              <a:rPr lang="hu-HU" dirty="0"/>
              <a:t> (</a:t>
            </a:r>
            <a:r>
              <a:rPr lang="hu-HU" dirty="0" err="1"/>
              <a:t>Node</a:t>
            </a:r>
            <a:r>
              <a:rPr lang="hu-HU" dirty="0"/>
              <a:t> </a:t>
            </a:r>
            <a:r>
              <a:rPr lang="hu-HU" dirty="0" err="1"/>
              <a:t>Package</a:t>
            </a:r>
            <a:r>
              <a:rPr lang="hu-HU" dirty="0"/>
              <a:t> Manager), </a:t>
            </a:r>
            <a:r>
              <a:rPr lang="hu-HU" b="1" dirty="0" err="1"/>
              <a:t>Yarn</a:t>
            </a:r>
            <a:r>
              <a:rPr lang="hu-HU" dirty="0"/>
              <a:t> (</a:t>
            </a:r>
            <a:r>
              <a:rPr lang="hu-HU" dirty="0" err="1"/>
              <a:t>Yet</a:t>
            </a:r>
            <a:r>
              <a:rPr lang="hu-HU" dirty="0"/>
              <a:t> </a:t>
            </a:r>
            <a:r>
              <a:rPr lang="hu-HU" dirty="0" err="1"/>
              <a:t>Another</a:t>
            </a:r>
            <a:r>
              <a:rPr lang="hu-HU" dirty="0"/>
              <a:t> </a:t>
            </a:r>
            <a:r>
              <a:rPr lang="hu-HU" dirty="0" err="1"/>
              <a:t>Resource</a:t>
            </a:r>
            <a:r>
              <a:rPr lang="hu-HU" dirty="0"/>
              <a:t> </a:t>
            </a:r>
            <a:r>
              <a:rPr lang="hu-HU" dirty="0" err="1"/>
              <a:t>Negotiator</a:t>
            </a:r>
            <a:r>
              <a:rPr lang="hu-HU" dirty="0"/>
              <a:t>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521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DBAA43-B473-AEA1-DBE7-EEF42E0E4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 regiszter (</a:t>
            </a:r>
            <a:r>
              <a:rPr lang="hu-HU" dirty="0" err="1"/>
              <a:t>Package</a:t>
            </a:r>
            <a:r>
              <a:rPr lang="hu-HU" dirty="0"/>
              <a:t> </a:t>
            </a:r>
            <a:r>
              <a:rPr lang="hu-HU" dirty="0" err="1"/>
              <a:t>registry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665822-5B5E-F17E-48A1-860F10955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38880"/>
          </a:xfrm>
        </p:spPr>
        <p:txBody>
          <a:bodyPr/>
          <a:lstStyle/>
          <a:p>
            <a:r>
              <a:rPr lang="hu-HU" b="1" dirty="0"/>
              <a:t>Csomag regiszter</a:t>
            </a:r>
            <a:r>
              <a:rPr lang="hu-HU" dirty="0"/>
              <a:t>: Egy </a:t>
            </a:r>
            <a:r>
              <a:rPr lang="hu-HU" b="1" dirty="0"/>
              <a:t>adatbázis</a:t>
            </a:r>
            <a:r>
              <a:rPr lang="hu-HU" dirty="0"/>
              <a:t>, amely a </a:t>
            </a:r>
            <a:r>
              <a:rPr lang="hu-HU" b="1" dirty="0"/>
              <a:t>csomagok</a:t>
            </a:r>
            <a:r>
              <a:rPr lang="hu-HU" dirty="0"/>
              <a:t> </a:t>
            </a:r>
            <a:r>
              <a:rPr lang="hu-HU" b="1" dirty="0"/>
              <a:t>publikálására</a:t>
            </a:r>
            <a:r>
              <a:rPr lang="hu-HU" dirty="0"/>
              <a:t> és </a:t>
            </a:r>
            <a:r>
              <a:rPr lang="hu-HU" b="1" dirty="0"/>
              <a:t>elérésére</a:t>
            </a:r>
            <a:r>
              <a:rPr lang="hu-HU" dirty="0"/>
              <a:t> szolgál</a:t>
            </a:r>
          </a:p>
          <a:p>
            <a:pPr lvl="1"/>
            <a:r>
              <a:rPr lang="hu-HU" dirty="0"/>
              <a:t>Két legismertebb csomag regiszter: </a:t>
            </a:r>
            <a:r>
              <a:rPr lang="hu-HU" dirty="0">
                <a:hlinkClick r:id="rId2"/>
              </a:rPr>
              <a:t>LINK</a:t>
            </a:r>
            <a:r>
              <a:rPr lang="hu-HU" dirty="0"/>
              <a:t> és </a:t>
            </a:r>
            <a:r>
              <a:rPr lang="hu-HU" dirty="0">
                <a:hlinkClick r:id="rId3"/>
              </a:rPr>
              <a:t>LINK</a:t>
            </a:r>
            <a:endParaRPr lang="hu-HU" dirty="0"/>
          </a:p>
          <a:p>
            <a:pPr lvl="1"/>
            <a:r>
              <a:rPr lang="hu-HU" dirty="0"/>
              <a:t>A csomagok ingyenesek és nyílt forráskódúak</a:t>
            </a:r>
          </a:p>
          <a:p>
            <a:r>
              <a:rPr lang="hu-HU" dirty="0"/>
              <a:t>Egy csomagkezelő szoftver ezekről a csomag regiszter adatbázisokból képes letölteni egy szükséges csomagot, továbbá fejlesztőként mi is képesek vagyunk saját csomagjainkat ide feltölteni!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8445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2DBE39-53C8-E6E0-7457-5EC7C962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Csomagkezelők – NPM </a:t>
            </a:r>
            <a:r>
              <a:rPr lang="hu-HU" dirty="0" err="1"/>
              <a:t>vs</a:t>
            </a:r>
            <a:r>
              <a:rPr lang="hu-HU" dirty="0"/>
              <a:t>. </a:t>
            </a:r>
            <a:r>
              <a:rPr lang="hu-HU" dirty="0" err="1"/>
              <a:t>Yarn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D60E73-C241-863B-B29F-99653BEF5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/>
              <a:t>Közös tulajdonságok: </a:t>
            </a:r>
          </a:p>
          <a:p>
            <a:pPr lvl="1"/>
            <a:r>
              <a:rPr lang="hu-HU" dirty="0"/>
              <a:t>Mindkettő JS csomagok kezelésére szolgáló eszköz (szoftver)</a:t>
            </a:r>
          </a:p>
          <a:p>
            <a:pPr lvl="1"/>
            <a:r>
              <a:rPr lang="hu-HU" dirty="0"/>
              <a:t>Mindkettő az </a:t>
            </a:r>
            <a:r>
              <a:rPr lang="hu-HU" i="1" dirty="0">
                <a:hlinkClick r:id="rId2"/>
              </a:rPr>
              <a:t>npm csomagregiszterből </a:t>
            </a:r>
            <a:r>
              <a:rPr lang="hu-HU" dirty="0"/>
              <a:t>dolgozik</a:t>
            </a:r>
          </a:p>
          <a:p>
            <a:pPr lvl="1"/>
            <a:r>
              <a:rPr lang="hu-HU" dirty="0"/>
              <a:t>Mindkettő egy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dirty="0"/>
              <a:t>nevű fájlban tartja nyilván a csomagfüggőségeket és az adott projekt metaadatait</a:t>
            </a:r>
          </a:p>
          <a:p>
            <a:pPr lvl="1"/>
            <a:r>
              <a:rPr lang="hu-HU" dirty="0"/>
              <a:t>Mindkettő támogatja az offline működést, így a letöltött csomagokat netes hozzáférés nélkül lehet ismételten telepíteni</a:t>
            </a:r>
          </a:p>
          <a:p>
            <a:pPr lvl="1"/>
            <a:endParaRPr lang="hu-HU" dirty="0"/>
          </a:p>
          <a:p>
            <a:r>
              <a:rPr lang="hu-HU" b="1" dirty="0"/>
              <a:t>Különbségek: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Yarn</a:t>
            </a:r>
            <a:r>
              <a:rPr lang="hu-HU" dirty="0"/>
              <a:t> egyszerre több csomag letöltését is lehetővé teszi, így a csomagbeszerzés és telepítés gyorsabb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Yarn</a:t>
            </a:r>
            <a:r>
              <a:rPr lang="hu-HU" dirty="0"/>
              <a:t> jobban kihasználja a letöltött csomagok lokális tárolását (</a:t>
            </a:r>
            <a:r>
              <a:rPr lang="hu-HU" dirty="0" err="1"/>
              <a:t>casche-elését</a:t>
            </a:r>
            <a:r>
              <a:rPr lang="hu-HU" dirty="0"/>
              <a:t>), így a csomagok offline </a:t>
            </a:r>
            <a:r>
              <a:rPr lang="hu-HU" dirty="0" err="1"/>
              <a:t>újratelepítése</a:t>
            </a:r>
            <a:r>
              <a:rPr lang="hu-HU" dirty="0"/>
              <a:t> gyorsabb</a:t>
            </a:r>
          </a:p>
          <a:p>
            <a:pPr lvl="1"/>
            <a:r>
              <a:rPr lang="hu-HU" dirty="0"/>
              <a:t>A két csomagkezelő szintaxisa bár sok helyen egyezik, néhol azonban eltér</a:t>
            </a:r>
          </a:p>
          <a:p>
            <a:pPr lvl="2"/>
            <a:r>
              <a:rPr lang="hu-HU" dirty="0"/>
              <a:t>Pl.: npm </a:t>
            </a:r>
            <a:r>
              <a:rPr lang="hu-HU" dirty="0" err="1"/>
              <a:t>install</a:t>
            </a:r>
            <a:r>
              <a:rPr lang="hu-HU" dirty="0"/>
              <a:t> == </a:t>
            </a:r>
            <a:r>
              <a:rPr lang="hu-HU" dirty="0" err="1"/>
              <a:t>yarn</a:t>
            </a:r>
            <a:r>
              <a:rPr lang="hu-HU" dirty="0"/>
              <a:t> add</a:t>
            </a:r>
          </a:p>
        </p:txBody>
      </p:sp>
    </p:spTree>
    <p:extLst>
      <p:ext uri="{BB962C8B-B14F-4D97-AF65-F5344CB8AC3E}">
        <p14:creationId xmlns:p14="http://schemas.microsoft.com/office/powerpoint/2010/main" val="347490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D3B3AC-B48B-4F81-EC67-BFDF9C84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Csomagkezelők telepítése – NPM és </a:t>
            </a:r>
            <a:r>
              <a:rPr lang="hu-HU" dirty="0" err="1"/>
              <a:t>Yarn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5F5990-016B-F2CD-AA1D-B66EF6553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hu-HU" b="1" dirty="0"/>
              <a:t>NPM telepítése</a:t>
            </a:r>
            <a:r>
              <a:rPr lang="hu-HU" dirty="0"/>
              <a:t>: Alapértelmezetten </a:t>
            </a:r>
            <a:r>
              <a:rPr lang="hu-HU" b="1" dirty="0"/>
              <a:t>a </a:t>
            </a:r>
            <a:r>
              <a:rPr lang="hu-HU" b="1" dirty="0" err="1"/>
              <a:t>Node</a:t>
            </a:r>
            <a:r>
              <a:rPr lang="hu-HU" b="1" dirty="0"/>
              <a:t> része</a:t>
            </a:r>
            <a:r>
              <a:rPr lang="hu-HU" dirty="0"/>
              <a:t>, így külön </a:t>
            </a:r>
            <a:r>
              <a:rPr lang="hu-HU" b="1" dirty="0"/>
              <a:t>telepítést</a:t>
            </a:r>
            <a:r>
              <a:rPr lang="hu-HU" dirty="0"/>
              <a:t> </a:t>
            </a:r>
            <a:r>
              <a:rPr lang="hu-HU" b="1" dirty="0"/>
              <a:t>nem</a:t>
            </a:r>
            <a:r>
              <a:rPr lang="hu-HU" dirty="0"/>
              <a:t> </a:t>
            </a:r>
            <a:r>
              <a:rPr lang="hu-HU" b="1" dirty="0"/>
              <a:t>igényel</a:t>
            </a:r>
          </a:p>
          <a:p>
            <a:pPr lvl="1"/>
            <a:r>
              <a:rPr lang="hu-HU" b="1" dirty="0"/>
              <a:t>NPM</a:t>
            </a:r>
            <a:r>
              <a:rPr lang="hu-HU" dirty="0"/>
              <a:t> verzió </a:t>
            </a:r>
            <a:r>
              <a:rPr lang="hu-HU" b="1" dirty="0"/>
              <a:t>ellenőrzése</a:t>
            </a:r>
            <a:r>
              <a:rPr lang="hu-HU" dirty="0"/>
              <a:t> terminálban: </a:t>
            </a:r>
            <a:r>
              <a:rPr lang="hu-HU" i="1" dirty="0"/>
              <a:t>npm –v</a:t>
            </a:r>
          </a:p>
          <a:p>
            <a:pPr lvl="1"/>
            <a:r>
              <a:rPr lang="hu-HU" b="1" dirty="0"/>
              <a:t>NPM</a:t>
            </a:r>
            <a:r>
              <a:rPr lang="hu-HU" dirty="0"/>
              <a:t> verzió </a:t>
            </a:r>
            <a:r>
              <a:rPr lang="hu-HU" b="1" dirty="0"/>
              <a:t>frissítése</a:t>
            </a:r>
            <a:r>
              <a:rPr lang="hu-HU" dirty="0"/>
              <a:t> a legújabb verzióra: </a:t>
            </a:r>
            <a:r>
              <a:rPr lang="hu-HU" i="1" dirty="0"/>
              <a:t>npm </a:t>
            </a:r>
            <a:r>
              <a:rPr lang="hu-HU" i="1" dirty="0" err="1"/>
              <a:t>install</a:t>
            </a:r>
            <a:r>
              <a:rPr lang="hu-HU" i="1" dirty="0"/>
              <a:t> </a:t>
            </a:r>
            <a:r>
              <a:rPr lang="hu-HU" i="1" dirty="0" err="1"/>
              <a:t>npm@latest</a:t>
            </a:r>
            <a:r>
              <a:rPr lang="hu-HU" i="1" dirty="0"/>
              <a:t> -g</a:t>
            </a:r>
          </a:p>
          <a:p>
            <a:pPr lvl="1"/>
            <a:endParaRPr lang="hu-HU" b="1" dirty="0"/>
          </a:p>
          <a:p>
            <a:r>
              <a:rPr lang="hu-HU" b="1" dirty="0" err="1"/>
              <a:t>Yarn</a:t>
            </a:r>
            <a:r>
              <a:rPr lang="hu-HU" b="1" dirty="0"/>
              <a:t> telepítése: </a:t>
            </a:r>
            <a:r>
              <a:rPr lang="hu-HU" dirty="0"/>
              <a:t>Legegyszerűbb, ha az </a:t>
            </a:r>
            <a:r>
              <a:rPr lang="hu-HU" b="1" dirty="0"/>
              <a:t>NPM-en keresztül </a:t>
            </a:r>
            <a:r>
              <a:rPr lang="hu-HU" dirty="0"/>
              <a:t>telepítjük az alábbi paranccsal: </a:t>
            </a:r>
            <a:r>
              <a:rPr lang="hu-HU" b="1" i="1" dirty="0"/>
              <a:t>npm </a:t>
            </a:r>
            <a:r>
              <a:rPr lang="hu-HU" b="1" i="1" dirty="0" err="1"/>
              <a:t>install</a:t>
            </a:r>
            <a:r>
              <a:rPr lang="hu-HU" b="1" i="1" dirty="0"/>
              <a:t> –g </a:t>
            </a:r>
            <a:r>
              <a:rPr lang="hu-HU" b="1" i="1" dirty="0" err="1"/>
              <a:t>yarn</a:t>
            </a:r>
            <a:endParaRPr lang="hu-HU" b="1" i="1" dirty="0"/>
          </a:p>
          <a:p>
            <a:pPr lvl="1"/>
            <a:r>
              <a:rPr lang="hu-HU" dirty="0"/>
              <a:t>A </a:t>
            </a:r>
            <a:r>
              <a:rPr lang="hu-HU" i="1" dirty="0"/>
              <a:t>–g </a:t>
            </a:r>
            <a:r>
              <a:rPr lang="hu-HU" dirty="0"/>
              <a:t>kapcsoló a globális telepítést engedélyezi, minden felhasználó számára, minden könyvtárban elérhető lesz a csomag</a:t>
            </a:r>
          </a:p>
          <a:p>
            <a:pPr lvl="1"/>
            <a:r>
              <a:rPr lang="hu-HU" b="1" dirty="0" err="1"/>
              <a:t>Yarn</a:t>
            </a:r>
            <a:r>
              <a:rPr lang="hu-HU" dirty="0"/>
              <a:t> verzió </a:t>
            </a:r>
            <a:r>
              <a:rPr lang="hu-HU" b="1" dirty="0"/>
              <a:t>ellenőrzése</a:t>
            </a:r>
            <a:r>
              <a:rPr lang="hu-HU" dirty="0"/>
              <a:t> terminálban: </a:t>
            </a:r>
            <a:r>
              <a:rPr lang="hu-HU" i="1" dirty="0" err="1"/>
              <a:t>yarn</a:t>
            </a:r>
            <a:r>
              <a:rPr lang="hu-HU" i="1" dirty="0"/>
              <a:t> –v</a:t>
            </a:r>
          </a:p>
          <a:p>
            <a:pPr lvl="1"/>
            <a:r>
              <a:rPr lang="hu-HU" b="1" dirty="0" err="1"/>
              <a:t>Yarn</a:t>
            </a:r>
            <a:r>
              <a:rPr lang="hu-HU" dirty="0"/>
              <a:t> verzió </a:t>
            </a:r>
            <a:r>
              <a:rPr lang="hu-HU" b="1" dirty="0"/>
              <a:t>frissítése</a:t>
            </a:r>
            <a:r>
              <a:rPr lang="hu-HU" dirty="0"/>
              <a:t> a legújabb verzióra: </a:t>
            </a:r>
            <a:r>
              <a:rPr lang="hu-HU" i="1" dirty="0" err="1"/>
              <a:t>yarn</a:t>
            </a:r>
            <a:r>
              <a:rPr lang="hu-HU" i="1" dirty="0"/>
              <a:t> </a:t>
            </a:r>
            <a:r>
              <a:rPr lang="hu-HU" i="1" dirty="0" err="1"/>
              <a:t>set</a:t>
            </a:r>
            <a:r>
              <a:rPr lang="hu-HU" i="1" dirty="0"/>
              <a:t> version latest</a:t>
            </a:r>
          </a:p>
        </p:txBody>
      </p:sp>
    </p:spTree>
    <p:extLst>
      <p:ext uri="{BB962C8B-B14F-4D97-AF65-F5344CB8AC3E}">
        <p14:creationId xmlns:p14="http://schemas.microsoft.com/office/powerpoint/2010/main" val="2142403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74405F-20E1-A1C7-E365-1FE2C96B7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Csomagkezelők telepítése – NPM és </a:t>
            </a:r>
            <a:r>
              <a:rPr lang="hu-HU" dirty="0" err="1"/>
              <a:t>Yarn</a:t>
            </a:r>
            <a:r>
              <a:rPr lang="hu-HU" dirty="0"/>
              <a:t>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ED5DCD8-9147-D2B7-F6FC-8FE0C4E14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905" y="2899610"/>
            <a:ext cx="10822190" cy="2172849"/>
          </a:xfrm>
        </p:spPr>
      </p:pic>
    </p:spTree>
    <p:extLst>
      <p:ext uri="{BB962C8B-B14F-4D97-AF65-F5344CB8AC3E}">
        <p14:creationId xmlns:p14="http://schemas.microsoft.com/office/powerpoint/2010/main" val="377737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9A5B24-DE68-0B07-CABB-8E0E5696A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Csomagok telepítése – Lokális telepítés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830A7C-8296-5852-7ADD-1C5957495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6017"/>
          </a:xfrm>
        </p:spPr>
        <p:txBody>
          <a:bodyPr>
            <a:normAutofit fontScale="92500"/>
          </a:bodyPr>
          <a:lstStyle/>
          <a:p>
            <a:r>
              <a:rPr lang="hu-HU" b="1" dirty="0"/>
              <a:t>Lokális telepítés: A</a:t>
            </a:r>
            <a:r>
              <a:rPr lang="hu-HU" dirty="0"/>
              <a:t> </a:t>
            </a:r>
            <a:r>
              <a:rPr lang="hu-HU" b="1" dirty="0"/>
              <a:t>telepített csomagokat</a:t>
            </a:r>
            <a:r>
              <a:rPr lang="hu-HU" dirty="0"/>
              <a:t> </a:t>
            </a:r>
            <a:r>
              <a:rPr lang="hu-HU" b="1" dirty="0"/>
              <a:t>csak</a:t>
            </a:r>
            <a:r>
              <a:rPr lang="hu-HU" dirty="0"/>
              <a:t> </a:t>
            </a:r>
            <a:r>
              <a:rPr lang="hu-HU" b="1" dirty="0"/>
              <a:t>abban</a:t>
            </a:r>
            <a:r>
              <a:rPr lang="hu-HU" dirty="0"/>
              <a:t> </a:t>
            </a:r>
            <a:r>
              <a:rPr lang="hu-HU" b="1" dirty="0"/>
              <a:t>a projektben lehet felhasználni</a:t>
            </a:r>
            <a:r>
              <a:rPr lang="hu-HU" dirty="0"/>
              <a:t>, </a:t>
            </a:r>
            <a:r>
              <a:rPr lang="hu-HU" b="1" dirty="0"/>
              <a:t>amelybe telepítve lettek</a:t>
            </a:r>
            <a:endParaRPr lang="hu-HU" dirty="0"/>
          </a:p>
          <a:p>
            <a:pPr lvl="1"/>
            <a:r>
              <a:rPr lang="hu-HU" b="1" dirty="0"/>
              <a:t>Telepítés folyamata (NPM esetén):</a:t>
            </a:r>
          </a:p>
          <a:p>
            <a:pPr lvl="2"/>
            <a:r>
              <a:rPr lang="hu-HU" dirty="0"/>
              <a:t>Nyissuk meg a saját projektünk mappáját</a:t>
            </a:r>
          </a:p>
          <a:p>
            <a:pPr lvl="2"/>
            <a:r>
              <a:rPr lang="hu-HU" dirty="0"/>
              <a:t>Adjuk ki terminálon a következő utasítást: </a:t>
            </a:r>
            <a:r>
              <a:rPr lang="hu-HU" b="1" i="1" dirty="0"/>
              <a:t>npm </a:t>
            </a:r>
            <a:r>
              <a:rPr lang="hu-HU" b="1" i="1" dirty="0" err="1"/>
              <a:t>install</a:t>
            </a:r>
            <a:r>
              <a:rPr lang="hu-HU" b="1" i="1" dirty="0"/>
              <a:t> </a:t>
            </a:r>
            <a:r>
              <a:rPr lang="hu-HU" b="1" i="1" dirty="0" err="1"/>
              <a:t>package-name</a:t>
            </a:r>
            <a:r>
              <a:rPr lang="hu-HU" b="1" i="1" dirty="0"/>
              <a:t> --</a:t>
            </a:r>
            <a:r>
              <a:rPr lang="hu-HU" b="1" i="1" dirty="0" err="1"/>
              <a:t>save</a:t>
            </a:r>
            <a:endParaRPr lang="hu-HU" b="1" i="1" dirty="0"/>
          </a:p>
          <a:p>
            <a:pPr lvl="2"/>
            <a:r>
              <a:rPr lang="hu-HU" dirty="0"/>
              <a:t>(A </a:t>
            </a:r>
            <a:r>
              <a:rPr lang="hu-HU" i="1" dirty="0" err="1"/>
              <a:t>package-name</a:t>
            </a:r>
            <a:r>
              <a:rPr lang="hu-HU" i="1" dirty="0"/>
              <a:t> </a:t>
            </a:r>
            <a:r>
              <a:rPr lang="hu-HU" dirty="0"/>
              <a:t>természetesen a választott csomag neve legyen!)</a:t>
            </a:r>
          </a:p>
          <a:p>
            <a:pPr lvl="2"/>
            <a:endParaRPr lang="hu-HU" dirty="0"/>
          </a:p>
          <a:p>
            <a:pPr lvl="1"/>
            <a:r>
              <a:rPr lang="hu-HU" b="1" dirty="0"/>
              <a:t>Telepítés folyamata (</a:t>
            </a:r>
            <a:r>
              <a:rPr lang="hu-HU" b="1" dirty="0" err="1"/>
              <a:t>Yarn</a:t>
            </a:r>
            <a:r>
              <a:rPr lang="hu-HU" b="1" dirty="0"/>
              <a:t> esetén):</a:t>
            </a:r>
          </a:p>
          <a:p>
            <a:pPr lvl="2"/>
            <a:r>
              <a:rPr lang="hu-HU" dirty="0"/>
              <a:t>Nyissuk meg a saját projektünk mappáját</a:t>
            </a:r>
          </a:p>
          <a:p>
            <a:pPr lvl="2"/>
            <a:r>
              <a:rPr lang="hu-HU" dirty="0"/>
              <a:t>Adjuk ki terminálon a következő utasítást: </a:t>
            </a:r>
            <a:r>
              <a:rPr lang="hu-HU" b="1" i="1" dirty="0" err="1"/>
              <a:t>yarn</a:t>
            </a:r>
            <a:r>
              <a:rPr lang="hu-HU" b="1" i="1" dirty="0"/>
              <a:t> add </a:t>
            </a:r>
            <a:r>
              <a:rPr lang="hu-HU" b="1" i="1" dirty="0" err="1"/>
              <a:t>package-name</a:t>
            </a:r>
            <a:endParaRPr lang="hu-HU" b="1" i="1" dirty="0"/>
          </a:p>
          <a:p>
            <a:pPr lvl="2"/>
            <a:r>
              <a:rPr lang="hu-HU" dirty="0"/>
              <a:t>(A </a:t>
            </a:r>
            <a:r>
              <a:rPr lang="hu-HU" i="1" dirty="0" err="1"/>
              <a:t>package-name</a:t>
            </a:r>
            <a:r>
              <a:rPr lang="hu-HU" i="1" dirty="0"/>
              <a:t> </a:t>
            </a:r>
            <a:r>
              <a:rPr lang="hu-HU" dirty="0"/>
              <a:t>természetesen a választott csomag neve legyen!)</a:t>
            </a:r>
          </a:p>
          <a:p>
            <a:pPr lvl="2"/>
            <a:endParaRPr lang="hu-HU" dirty="0"/>
          </a:p>
          <a:p>
            <a:pPr lvl="1"/>
            <a:r>
              <a:rPr lang="hu-HU" dirty="0"/>
              <a:t>Ekkor a csomag letöltődik az npm regiszter adatbázisból, majd a csomag települ!</a:t>
            </a:r>
          </a:p>
          <a:p>
            <a:pPr lvl="1"/>
            <a:r>
              <a:rPr lang="hu-HU" dirty="0"/>
              <a:t>A saját projektünk immáron függ a telepített csomag(ok)</a:t>
            </a:r>
            <a:r>
              <a:rPr lang="hu-HU" dirty="0" err="1"/>
              <a:t>tól</a:t>
            </a:r>
            <a:r>
              <a:rPr lang="hu-HU" dirty="0"/>
              <a:t>!</a:t>
            </a:r>
          </a:p>
          <a:p>
            <a:pPr lvl="1"/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8290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151211-50D6-FF99-7F09-620251FDD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Csomagok telepítése – Lokális telepítés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1FF86B9-3F16-2CF7-338F-6EC281A70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115" y="2103437"/>
            <a:ext cx="11485769" cy="862847"/>
          </a:xfr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619E1B43-4459-5C77-FDD9-3082473F3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94" y="3615288"/>
            <a:ext cx="11374009" cy="184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01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58F258-CE7D-8E2D-1AB0-219B02D5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Csomagok telepítése – Lokális telepítés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7168D6B-AEBF-3BA6-6AEC-1AD6438DB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396" y="1690688"/>
            <a:ext cx="8655205" cy="306930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31E0283-E29D-901F-C53E-4724252B2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639" y="5003187"/>
            <a:ext cx="9418721" cy="152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7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67359E-852C-14F7-849B-EAA0AB7D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Csomagok telepítése – Globális telepítés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1FDEDE-AACC-3541-4690-17020665B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Globális telepítés: A telepített csomagok az adott operációs rendszeren belül bárhol elérhetők lesznek a terminálból</a:t>
            </a:r>
          </a:p>
          <a:p>
            <a:pPr lvl="1"/>
            <a:r>
              <a:rPr lang="hu-HU" dirty="0"/>
              <a:t>A globálisan telepített csomagok elérési útvonala bekerül a PATH környezeti változóba, ezért érhető el és futtatható bármely könyvtárban</a:t>
            </a:r>
          </a:p>
          <a:p>
            <a:pPr lvl="2"/>
            <a:r>
              <a:rPr lang="hu-HU" dirty="0"/>
              <a:t>Ezt valósította meg a </a:t>
            </a:r>
            <a:r>
              <a:rPr lang="hu-HU" dirty="0" err="1"/>
              <a:t>yarn</a:t>
            </a:r>
            <a:r>
              <a:rPr lang="hu-HU" dirty="0"/>
              <a:t> telepítése esetén a </a:t>
            </a:r>
            <a:r>
              <a:rPr lang="hu-HU" i="1" dirty="0"/>
              <a:t>–g </a:t>
            </a:r>
            <a:r>
              <a:rPr lang="hu-HU" dirty="0"/>
              <a:t>kapcsoló</a:t>
            </a:r>
          </a:p>
          <a:p>
            <a:pPr lvl="1"/>
            <a:r>
              <a:rPr lang="hu-HU" b="1" dirty="0"/>
              <a:t>Telepítés folyamata (NPM esetén):</a:t>
            </a:r>
          </a:p>
          <a:p>
            <a:pPr lvl="2"/>
            <a:r>
              <a:rPr lang="hu-HU" dirty="0"/>
              <a:t>Nyissunk meg bárhol egy terminált</a:t>
            </a:r>
          </a:p>
          <a:p>
            <a:pPr lvl="2"/>
            <a:r>
              <a:rPr lang="hu-HU" dirty="0"/>
              <a:t>Adjuk ki terminálon a következő utasítást: </a:t>
            </a:r>
            <a:r>
              <a:rPr lang="hu-HU" b="1" i="1" dirty="0"/>
              <a:t>npm </a:t>
            </a:r>
            <a:r>
              <a:rPr lang="hu-HU" b="1" i="1" dirty="0" err="1"/>
              <a:t>install</a:t>
            </a:r>
            <a:r>
              <a:rPr lang="hu-HU" b="1" i="1" dirty="0"/>
              <a:t> </a:t>
            </a:r>
            <a:r>
              <a:rPr lang="hu-HU" b="1" i="1" dirty="0" err="1"/>
              <a:t>package-name</a:t>
            </a:r>
            <a:r>
              <a:rPr lang="hu-HU" b="1" i="1" dirty="0"/>
              <a:t> -g</a:t>
            </a:r>
          </a:p>
          <a:p>
            <a:pPr lvl="2"/>
            <a:r>
              <a:rPr lang="hu-HU" dirty="0"/>
              <a:t>(A </a:t>
            </a:r>
            <a:r>
              <a:rPr lang="hu-HU" i="1" dirty="0" err="1"/>
              <a:t>package-name</a:t>
            </a:r>
            <a:r>
              <a:rPr lang="hu-HU" i="1" dirty="0"/>
              <a:t> </a:t>
            </a:r>
            <a:r>
              <a:rPr lang="hu-HU" dirty="0"/>
              <a:t>természetesen a választott csomag neve legyen!)</a:t>
            </a:r>
          </a:p>
          <a:p>
            <a:pPr lvl="2"/>
            <a:endParaRPr lang="hu-HU" dirty="0"/>
          </a:p>
          <a:p>
            <a:pPr lvl="1"/>
            <a:r>
              <a:rPr lang="hu-HU" b="1" dirty="0"/>
              <a:t>Telepítés folyamata (</a:t>
            </a:r>
            <a:r>
              <a:rPr lang="hu-HU" b="1" dirty="0" err="1"/>
              <a:t>Yarn</a:t>
            </a:r>
            <a:r>
              <a:rPr lang="hu-HU" b="1" dirty="0"/>
              <a:t> esetén):</a:t>
            </a:r>
          </a:p>
          <a:p>
            <a:pPr lvl="2"/>
            <a:r>
              <a:rPr lang="hu-HU" dirty="0"/>
              <a:t>Nyissunk meg bárhol egy terminált </a:t>
            </a:r>
          </a:p>
          <a:p>
            <a:pPr lvl="2"/>
            <a:r>
              <a:rPr lang="hu-HU" dirty="0"/>
              <a:t>Adjuk ki terminálon a következő utasítást: </a:t>
            </a:r>
            <a:r>
              <a:rPr lang="hu-HU" b="1" i="1" dirty="0" err="1"/>
              <a:t>yarn</a:t>
            </a:r>
            <a:r>
              <a:rPr lang="hu-HU" b="1" i="1" dirty="0"/>
              <a:t> </a:t>
            </a:r>
            <a:r>
              <a:rPr lang="hu-HU" b="1" i="1" dirty="0" err="1"/>
              <a:t>global</a:t>
            </a:r>
            <a:r>
              <a:rPr lang="hu-HU" b="1" i="1" dirty="0"/>
              <a:t> add </a:t>
            </a:r>
            <a:r>
              <a:rPr lang="hu-HU" b="1" i="1" dirty="0" err="1"/>
              <a:t>package-name</a:t>
            </a:r>
            <a:endParaRPr lang="hu-HU" b="1" i="1" dirty="0"/>
          </a:p>
          <a:p>
            <a:pPr lvl="2"/>
            <a:r>
              <a:rPr lang="hu-HU" dirty="0"/>
              <a:t>(A </a:t>
            </a:r>
            <a:r>
              <a:rPr lang="hu-HU" i="1" dirty="0" err="1"/>
              <a:t>package-name</a:t>
            </a:r>
            <a:r>
              <a:rPr lang="hu-HU" i="1" dirty="0"/>
              <a:t> </a:t>
            </a:r>
            <a:r>
              <a:rPr lang="hu-HU" dirty="0"/>
              <a:t>természetesen a választott csomag neve legyen!)</a:t>
            </a:r>
          </a:p>
          <a:p>
            <a:pPr lvl="2"/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920280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8D6F1D-EDD2-27D8-189F-FEF63B9C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Lokális </a:t>
            </a:r>
            <a:r>
              <a:rPr lang="hu-HU" dirty="0" err="1"/>
              <a:t>Vs</a:t>
            </a:r>
            <a:r>
              <a:rPr lang="hu-HU" dirty="0"/>
              <a:t>. Globális telepítés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949570-3E8C-CEEF-876A-E4BB5672C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r>
              <a:rPr lang="hu-HU" b="1" dirty="0"/>
              <a:t>A lokális telepített csomagok:</a:t>
            </a:r>
          </a:p>
          <a:p>
            <a:pPr lvl="1"/>
            <a:r>
              <a:rPr lang="hu-HU" dirty="0"/>
              <a:t>a végrehajtás helyére települnek egy adott mappába, így könnyedén elérhetjük őket</a:t>
            </a:r>
          </a:p>
          <a:p>
            <a:pPr lvl="1"/>
            <a:r>
              <a:rPr lang="hu-HU" dirty="0"/>
              <a:t>esetén több eltérő csomagverzió között is használható</a:t>
            </a:r>
          </a:p>
          <a:p>
            <a:pPr lvl="2"/>
            <a:r>
              <a:rPr lang="hu-HU" dirty="0"/>
              <a:t>Hasznos, ha mondjuk két projekt egyazon csomagot, de eltérő verzióban használná</a:t>
            </a:r>
          </a:p>
          <a:p>
            <a:pPr lvl="1"/>
            <a:r>
              <a:rPr lang="hu-HU" dirty="0"/>
              <a:t>esetén kiválasztható, hogy mely projekteknél szeretnénk egy adott csomagot frissíteni </a:t>
            </a:r>
          </a:p>
          <a:p>
            <a:r>
              <a:rPr lang="hu-HU" b="1" dirty="0"/>
              <a:t>A globálisan teleptett csomagok:</a:t>
            </a:r>
          </a:p>
          <a:p>
            <a:pPr lvl="1"/>
            <a:r>
              <a:rPr lang="hu-HU" dirty="0"/>
              <a:t>a rendszer által kijelölt helyre kerülnek telepítésre (a pontos hely az adott eszköz beállításaitól függ)</a:t>
            </a:r>
          </a:p>
          <a:p>
            <a:pPr lvl="1"/>
            <a:r>
              <a:rPr lang="hu-HU" dirty="0"/>
              <a:t>esetén egy adott verzióhoz vagyunk kötve, és ezt használja minden projektünk az adott csomagból</a:t>
            </a:r>
          </a:p>
          <a:p>
            <a:pPr lvl="1"/>
            <a:r>
              <a:rPr lang="hu-HU" dirty="0"/>
              <a:t>esetén minden projektnél frissülni fog az adott csomag, ami kompatibilitási gondokat okozhat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5280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4CA3A3-C998-12AD-5863-76D677F1E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Speciális mappák és fájlok csomagkezelőknél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D0545F-6A9D-2740-3C18-FB608E8A6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3723"/>
          </a:xfrm>
        </p:spPr>
        <p:txBody>
          <a:bodyPr>
            <a:normAutofit fontScale="92500"/>
          </a:bodyPr>
          <a:lstStyle/>
          <a:p>
            <a:r>
              <a:rPr lang="hu-HU" b="1" i="1" dirty="0" err="1"/>
              <a:t>node_module</a:t>
            </a:r>
            <a:r>
              <a:rPr lang="hu-HU" b="1" dirty="0"/>
              <a:t>: </a:t>
            </a:r>
            <a:r>
              <a:rPr lang="hu-HU" dirty="0"/>
              <a:t>Ez a mappa tartalmazza a projektünkhöz lokálisan telepített csomagjainkat</a:t>
            </a:r>
          </a:p>
          <a:p>
            <a:r>
              <a:rPr lang="hu-HU" b="1" i="1" dirty="0" err="1"/>
              <a:t>package.json</a:t>
            </a:r>
            <a:r>
              <a:rPr lang="hu-HU" b="1" i="1" dirty="0"/>
              <a:t>: </a:t>
            </a:r>
            <a:r>
              <a:rPr lang="hu-HU" dirty="0"/>
              <a:t>JSON dokumentum, információt tartalmaz a projektről</a:t>
            </a:r>
          </a:p>
          <a:p>
            <a:pPr lvl="1"/>
            <a:r>
              <a:rPr lang="hu-HU" dirty="0"/>
              <a:t>Lehetővé teszi a projekt publikálását és terjesztését</a:t>
            </a:r>
          </a:p>
          <a:p>
            <a:pPr lvl="2"/>
            <a:r>
              <a:rPr lang="hu-HU" dirty="0"/>
              <a:t>Avagy mi is feltölthetjük projektünket egy csomag regiszter adatbázisba!</a:t>
            </a:r>
          </a:p>
          <a:p>
            <a:pPr lvl="1"/>
            <a:r>
              <a:rPr lang="hu-HU" dirty="0"/>
              <a:t>Lehetővé teszi mások számára a projektünk (csomagunk) letöltését és telepítését</a:t>
            </a:r>
          </a:p>
          <a:p>
            <a:pPr lvl="1"/>
            <a:r>
              <a:rPr lang="hu-HU" dirty="0"/>
              <a:t>Segít a projektünk függőségeinek kezelésében</a:t>
            </a:r>
          </a:p>
          <a:p>
            <a:r>
              <a:rPr lang="hu-HU" b="1" i="1" dirty="0" err="1"/>
              <a:t>package-lock.json</a:t>
            </a:r>
            <a:r>
              <a:rPr lang="hu-HU" b="1" i="1" dirty="0"/>
              <a:t>: </a:t>
            </a:r>
            <a:r>
              <a:rPr lang="hu-HU" i="1" dirty="0"/>
              <a:t>E</a:t>
            </a:r>
            <a:r>
              <a:rPr lang="hu-HU" dirty="0"/>
              <a:t>gy JSON dokumentum, ami a </a:t>
            </a:r>
            <a:r>
              <a:rPr lang="hu-HU" i="1" dirty="0" err="1"/>
              <a:t>node_module</a:t>
            </a:r>
            <a:r>
              <a:rPr lang="hu-HU" dirty="0"/>
              <a:t> mappába telepített csomagok pontos verzióját tartalmazza</a:t>
            </a:r>
          </a:p>
          <a:p>
            <a:pPr lvl="1"/>
            <a:r>
              <a:rPr lang="hu-HU" dirty="0"/>
              <a:t>Így, ha a projektet másokkal megosztjuk, ők is pontosan tudják reprodukálni a más csomagokkal való függőségeket!</a:t>
            </a:r>
          </a:p>
          <a:p>
            <a:pPr lvl="1"/>
            <a:r>
              <a:rPr lang="hu-HU" b="1" dirty="0"/>
              <a:t>Ha</a:t>
            </a:r>
            <a:r>
              <a:rPr lang="hu-HU" dirty="0"/>
              <a:t> </a:t>
            </a:r>
            <a:r>
              <a:rPr lang="hu-HU" b="1" dirty="0" err="1"/>
              <a:t>Yarn</a:t>
            </a:r>
            <a:r>
              <a:rPr lang="hu-HU" b="1" dirty="0"/>
              <a:t>-t</a:t>
            </a:r>
            <a:r>
              <a:rPr lang="hu-HU" dirty="0"/>
              <a:t> </a:t>
            </a:r>
            <a:r>
              <a:rPr lang="hu-HU" b="1" dirty="0"/>
              <a:t>használunk</a:t>
            </a:r>
            <a:r>
              <a:rPr lang="hu-HU" dirty="0"/>
              <a:t>, akkor ezt a JSON dokumentumot </a:t>
            </a:r>
            <a:r>
              <a:rPr lang="hu-HU" b="1" i="1" dirty="0" err="1"/>
              <a:t>yarn.lock</a:t>
            </a:r>
            <a:r>
              <a:rPr lang="hu-HU" b="1" i="1" dirty="0"/>
              <a:t> </a:t>
            </a:r>
            <a:r>
              <a:rPr lang="hu-HU" dirty="0"/>
              <a:t>néven találjuk!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2069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378267-1999-606E-1C3F-A59959ED2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hu-HU" i="1" dirty="0"/>
              <a:t>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dirty="0"/>
              <a:t>fájl létrehozása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5C069B-DB77-F7C7-48D8-602B18154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84312"/>
          </a:xfrm>
        </p:spPr>
        <p:txBody>
          <a:bodyPr/>
          <a:lstStyle/>
          <a:p>
            <a:r>
              <a:rPr lang="hu-HU" dirty="0"/>
              <a:t>A saját projektünkhöz a csomagkezelővel adható egy ilyen fájl:</a:t>
            </a:r>
          </a:p>
          <a:p>
            <a:pPr lvl="1"/>
            <a:r>
              <a:rPr lang="hu-HU" b="1" dirty="0"/>
              <a:t>NPM esetén: </a:t>
            </a:r>
            <a:r>
              <a:rPr lang="hu-HU" b="1" i="1" dirty="0"/>
              <a:t>npm </a:t>
            </a:r>
            <a:r>
              <a:rPr lang="hu-HU" b="1" i="1" dirty="0" err="1"/>
              <a:t>init</a:t>
            </a:r>
            <a:endParaRPr lang="hu-HU" b="1" i="1" dirty="0"/>
          </a:p>
          <a:p>
            <a:pPr lvl="1"/>
            <a:r>
              <a:rPr lang="hu-HU" b="1" dirty="0" err="1"/>
              <a:t>Yarn</a:t>
            </a:r>
            <a:r>
              <a:rPr lang="hu-HU" b="1" dirty="0"/>
              <a:t> esetén: </a:t>
            </a:r>
            <a:r>
              <a:rPr lang="hu-HU" b="1" i="1" dirty="0" err="1"/>
              <a:t>yarn</a:t>
            </a:r>
            <a:r>
              <a:rPr lang="hu-HU" b="1" i="1" dirty="0"/>
              <a:t> </a:t>
            </a:r>
            <a:r>
              <a:rPr lang="hu-HU" b="1" i="1" dirty="0" err="1"/>
              <a:t>init</a:t>
            </a:r>
            <a:endParaRPr lang="hu-HU" b="1" i="1" dirty="0"/>
          </a:p>
          <a:p>
            <a:pPr lvl="1"/>
            <a:r>
              <a:rPr lang="hu-HU" b="1" dirty="0"/>
              <a:t>Fontos, hogy a fenti utasításokat a projektünk (csomagunk) kezdőmappájában adjuk ki!</a:t>
            </a:r>
          </a:p>
          <a:p>
            <a:r>
              <a:rPr lang="hu-HU" dirty="0"/>
              <a:t>A csomagkezelő ilyenkor egy sok, a projektünkhöz kapcsolódó kérdést tesz fel!</a:t>
            </a:r>
          </a:p>
          <a:p>
            <a:pPr lvl="1"/>
            <a:r>
              <a:rPr lang="hu-HU" dirty="0"/>
              <a:t>A kérdések átugrásához a fájl létrehozásakor adjuk meg a „</a:t>
            </a:r>
            <a:r>
              <a:rPr lang="hu-HU" i="1" dirty="0"/>
              <a:t>–y” </a:t>
            </a:r>
            <a:r>
              <a:rPr lang="hu-HU" dirty="0"/>
              <a:t>kapcsolót!</a:t>
            </a:r>
          </a:p>
        </p:txBody>
      </p:sp>
    </p:spTree>
    <p:extLst>
      <p:ext uri="{BB962C8B-B14F-4D97-AF65-F5344CB8AC3E}">
        <p14:creationId xmlns:p14="http://schemas.microsoft.com/office/powerpoint/2010/main" val="2957060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BC83AC-E94F-A5E0-C041-5D4C5C2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hu-HU" i="1" dirty="0"/>
              <a:t>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dirty="0"/>
              <a:t>fájl létrehozása – npm </a:t>
            </a:r>
            <a:r>
              <a:rPr lang="hu-HU" dirty="0" err="1"/>
              <a:t>init</a:t>
            </a:r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6EE7C69-2A6E-DB43-1584-0A38DE6CD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086" y="1690687"/>
            <a:ext cx="9210182" cy="3635292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A59A57A-8055-DCCE-5F30-42CB5A8C7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717" y="2688566"/>
            <a:ext cx="5766197" cy="382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02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8DEA5D-A1CF-A035-3AE3-EFB72BF5C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hu-HU" i="1" dirty="0"/>
              <a:t>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dirty="0"/>
              <a:t>fájl létrehozása – </a:t>
            </a:r>
            <a:r>
              <a:rPr lang="hu-HU" dirty="0" err="1"/>
              <a:t>yarn</a:t>
            </a:r>
            <a:r>
              <a:rPr lang="hu-HU" dirty="0"/>
              <a:t> </a:t>
            </a:r>
            <a:r>
              <a:rPr lang="hu-HU" dirty="0" err="1"/>
              <a:t>init</a:t>
            </a:r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71DC409-31C3-3889-8598-397D895E8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947" y="2143541"/>
            <a:ext cx="11408106" cy="1169154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86370BF-38C4-704B-8C84-962CE25F8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549" y="3916482"/>
            <a:ext cx="4382902" cy="251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31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CDD4C8-7EA2-2069-413E-774564C5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hu-HU" i="1" dirty="0"/>
              <a:t>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dirty="0"/>
              <a:t>fájl tartalma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ED0304-0C2F-574F-A17F-773C275B5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63" y="1825625"/>
            <a:ext cx="7696200" cy="4667250"/>
          </a:xfrm>
        </p:spPr>
        <p:txBody>
          <a:bodyPr>
            <a:normAutofit/>
          </a:bodyPr>
          <a:lstStyle/>
          <a:p>
            <a:r>
              <a:rPr lang="hu-HU" dirty="0"/>
              <a:t>Legfontosabb adatok a fájlban:</a:t>
            </a:r>
          </a:p>
          <a:p>
            <a:pPr lvl="1"/>
            <a:r>
              <a:rPr lang="hu-HU" i="1" dirty="0" err="1"/>
              <a:t>name</a:t>
            </a:r>
            <a:r>
              <a:rPr lang="hu-HU" dirty="0"/>
              <a:t>: Beazonosítja a saját projektünket</a:t>
            </a:r>
          </a:p>
          <a:p>
            <a:pPr lvl="1"/>
            <a:r>
              <a:rPr lang="hu-HU" i="1" dirty="0"/>
              <a:t>version: A</a:t>
            </a:r>
            <a:r>
              <a:rPr lang="hu-HU" dirty="0"/>
              <a:t> projektünk verzióját adja meg</a:t>
            </a:r>
            <a:br>
              <a:rPr lang="hu-HU" dirty="0"/>
            </a:br>
            <a:r>
              <a:rPr lang="hu-HU" dirty="0"/>
              <a:t>- Formája: </a:t>
            </a:r>
            <a:r>
              <a:rPr lang="hu-HU" dirty="0" err="1"/>
              <a:t>major.minor.patch</a:t>
            </a:r>
            <a:endParaRPr lang="hu-HU" dirty="0"/>
          </a:p>
          <a:p>
            <a:pPr lvl="1"/>
            <a:r>
              <a:rPr lang="hu-HU" i="1" dirty="0" err="1"/>
              <a:t>description</a:t>
            </a:r>
            <a:r>
              <a:rPr lang="hu-HU" i="1" dirty="0"/>
              <a:t>: </a:t>
            </a:r>
            <a:r>
              <a:rPr lang="hu-HU" dirty="0"/>
              <a:t>Projekt céljának leírása</a:t>
            </a:r>
          </a:p>
          <a:p>
            <a:pPr lvl="1"/>
            <a:r>
              <a:rPr lang="hu-HU" i="1" dirty="0"/>
              <a:t>main: </a:t>
            </a:r>
            <a:r>
              <a:rPr lang="hu-HU" dirty="0"/>
              <a:t>A projekt belépési pontja</a:t>
            </a:r>
          </a:p>
          <a:p>
            <a:pPr lvl="1"/>
            <a:r>
              <a:rPr lang="hu-HU" i="1" dirty="0" err="1"/>
              <a:t>private</a:t>
            </a:r>
            <a:r>
              <a:rPr lang="hu-HU" i="1" dirty="0"/>
              <a:t>: </a:t>
            </a:r>
            <a:r>
              <a:rPr lang="hu-HU" dirty="0"/>
              <a:t>Logikai változó, ha igaz, akkor nem</a:t>
            </a:r>
            <a:br>
              <a:rPr lang="hu-HU" dirty="0"/>
            </a:br>
            <a:r>
              <a:rPr lang="hu-HU" dirty="0"/>
              <a:t>publikálható a projekt</a:t>
            </a:r>
            <a:br>
              <a:rPr lang="hu-HU" dirty="0"/>
            </a:br>
            <a:r>
              <a:rPr lang="hu-HU" dirty="0"/>
              <a:t>- A véletlen publikálás elkerülése miatt létezik</a:t>
            </a:r>
          </a:p>
          <a:p>
            <a:pPr lvl="1"/>
            <a:r>
              <a:rPr lang="hu-HU" i="1" dirty="0" err="1"/>
              <a:t>keywords</a:t>
            </a:r>
            <a:r>
              <a:rPr lang="hu-HU" i="1" dirty="0"/>
              <a:t>: </a:t>
            </a:r>
            <a:r>
              <a:rPr lang="hu-HU" dirty="0"/>
              <a:t>Projektet jellemző kulcsszavak</a:t>
            </a:r>
          </a:p>
          <a:p>
            <a:pPr lvl="1"/>
            <a:r>
              <a:rPr lang="hu-HU" i="1" dirty="0" err="1"/>
              <a:t>author</a:t>
            </a:r>
            <a:r>
              <a:rPr lang="hu-HU" i="1" dirty="0"/>
              <a:t>: </a:t>
            </a:r>
            <a:r>
              <a:rPr lang="hu-HU" dirty="0"/>
              <a:t>Projekt szerzője</a:t>
            </a:r>
          </a:p>
          <a:p>
            <a:pPr lvl="1"/>
            <a:r>
              <a:rPr lang="hu-HU" dirty="0"/>
              <a:t>A </a:t>
            </a:r>
            <a:r>
              <a:rPr lang="hu-HU" i="1" dirty="0" err="1"/>
              <a:t>scripts</a:t>
            </a:r>
            <a:r>
              <a:rPr lang="hu-HU" i="1" dirty="0"/>
              <a:t> </a:t>
            </a:r>
            <a:r>
              <a:rPr lang="hu-HU" dirty="0"/>
              <a:t>és </a:t>
            </a:r>
            <a:r>
              <a:rPr lang="hu-HU" i="1" dirty="0" err="1"/>
              <a:t>dependencies</a:t>
            </a:r>
            <a:r>
              <a:rPr lang="hu-HU" i="1" dirty="0"/>
              <a:t> </a:t>
            </a:r>
            <a:r>
              <a:rPr lang="hu-HU" dirty="0"/>
              <a:t>leírásai a következő dián! </a:t>
            </a:r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5C9C8A7-9BB1-40DD-77E7-FD00596D3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500" y="2396707"/>
            <a:ext cx="4844500" cy="320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0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ED9F2B-F26F-28DA-70EC-961A87D9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hu-HU" i="1" dirty="0"/>
              <a:t>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dirty="0"/>
              <a:t>fájl tartalma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5A1ECD-90FD-EF4B-7152-B19FA8232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Legfontosabb adatok a fájlban:</a:t>
            </a:r>
          </a:p>
          <a:p>
            <a:pPr lvl="1"/>
            <a:r>
              <a:rPr lang="hu-HU" i="1" dirty="0" err="1"/>
              <a:t>scripts</a:t>
            </a:r>
            <a:r>
              <a:rPr lang="hu-HU" i="1" dirty="0"/>
              <a:t>:</a:t>
            </a:r>
            <a:r>
              <a:rPr lang="hu-HU" dirty="0"/>
              <a:t> Saját kulcsszóhoz rendelhetünk utasításokat, így a gyakran használatos utasításokat nem szükséges minden esetben kiírni, elég a kulcsszóra hivatkozni!</a:t>
            </a:r>
            <a:br>
              <a:rPr lang="hu-HU" dirty="0"/>
            </a:br>
            <a:r>
              <a:rPr lang="hu-HU" dirty="0"/>
              <a:t>- Felhasználás: </a:t>
            </a:r>
            <a:r>
              <a:rPr lang="hu-HU" i="1" dirty="0" err="1"/>
              <a:t>npm</a:t>
            </a:r>
            <a:r>
              <a:rPr lang="hu-HU" i="1" dirty="0"/>
              <a:t> </a:t>
            </a:r>
            <a:r>
              <a:rPr lang="hu-HU" i="1" dirty="0" err="1"/>
              <a:t>run</a:t>
            </a:r>
            <a:r>
              <a:rPr lang="hu-HU" i="1" dirty="0"/>
              <a:t> </a:t>
            </a:r>
            <a:r>
              <a:rPr lang="hu-HU" i="1" dirty="0" err="1"/>
              <a:t>rövidítésNeve</a:t>
            </a:r>
            <a:r>
              <a:rPr lang="hu-HU" i="1" dirty="0"/>
              <a:t> </a:t>
            </a:r>
            <a:r>
              <a:rPr lang="hu-HU" b="1" dirty="0"/>
              <a:t>VAGY </a:t>
            </a:r>
            <a:r>
              <a:rPr lang="hu-HU" i="1" dirty="0" err="1"/>
              <a:t>yarn</a:t>
            </a:r>
            <a:r>
              <a:rPr lang="hu-HU" i="1" dirty="0"/>
              <a:t> </a:t>
            </a:r>
            <a:r>
              <a:rPr lang="hu-HU" i="1" dirty="0" err="1"/>
              <a:t>rövidítésNeve</a:t>
            </a:r>
            <a:br>
              <a:rPr lang="hu-HU" i="1" dirty="0"/>
            </a:br>
            <a:br>
              <a:rPr lang="hu-HU" i="1" dirty="0"/>
            </a:br>
            <a:br>
              <a:rPr lang="hu-HU" i="1" dirty="0"/>
            </a:br>
            <a:br>
              <a:rPr lang="hu-HU" i="1" dirty="0"/>
            </a:br>
            <a:endParaRPr lang="hu-HU" i="1" dirty="0"/>
          </a:p>
          <a:p>
            <a:pPr lvl="1"/>
            <a:r>
              <a:rPr lang="hu-HU" dirty="0"/>
              <a:t>Kipróbálás: </a:t>
            </a:r>
          </a:p>
          <a:p>
            <a:pPr lvl="2"/>
            <a:r>
              <a:rPr lang="hu-HU" dirty="0"/>
              <a:t>Hozzanak létre egy </a:t>
            </a:r>
            <a:r>
              <a:rPr lang="hu-HU" dirty="0" err="1"/>
              <a:t>szkriptet</a:t>
            </a:r>
            <a:r>
              <a:rPr lang="hu-HU" dirty="0"/>
              <a:t>, ami az alábbi parancshoz rendel egy kulcsszót: </a:t>
            </a:r>
            <a:r>
              <a:rPr lang="hu-HU" i="1" dirty="0" err="1"/>
              <a:t>node</a:t>
            </a:r>
            <a:r>
              <a:rPr lang="hu-HU" i="1" dirty="0"/>
              <a:t> index.js</a:t>
            </a:r>
          </a:p>
          <a:p>
            <a:pPr lvl="2"/>
            <a:r>
              <a:rPr lang="hu-HU" dirty="0"/>
              <a:t>Próbálják ki a létrehozott kulcsszót!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7D16CEE-88BE-9592-4833-DA271B57B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648" y="3753854"/>
            <a:ext cx="7888704" cy="106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05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409C695-E761-D9DF-A725-0AADF21F8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hu-HU" i="1" dirty="0"/>
              <a:t>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dirty="0"/>
              <a:t>fájl tartalma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C0D6F8-572B-B603-8E21-2039EDF78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Legfontosabb adatok a fájlban:</a:t>
            </a:r>
          </a:p>
          <a:p>
            <a:pPr lvl="1"/>
            <a:r>
              <a:rPr lang="hu-HU" i="1" dirty="0" err="1"/>
              <a:t>dependencies</a:t>
            </a:r>
            <a:r>
              <a:rPr lang="hu-HU" i="1" dirty="0"/>
              <a:t>:</a:t>
            </a:r>
            <a:r>
              <a:rPr lang="hu-HU" dirty="0"/>
              <a:t> Lista, amely tartalmaz minden csomagot, ami az adott csomaghoz (projekthez) kapcsolódik</a:t>
            </a:r>
          </a:p>
          <a:p>
            <a:pPr lvl="2"/>
            <a:r>
              <a:rPr lang="hu-HU" dirty="0"/>
              <a:t>A csomagról eltároljuk annak nevét is verzióját!</a:t>
            </a:r>
          </a:p>
          <a:p>
            <a:pPr lvl="2"/>
            <a:r>
              <a:rPr lang="hu-HU" dirty="0"/>
              <a:t>Egy csomag telepítésekor a csomaghoz tartozó </a:t>
            </a:r>
            <a:r>
              <a:rPr lang="hu-HU" dirty="0" err="1"/>
              <a:t>package.json</a:t>
            </a:r>
            <a:r>
              <a:rPr lang="hu-HU" dirty="0"/>
              <a:t> alapján kerülnek a további függőségek letöltésre és telepítésre</a:t>
            </a:r>
            <a:br>
              <a:rPr lang="hu-HU" i="1" dirty="0"/>
            </a:br>
            <a:endParaRPr lang="hu-HU" i="1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BB35F7E-8A6D-21FE-3635-C5B3B989E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533" y="4703188"/>
            <a:ext cx="4222933" cy="147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91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7125F2-1495-78C7-39F6-B7EEB80D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Telepített csomagok ellenőrzése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F0DF9D-7FB2-0A5F-CC90-8398DA4F8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Lokális csomagok ellenőrzése: </a:t>
            </a:r>
          </a:p>
          <a:p>
            <a:pPr lvl="1"/>
            <a:r>
              <a:rPr lang="hu-HU" dirty="0"/>
              <a:t>NPM esetén:</a:t>
            </a:r>
            <a:r>
              <a:rPr lang="hu-HU" i="1" dirty="0"/>
              <a:t> </a:t>
            </a:r>
            <a:r>
              <a:rPr lang="hu-HU" i="1" dirty="0" err="1"/>
              <a:t>npm</a:t>
            </a:r>
            <a:r>
              <a:rPr lang="hu-HU" i="1" dirty="0"/>
              <a:t> </a:t>
            </a:r>
            <a:r>
              <a:rPr lang="hu-HU" i="1" dirty="0" err="1"/>
              <a:t>list</a:t>
            </a:r>
            <a:endParaRPr lang="hu-HU" i="1" dirty="0"/>
          </a:p>
          <a:p>
            <a:pPr lvl="1"/>
            <a:r>
              <a:rPr lang="hu-HU" dirty="0" err="1"/>
              <a:t>Yarn</a:t>
            </a:r>
            <a:r>
              <a:rPr lang="hu-HU" dirty="0"/>
              <a:t> esetén: </a:t>
            </a:r>
            <a:r>
              <a:rPr lang="hu-HU" i="1" dirty="0" err="1"/>
              <a:t>yarn</a:t>
            </a:r>
            <a:r>
              <a:rPr lang="hu-HU" i="1" dirty="0"/>
              <a:t> </a:t>
            </a:r>
            <a:r>
              <a:rPr lang="hu-HU" i="1" dirty="0" err="1"/>
              <a:t>list</a:t>
            </a:r>
            <a:endParaRPr lang="hu-HU" i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8C17C97-5EB0-BB7F-AAD5-6AA523EEE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62" y="3144253"/>
            <a:ext cx="11688876" cy="929979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E26DF7BC-37AE-38DC-F969-290DBB56A6F9}"/>
              </a:ext>
            </a:extLst>
          </p:cNvPr>
          <p:cNvSpPr txBox="1">
            <a:spLocks/>
          </p:cNvSpPr>
          <p:nvPr/>
        </p:nvSpPr>
        <p:spPr>
          <a:xfrm>
            <a:off x="838200" y="4175794"/>
            <a:ext cx="10515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Globális csomagok ellenőrzése: </a:t>
            </a:r>
          </a:p>
          <a:p>
            <a:pPr lvl="1"/>
            <a:r>
              <a:rPr lang="hu-HU" dirty="0"/>
              <a:t>NPM esetén:</a:t>
            </a:r>
            <a:r>
              <a:rPr lang="hu-HU" i="1" dirty="0"/>
              <a:t> </a:t>
            </a:r>
            <a:r>
              <a:rPr lang="hu-HU" i="1" dirty="0" err="1"/>
              <a:t>npm</a:t>
            </a:r>
            <a:r>
              <a:rPr lang="hu-HU" i="1" dirty="0"/>
              <a:t> </a:t>
            </a:r>
            <a:r>
              <a:rPr lang="hu-HU" i="1" dirty="0" err="1"/>
              <a:t>list</a:t>
            </a:r>
            <a:r>
              <a:rPr lang="hu-HU" i="1" dirty="0"/>
              <a:t> -g</a:t>
            </a:r>
          </a:p>
          <a:p>
            <a:pPr lvl="1"/>
            <a:r>
              <a:rPr lang="hu-HU" dirty="0" err="1"/>
              <a:t>Yarn</a:t>
            </a:r>
            <a:r>
              <a:rPr lang="hu-HU" dirty="0"/>
              <a:t> esetén: </a:t>
            </a:r>
            <a:r>
              <a:rPr lang="hu-HU" i="1" dirty="0" err="1"/>
              <a:t>yarn</a:t>
            </a:r>
            <a:r>
              <a:rPr lang="hu-HU" i="1" dirty="0"/>
              <a:t> </a:t>
            </a:r>
            <a:r>
              <a:rPr lang="hu-HU" i="1" dirty="0" err="1"/>
              <a:t>list</a:t>
            </a:r>
            <a:r>
              <a:rPr lang="hu-HU" i="1" dirty="0"/>
              <a:t> -g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6C71BBF-ECF3-752F-5D5A-D235030F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77" y="5605418"/>
            <a:ext cx="10188645" cy="10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5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A57ADA-FC0F-6731-2131-BFE0C43C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Csomagok frissítése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6E7C642E-63D3-71AC-00F1-58568E29A074}"/>
              </a:ext>
            </a:extLst>
          </p:cNvPr>
          <p:cNvSpPr txBox="1">
            <a:spLocks/>
          </p:cNvSpPr>
          <p:nvPr/>
        </p:nvSpPr>
        <p:spPr>
          <a:xfrm>
            <a:off x="838200" y="1649163"/>
            <a:ext cx="10515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Lokális csomagok frissítése: </a:t>
            </a:r>
          </a:p>
          <a:p>
            <a:pPr lvl="1"/>
            <a:r>
              <a:rPr lang="hu-HU" dirty="0"/>
              <a:t>NPM esetén:</a:t>
            </a:r>
            <a:r>
              <a:rPr lang="hu-HU" i="1" dirty="0"/>
              <a:t> </a:t>
            </a:r>
            <a:r>
              <a:rPr lang="hu-HU" i="1" dirty="0" err="1"/>
              <a:t>npm</a:t>
            </a:r>
            <a:r>
              <a:rPr lang="hu-HU" i="1" dirty="0"/>
              <a:t> update </a:t>
            </a:r>
            <a:r>
              <a:rPr lang="hu-HU" i="1" dirty="0" err="1"/>
              <a:t>csomagNeve</a:t>
            </a:r>
            <a:endParaRPr lang="hu-HU" i="1" dirty="0"/>
          </a:p>
          <a:p>
            <a:pPr lvl="1"/>
            <a:r>
              <a:rPr lang="hu-HU" dirty="0" err="1"/>
              <a:t>Yarn</a:t>
            </a:r>
            <a:r>
              <a:rPr lang="hu-HU" dirty="0"/>
              <a:t> esetén: </a:t>
            </a:r>
            <a:r>
              <a:rPr lang="hu-HU" i="1" dirty="0" err="1"/>
              <a:t>yarn</a:t>
            </a:r>
            <a:r>
              <a:rPr lang="hu-HU" i="1" dirty="0"/>
              <a:t> upgrade </a:t>
            </a:r>
            <a:r>
              <a:rPr lang="hu-HU" i="1" dirty="0" err="1"/>
              <a:t>csomagNeve</a:t>
            </a:r>
            <a:endParaRPr lang="hu-HU" i="1" dirty="0"/>
          </a:p>
          <a:p>
            <a:pPr lvl="1"/>
            <a:r>
              <a:rPr lang="hu-HU" dirty="0"/>
              <a:t>Ha elhagyják az adott csomag nevét, akkor minden lokális csomag frissül!</a:t>
            </a:r>
          </a:p>
        </p:txBody>
      </p:sp>
      <p:sp>
        <p:nvSpPr>
          <p:cNvPr id="8" name="Tartalom helye 2">
            <a:extLst>
              <a:ext uri="{FF2B5EF4-FFF2-40B4-BE49-F238E27FC236}">
                <a16:creationId xmlns:a16="http://schemas.microsoft.com/office/drawing/2014/main" id="{6E325393-74D6-4D55-523E-46E3CD7BA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3099"/>
            <a:ext cx="10515600" cy="1743742"/>
          </a:xfrm>
        </p:spPr>
        <p:txBody>
          <a:bodyPr>
            <a:normAutofit/>
          </a:bodyPr>
          <a:lstStyle/>
          <a:p>
            <a:r>
              <a:rPr lang="hu-HU" dirty="0"/>
              <a:t>Globális csomagok frissítése: </a:t>
            </a:r>
          </a:p>
          <a:p>
            <a:pPr lvl="1"/>
            <a:r>
              <a:rPr lang="hu-HU" dirty="0"/>
              <a:t>NPM esetén:</a:t>
            </a:r>
            <a:r>
              <a:rPr lang="hu-HU" i="1" dirty="0"/>
              <a:t> </a:t>
            </a:r>
            <a:r>
              <a:rPr lang="hu-HU" i="1" dirty="0" err="1"/>
              <a:t>npm</a:t>
            </a:r>
            <a:r>
              <a:rPr lang="hu-HU" i="1" dirty="0"/>
              <a:t> update </a:t>
            </a:r>
            <a:r>
              <a:rPr lang="hu-HU" i="1" dirty="0" err="1"/>
              <a:t>csomagNeve</a:t>
            </a:r>
            <a:r>
              <a:rPr lang="hu-HU" i="1" dirty="0"/>
              <a:t> -g</a:t>
            </a:r>
          </a:p>
          <a:p>
            <a:pPr lvl="1"/>
            <a:r>
              <a:rPr lang="hu-HU" dirty="0" err="1"/>
              <a:t>Yarn</a:t>
            </a:r>
            <a:r>
              <a:rPr lang="hu-HU" dirty="0"/>
              <a:t> esetén: </a:t>
            </a:r>
            <a:r>
              <a:rPr lang="hu-HU" i="1" dirty="0" err="1"/>
              <a:t>yarn</a:t>
            </a:r>
            <a:r>
              <a:rPr lang="hu-HU" i="1" dirty="0"/>
              <a:t> </a:t>
            </a:r>
            <a:r>
              <a:rPr lang="hu-HU" i="1" dirty="0" err="1"/>
              <a:t>global</a:t>
            </a:r>
            <a:r>
              <a:rPr lang="hu-HU" i="1" dirty="0"/>
              <a:t> upgrade </a:t>
            </a:r>
            <a:r>
              <a:rPr lang="hu-HU" i="1" dirty="0" err="1"/>
              <a:t>csomagNeve</a:t>
            </a:r>
            <a:r>
              <a:rPr lang="hu-HU" i="1" dirty="0"/>
              <a:t> </a:t>
            </a:r>
          </a:p>
          <a:p>
            <a:pPr lvl="1"/>
            <a:r>
              <a:rPr lang="hu-HU" dirty="0"/>
              <a:t>Ha elhagyják az adott csomag nevét, akkor minden globális csomag frissül!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8C00347C-597F-0F14-7EA6-1C446EF8E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26" y="3203158"/>
            <a:ext cx="10888548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44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A57ADA-FC0F-6731-2131-BFE0C43C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Csomagok törlése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6E7C642E-63D3-71AC-00F1-58568E29A074}"/>
              </a:ext>
            </a:extLst>
          </p:cNvPr>
          <p:cNvSpPr txBox="1">
            <a:spLocks/>
          </p:cNvSpPr>
          <p:nvPr/>
        </p:nvSpPr>
        <p:spPr>
          <a:xfrm>
            <a:off x="838200" y="1649163"/>
            <a:ext cx="10515600" cy="2156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Lokális csomagok törlése: </a:t>
            </a:r>
          </a:p>
          <a:p>
            <a:pPr lvl="1"/>
            <a:r>
              <a:rPr lang="hu-HU" dirty="0"/>
              <a:t>NPM esetén:</a:t>
            </a:r>
            <a:r>
              <a:rPr lang="hu-HU" i="1" dirty="0"/>
              <a:t> </a:t>
            </a:r>
            <a:r>
              <a:rPr lang="hu-HU" i="1" dirty="0" err="1"/>
              <a:t>npm</a:t>
            </a:r>
            <a:r>
              <a:rPr lang="hu-HU" i="1" dirty="0"/>
              <a:t> </a:t>
            </a:r>
            <a:r>
              <a:rPr lang="hu-HU" i="1" dirty="0" err="1"/>
              <a:t>uninstall</a:t>
            </a:r>
            <a:r>
              <a:rPr lang="hu-HU" i="1" dirty="0"/>
              <a:t> </a:t>
            </a:r>
            <a:r>
              <a:rPr lang="hu-HU" i="1" dirty="0" err="1"/>
              <a:t>csomagNeve</a:t>
            </a:r>
            <a:endParaRPr lang="hu-HU" i="1" dirty="0"/>
          </a:p>
          <a:p>
            <a:pPr lvl="2"/>
            <a:r>
              <a:rPr lang="hu-HU" dirty="0"/>
              <a:t>A </a:t>
            </a:r>
            <a:r>
              <a:rPr lang="hu-HU" i="1" dirty="0"/>
              <a:t>–S </a:t>
            </a:r>
            <a:r>
              <a:rPr lang="hu-HU" dirty="0"/>
              <a:t>kapcsolóval eltávolíthatók a függőségek a </a:t>
            </a:r>
            <a:r>
              <a:rPr lang="hu-HU" i="1" dirty="0" err="1"/>
              <a:t>package.json</a:t>
            </a:r>
            <a:r>
              <a:rPr lang="hu-HU" i="1" dirty="0"/>
              <a:t> </a:t>
            </a:r>
            <a:r>
              <a:rPr lang="hu-HU" i="1" dirty="0" err="1"/>
              <a:t>dependencies</a:t>
            </a:r>
            <a:r>
              <a:rPr lang="hu-HU" i="1" dirty="0"/>
              <a:t> </a:t>
            </a:r>
            <a:r>
              <a:rPr lang="hu-HU" dirty="0"/>
              <a:t>részéből</a:t>
            </a:r>
            <a:endParaRPr lang="hu-HU" i="1" dirty="0"/>
          </a:p>
          <a:p>
            <a:pPr lvl="1"/>
            <a:r>
              <a:rPr lang="hu-HU" dirty="0" err="1"/>
              <a:t>Yarn</a:t>
            </a:r>
            <a:r>
              <a:rPr lang="hu-HU" dirty="0"/>
              <a:t> esetén: </a:t>
            </a:r>
            <a:r>
              <a:rPr lang="hu-HU" i="1" dirty="0" err="1"/>
              <a:t>yarn</a:t>
            </a:r>
            <a:r>
              <a:rPr lang="hu-HU" i="1" dirty="0"/>
              <a:t> </a:t>
            </a:r>
            <a:r>
              <a:rPr lang="hu-HU" i="1" dirty="0" err="1"/>
              <a:t>remove</a:t>
            </a:r>
            <a:r>
              <a:rPr lang="hu-HU" i="1" dirty="0"/>
              <a:t> </a:t>
            </a:r>
            <a:r>
              <a:rPr lang="hu-HU" i="1" dirty="0" err="1"/>
              <a:t>csomagNeve</a:t>
            </a:r>
            <a:endParaRPr lang="hu-HU" i="1" dirty="0"/>
          </a:p>
          <a:p>
            <a:pPr lvl="2"/>
            <a:r>
              <a:rPr lang="hu-HU" dirty="0"/>
              <a:t>A </a:t>
            </a:r>
            <a:r>
              <a:rPr lang="hu-HU" dirty="0" err="1"/>
              <a:t>Yarn</a:t>
            </a:r>
            <a:r>
              <a:rPr lang="hu-HU" dirty="0"/>
              <a:t> automatikusan törli a csomagot és függőségeket a projektből</a:t>
            </a:r>
          </a:p>
        </p:txBody>
      </p:sp>
      <p:sp>
        <p:nvSpPr>
          <p:cNvPr id="8" name="Tartalom helye 2">
            <a:extLst>
              <a:ext uri="{FF2B5EF4-FFF2-40B4-BE49-F238E27FC236}">
                <a16:creationId xmlns:a16="http://schemas.microsoft.com/office/drawing/2014/main" id="{6E325393-74D6-4D55-523E-46E3CD7BA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3099"/>
            <a:ext cx="10515600" cy="1743742"/>
          </a:xfrm>
        </p:spPr>
        <p:txBody>
          <a:bodyPr>
            <a:normAutofit/>
          </a:bodyPr>
          <a:lstStyle/>
          <a:p>
            <a:r>
              <a:rPr lang="hu-HU" dirty="0"/>
              <a:t>Globális csomagok törlése: </a:t>
            </a:r>
          </a:p>
          <a:p>
            <a:pPr lvl="1"/>
            <a:r>
              <a:rPr lang="hu-HU" dirty="0"/>
              <a:t>NPM esetén:</a:t>
            </a:r>
            <a:r>
              <a:rPr lang="hu-HU" i="1" dirty="0"/>
              <a:t> </a:t>
            </a:r>
            <a:r>
              <a:rPr lang="hu-HU" i="1" dirty="0" err="1"/>
              <a:t>npm</a:t>
            </a:r>
            <a:r>
              <a:rPr lang="hu-HU" i="1" dirty="0"/>
              <a:t> </a:t>
            </a:r>
            <a:r>
              <a:rPr lang="hu-HU" i="1" dirty="0" err="1"/>
              <a:t>uninstall</a:t>
            </a:r>
            <a:r>
              <a:rPr lang="hu-HU" i="1" dirty="0"/>
              <a:t> </a:t>
            </a:r>
            <a:r>
              <a:rPr lang="hu-HU" i="1" dirty="0" err="1"/>
              <a:t>csomagNeve</a:t>
            </a:r>
            <a:r>
              <a:rPr lang="hu-HU" i="1" dirty="0"/>
              <a:t> -g</a:t>
            </a:r>
          </a:p>
          <a:p>
            <a:pPr lvl="1"/>
            <a:r>
              <a:rPr lang="hu-HU" dirty="0" err="1"/>
              <a:t>Yarn</a:t>
            </a:r>
            <a:r>
              <a:rPr lang="hu-HU" dirty="0"/>
              <a:t> esetén: </a:t>
            </a:r>
            <a:r>
              <a:rPr lang="hu-HU" i="1" dirty="0" err="1"/>
              <a:t>yarn</a:t>
            </a:r>
            <a:r>
              <a:rPr lang="hu-HU" i="1" dirty="0"/>
              <a:t> </a:t>
            </a:r>
            <a:r>
              <a:rPr lang="hu-HU" i="1" dirty="0" err="1"/>
              <a:t>global</a:t>
            </a:r>
            <a:r>
              <a:rPr lang="hu-HU" i="1" dirty="0"/>
              <a:t> </a:t>
            </a:r>
            <a:r>
              <a:rPr lang="hu-HU" i="1" dirty="0" err="1"/>
              <a:t>remove</a:t>
            </a:r>
            <a:r>
              <a:rPr lang="hu-HU" i="1" dirty="0"/>
              <a:t> </a:t>
            </a:r>
            <a:r>
              <a:rPr lang="hu-HU" i="1" dirty="0" err="1"/>
              <a:t>csomagNeve</a:t>
            </a:r>
            <a:r>
              <a:rPr lang="hu-HU" i="1" dirty="0"/>
              <a:t> </a:t>
            </a:r>
          </a:p>
          <a:p>
            <a:pPr lvl="1"/>
            <a:r>
              <a:rPr lang="hu-HU" dirty="0"/>
              <a:t>Ha elhagyják az adott csomag nevét, akkor minden globális csomag frissül!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680DBB8-5702-BD2A-471D-43EEF58E6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523" y="3846999"/>
            <a:ext cx="8354954" cy="59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24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960F80-4142-1880-0A2E-84E665C8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Telepített csomagok felhasználása saját projekteknél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7EB51D-6931-E1F9-83CD-13E9B401E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Ha megfigyeltük, a projektünkhöz tartozó csomagokat tároló mappa neve </a:t>
            </a:r>
            <a:r>
              <a:rPr lang="hu-HU" i="1" dirty="0" err="1"/>
              <a:t>node_modules</a:t>
            </a:r>
            <a:endParaRPr lang="hu-HU" i="1" dirty="0"/>
          </a:p>
          <a:p>
            <a:pPr lvl="1"/>
            <a:r>
              <a:rPr lang="hu-HU" dirty="0"/>
              <a:t>Érezhető, hogy a modul kifejezés szorosan kapcsolódik a csomagokhoz, hiszen mindkettőnek azonos a funkciója:</a:t>
            </a:r>
          </a:p>
          <a:p>
            <a:pPr lvl="2"/>
            <a:r>
              <a:rPr lang="hu-HU" dirty="0"/>
              <a:t>Kódblokkot biztosítanak, amelyek máshol is felhasználhatók!</a:t>
            </a:r>
          </a:p>
          <a:p>
            <a:r>
              <a:rPr lang="hu-HU" dirty="0"/>
              <a:t>Ennek megfelelően csomag tartalmát meghívni a modulmeghívással azonos módon kell!</a:t>
            </a:r>
          </a:p>
          <a:p>
            <a:pPr lvl="1"/>
            <a:r>
              <a:rPr lang="hu-HU" dirty="0"/>
              <a:t>Arra viszont figyeljünk, hogy nem import/export parancsokkal dolgozunk, hanem a </a:t>
            </a:r>
            <a:r>
              <a:rPr lang="hu-HU" dirty="0" err="1"/>
              <a:t>Node</a:t>
            </a:r>
            <a:r>
              <a:rPr lang="hu-HU" dirty="0"/>
              <a:t> által biztosított módszerrel!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7062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8A7BDD-8A82-B5FF-0A22-81982636D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Node</a:t>
            </a:r>
            <a:r>
              <a:rPr lang="hu-HU" dirty="0"/>
              <a:t> modulok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395C40-5644-5400-EF18-DD4211E51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Mivel a </a:t>
            </a:r>
            <a:r>
              <a:rPr lang="hu-HU" dirty="0" err="1"/>
              <a:t>Node</a:t>
            </a:r>
            <a:r>
              <a:rPr lang="hu-HU" dirty="0"/>
              <a:t> szerveroldali (backend) használatra teszi alkalmassá a JS nyelvet, így a frontend (webes) környezetnél használt ESM modulok nem használhatók</a:t>
            </a:r>
          </a:p>
          <a:p>
            <a:r>
              <a:rPr lang="hu-HU" dirty="0"/>
              <a:t>Itt saját, </a:t>
            </a:r>
            <a:r>
              <a:rPr lang="hu-HU" dirty="0" err="1"/>
              <a:t>Node</a:t>
            </a:r>
            <a:r>
              <a:rPr lang="hu-HU" dirty="0"/>
              <a:t> által támogatott modulhasználatot kell megtanulni:</a:t>
            </a:r>
          </a:p>
          <a:p>
            <a:pPr lvl="1"/>
            <a:r>
              <a:rPr lang="hu-HU" dirty="0"/>
              <a:t>A </a:t>
            </a:r>
            <a:r>
              <a:rPr lang="hu-HU" i="1" dirty="0" err="1"/>
              <a:t>module.exports</a:t>
            </a:r>
            <a:r>
              <a:rPr lang="hu-HU" i="1" dirty="0"/>
              <a:t> </a:t>
            </a:r>
            <a:r>
              <a:rPr lang="hu-HU" dirty="0"/>
              <a:t>egy speciális objektum, ami az exportált modulokat tartalmazza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8D4791E-EC79-5117-4C21-D09E74AC9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95" y="4339398"/>
            <a:ext cx="5386587" cy="183756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8109AC0-9619-D6B2-15B5-80024577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377" y="4686684"/>
            <a:ext cx="5015718" cy="114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66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FCC02D-FBAE-11D4-9AD9-CBC28C27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Faktoriális számítás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D2D11D-0EE5-7EDC-6014-EEA7B2E4F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Hozzon létre egy új projektet!</a:t>
            </a:r>
          </a:p>
          <a:p>
            <a:pPr lvl="1"/>
            <a:r>
              <a:rPr lang="hu-HU" dirty="0"/>
              <a:t>Válasszon tetszőlegesen csomagkezelőt!</a:t>
            </a:r>
          </a:p>
          <a:p>
            <a:pPr lvl="1"/>
            <a:r>
              <a:rPr lang="hu-HU" dirty="0"/>
              <a:t>Hozzon létre egy </a:t>
            </a:r>
            <a:r>
              <a:rPr lang="hu-HU" dirty="0" err="1"/>
              <a:t>package.json</a:t>
            </a:r>
            <a:r>
              <a:rPr lang="hu-HU" dirty="0"/>
              <a:t> fájlt a projekthez!</a:t>
            </a:r>
          </a:p>
          <a:p>
            <a:pPr lvl="1"/>
            <a:r>
              <a:rPr lang="hu-HU" dirty="0"/>
              <a:t>Telepítse a faktoriális számításához használható csomagot: </a:t>
            </a:r>
            <a:r>
              <a:rPr lang="hu-HU" i="1" dirty="0" err="1"/>
              <a:t>mathjs</a:t>
            </a:r>
            <a:endParaRPr lang="hu-HU" i="1" dirty="0"/>
          </a:p>
          <a:p>
            <a:r>
              <a:rPr lang="hu-HU" dirty="0"/>
              <a:t>Hozzon létre egy index.js fájlt, amelybe importálja az adott csomagot, majd felhasználja a csomag </a:t>
            </a:r>
            <a:r>
              <a:rPr lang="hu-HU" dirty="0" err="1"/>
              <a:t>factorial</a:t>
            </a:r>
            <a:r>
              <a:rPr lang="hu-HU" dirty="0"/>
              <a:t>() függvényét</a:t>
            </a:r>
          </a:p>
          <a:p>
            <a:pPr lvl="1"/>
            <a:r>
              <a:rPr lang="hu-HU" dirty="0"/>
              <a:t>A függvény egy paramétert vár, az adott számot aminek a faktoriálisát szeretnénk!</a:t>
            </a:r>
          </a:p>
          <a:p>
            <a:pPr lvl="1"/>
            <a:r>
              <a:rPr lang="hu-HU" dirty="0"/>
              <a:t>Írja ki a megadott szám faktoriálisát!</a:t>
            </a:r>
          </a:p>
          <a:p>
            <a:pPr lvl="1"/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036149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4665</TotalTime>
  <Words>1667</Words>
  <Application>Microsoft Office PowerPoint</Application>
  <PresentationFormat>Szélesvásznú</PresentationFormat>
  <Paragraphs>177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Office-téma</vt:lpstr>
      <vt:lpstr>Frontend Programozás</vt:lpstr>
      <vt:lpstr>Projekt fejlesztése</vt:lpstr>
      <vt:lpstr>Csomagok és csomagkezelő</vt:lpstr>
      <vt:lpstr>Csomagkezelő célja</vt:lpstr>
      <vt:lpstr>Csomag regiszter (Package registry)</vt:lpstr>
      <vt:lpstr>Csomagkezelők – NPM vs. Yarn</vt:lpstr>
      <vt:lpstr>Csomagkezelők telepítése – NPM és Yarn </vt:lpstr>
      <vt:lpstr>Csomagkezelők telepítése – NPM és Yarn </vt:lpstr>
      <vt:lpstr>Csomagok telepítése – Lokális telepítés</vt:lpstr>
      <vt:lpstr>Csomagok telepítése – Lokális telepítés</vt:lpstr>
      <vt:lpstr>Csomagok telepítése – Lokális telepítés</vt:lpstr>
      <vt:lpstr>Csomagok telepítése – Globális telepítés</vt:lpstr>
      <vt:lpstr>Lokális Vs. Globális telepítés</vt:lpstr>
      <vt:lpstr>Speciális mappák és fájlok csomagkezelőknél</vt:lpstr>
      <vt:lpstr>A package.json fájl létrehozása</vt:lpstr>
      <vt:lpstr>A package.json fájl létrehozása – npm init</vt:lpstr>
      <vt:lpstr>A package.json fájl létrehozása – yarn init</vt:lpstr>
      <vt:lpstr>A package.json fájl tartalma</vt:lpstr>
      <vt:lpstr>A package.json fájl tartalma</vt:lpstr>
      <vt:lpstr>A package.json fájl tartalma</vt:lpstr>
      <vt:lpstr>Telepített csomagok ellenőrzése</vt:lpstr>
      <vt:lpstr>Csomagok frissítése</vt:lpstr>
      <vt:lpstr>Csomagok törlése</vt:lpstr>
      <vt:lpstr>Telepített csomagok felhasználása saját projekteknél</vt:lpstr>
      <vt:lpstr>Node modulok</vt:lpstr>
      <vt:lpstr>Faktoriális számítás - 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1541</cp:revision>
  <dcterms:created xsi:type="dcterms:W3CDTF">2024-09-01T09:09:55Z</dcterms:created>
  <dcterms:modified xsi:type="dcterms:W3CDTF">2024-10-22T09:35:50Z</dcterms:modified>
</cp:coreProperties>
</file>