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60" r:id="rId11"/>
    <p:sldId id="358" r:id="rId12"/>
    <p:sldId id="359" r:id="rId13"/>
    <p:sldId id="361" r:id="rId14"/>
    <p:sldId id="364" r:id="rId15"/>
    <p:sldId id="362" r:id="rId16"/>
    <p:sldId id="363" r:id="rId17"/>
    <p:sldId id="365" r:id="rId18"/>
    <p:sldId id="366" r:id="rId19"/>
    <p:sldId id="367" r:id="rId2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IX.-X.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4799FD-547A-7734-97A1-FD0F8863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ismétlés –Kő, papír, olló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71474C-637E-8CCA-DBA3-222E65192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30776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A felhasználó kérjen be egy szöveget, amely az alábbi három opció lehet: kő, papír, olló.</a:t>
            </a:r>
          </a:p>
          <a:p>
            <a:pPr lvl="1"/>
            <a:r>
              <a:rPr lang="hu-HU" dirty="0"/>
              <a:t>A feladat figyelje, hogy nem megfelelő bemenet esetén felhívjuk a figyelmet arra, hogy érvénytelen a megadott szó!</a:t>
            </a:r>
          </a:p>
          <a:p>
            <a:r>
              <a:rPr lang="hu-HU" dirty="0"/>
              <a:t>Miután megfelelő bementet adott a felhasználó, a program írja ki, hogy nyert, veszített, esetleg döntetlen lett-e az aktuális játék</a:t>
            </a:r>
          </a:p>
          <a:p>
            <a:r>
              <a:rPr lang="hu-HU" dirty="0"/>
              <a:t>A feladat megoldásához az ellenfélnek (programnak) is elő kell állnia egy véletlenszerű választással (kő vagy papír vagy olló)</a:t>
            </a:r>
          </a:p>
          <a:p>
            <a:r>
              <a:rPr lang="hu-HU" dirty="0"/>
              <a:t>A feladat megoldásához használjon függvényeket:</a:t>
            </a:r>
          </a:p>
          <a:p>
            <a:pPr lvl="1"/>
            <a:r>
              <a:rPr lang="hu-HU" dirty="0"/>
              <a:t>Kezelje külön függvényekben a bemenet helyességének vizsgálatát, a gépi választást és az eredmény meghatározását</a:t>
            </a:r>
          </a:p>
          <a:p>
            <a:r>
              <a:rPr lang="hu-HU" dirty="0"/>
              <a:t>Segítség a gépi választás megírásához: </a:t>
            </a:r>
            <a:br>
              <a:rPr lang="hu-HU" dirty="0"/>
            </a:br>
            <a:r>
              <a:rPr lang="hu-HU" dirty="0"/>
              <a:t>- A </a:t>
            </a:r>
            <a:r>
              <a:rPr lang="hu-HU" dirty="0" err="1"/>
              <a:t>Math.random</a:t>
            </a:r>
            <a:r>
              <a:rPr lang="hu-HU" dirty="0"/>
              <a:t>() függvény egy darab 0-1 közötti véletlen generált valós számot ad. </a:t>
            </a:r>
            <a:br>
              <a:rPr lang="hu-HU" dirty="0"/>
            </a:br>
            <a:r>
              <a:rPr lang="hu-HU" dirty="0"/>
              <a:t>- Ha ezt felszorozzuk hárommal (mivel ennyi opciónk van (kő, papír, olló)), akkor 0 és 3 közötti valós értéket kapunk. </a:t>
            </a:r>
            <a:br>
              <a:rPr lang="hu-HU" dirty="0"/>
            </a:br>
            <a:r>
              <a:rPr lang="hu-HU" dirty="0"/>
              <a:t>- Az így kapott értéket a </a:t>
            </a:r>
            <a:r>
              <a:rPr lang="hu-HU" dirty="0" err="1"/>
              <a:t>Math.floorral</a:t>
            </a:r>
            <a:r>
              <a:rPr lang="hu-HU" dirty="0"/>
              <a:t> lehet kerekíteni egészre, és így minden esetben 0-t vagy 1-et vagy 2-t kapunk értékül</a:t>
            </a:r>
          </a:p>
        </p:txBody>
      </p:sp>
    </p:spTree>
    <p:extLst>
      <p:ext uri="{BB962C8B-B14F-4D97-AF65-F5344CB8AC3E}">
        <p14:creationId xmlns:p14="http://schemas.microsoft.com/office/powerpoint/2010/main" val="4010343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E99B65-59B3-2D8B-DCB6-37F7AE79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-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87F958-DD8F-673A-C647-6F75AAABD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323"/>
            <a:ext cx="10515600" cy="5257298"/>
          </a:xfrm>
        </p:spPr>
        <p:txBody>
          <a:bodyPr>
            <a:normAutofit lnSpcReduction="10000"/>
          </a:bodyPr>
          <a:lstStyle/>
          <a:p>
            <a:r>
              <a:rPr lang="hu-HU" dirty="0"/>
              <a:t>Objektum: Valóélet-</a:t>
            </a:r>
            <a:r>
              <a:rPr lang="hu-HU" dirty="0" err="1"/>
              <a:t>beli</a:t>
            </a:r>
            <a:r>
              <a:rPr lang="hu-HU" dirty="0"/>
              <a:t> dolgok, azaz entitások modellezése (megvalósítása) programkóddal</a:t>
            </a:r>
          </a:p>
          <a:p>
            <a:pPr lvl="1"/>
            <a:r>
              <a:rPr lang="hu-HU" dirty="0"/>
              <a:t>Pl.: házak, autók, állatok, </a:t>
            </a:r>
            <a:r>
              <a:rPr lang="hu-HU" dirty="0" err="1"/>
              <a:t>stb</a:t>
            </a:r>
            <a:endParaRPr lang="hu-HU" dirty="0"/>
          </a:p>
          <a:p>
            <a:r>
              <a:rPr lang="hu-HU" dirty="0"/>
              <a:t>Az objektumoknak vannak tulajdonságaik (mezőik) és viselkedésük (metódusaik).</a:t>
            </a:r>
          </a:p>
          <a:p>
            <a:r>
              <a:rPr lang="hu-HU" dirty="0"/>
              <a:t>Mind a mezők, mind a metódusok kulcs-érték párokként vannak eltárolva!</a:t>
            </a:r>
          </a:p>
          <a:p>
            <a:r>
              <a:rPr lang="hu-HU" dirty="0"/>
              <a:t>Mező esetén:</a:t>
            </a:r>
          </a:p>
          <a:p>
            <a:pPr lvl="1"/>
            <a:r>
              <a:rPr lang="hu-HU" dirty="0"/>
              <a:t>Kulcs: A mező neve</a:t>
            </a:r>
          </a:p>
          <a:p>
            <a:pPr lvl="1"/>
            <a:r>
              <a:rPr lang="hu-HU" dirty="0"/>
              <a:t>Érték: A mezőhöz tartozó érték</a:t>
            </a:r>
          </a:p>
          <a:p>
            <a:r>
              <a:rPr lang="hu-HU" dirty="0"/>
              <a:t>Metódus esetén:</a:t>
            </a:r>
          </a:p>
          <a:p>
            <a:pPr lvl="1"/>
            <a:r>
              <a:rPr lang="hu-HU" dirty="0"/>
              <a:t>Kulcs: A metódus neve</a:t>
            </a:r>
          </a:p>
          <a:p>
            <a:pPr lvl="1"/>
            <a:r>
              <a:rPr lang="hu-HU" dirty="0"/>
              <a:t>Érték: Maga a metódus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44936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5B25AE-610E-6C04-38B6-41B00076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példa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17688BB-88D6-FE80-1BF2-ACD66DA6D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77" y="2192819"/>
            <a:ext cx="10815045" cy="332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09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D06887-C781-CF1E-189F-EE0D968D4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4534DC-3647-90BD-3D6E-381072FD6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autó objektumoknak vannak:</a:t>
            </a:r>
          </a:p>
          <a:p>
            <a:pPr lvl="1"/>
            <a:r>
              <a:rPr lang="hu-HU" dirty="0"/>
              <a:t> tulajdonságai (mezői): </a:t>
            </a:r>
            <a:r>
              <a:rPr lang="hu-HU" dirty="0" err="1"/>
              <a:t>name</a:t>
            </a:r>
            <a:r>
              <a:rPr lang="hu-HU" dirty="0"/>
              <a:t>, </a:t>
            </a:r>
            <a:r>
              <a:rPr lang="hu-HU" dirty="0" err="1"/>
              <a:t>model</a:t>
            </a:r>
            <a:r>
              <a:rPr lang="hu-HU" dirty="0"/>
              <a:t>, </a:t>
            </a:r>
            <a:r>
              <a:rPr lang="hu-HU" dirty="0" err="1"/>
              <a:t>weight</a:t>
            </a:r>
            <a:r>
              <a:rPr lang="hu-HU" dirty="0"/>
              <a:t>, </a:t>
            </a:r>
            <a:r>
              <a:rPr lang="hu-HU" dirty="0" err="1"/>
              <a:t>color</a:t>
            </a:r>
            <a:r>
              <a:rPr lang="hu-HU" dirty="0"/>
              <a:t> </a:t>
            </a:r>
          </a:p>
          <a:p>
            <a:pPr lvl="1"/>
            <a:r>
              <a:rPr lang="hu-HU" dirty="0"/>
              <a:t>viselkedései (metódusaik): start, drive, </a:t>
            </a:r>
            <a:r>
              <a:rPr lang="hu-HU" dirty="0" err="1"/>
              <a:t>break</a:t>
            </a:r>
            <a:r>
              <a:rPr lang="hu-HU" dirty="0"/>
              <a:t>, stop</a:t>
            </a:r>
          </a:p>
          <a:p>
            <a:endParaRPr lang="hu-HU" dirty="0"/>
          </a:p>
          <a:p>
            <a:r>
              <a:rPr lang="hu-HU" dirty="0"/>
              <a:t>Mivel a mezők és a metódusok kulcs-érték párokként vannak eltárolva, így írjuk fel ezeket is:</a:t>
            </a:r>
          </a:p>
          <a:p>
            <a:r>
              <a:rPr lang="hu-HU" dirty="0"/>
              <a:t>Mezők kulcs-érték párjai: </a:t>
            </a:r>
          </a:p>
          <a:p>
            <a:pPr lvl="1"/>
            <a:r>
              <a:rPr lang="hu-HU" dirty="0" err="1"/>
              <a:t>name</a:t>
            </a:r>
            <a:r>
              <a:rPr lang="hu-HU" dirty="0"/>
              <a:t>: „Fiat”</a:t>
            </a:r>
          </a:p>
          <a:p>
            <a:pPr lvl="1"/>
            <a:r>
              <a:rPr lang="hu-HU" dirty="0" err="1"/>
              <a:t>model</a:t>
            </a:r>
            <a:r>
              <a:rPr lang="hu-HU" dirty="0"/>
              <a:t>:  „500”</a:t>
            </a:r>
          </a:p>
          <a:p>
            <a:pPr lvl="1"/>
            <a:r>
              <a:rPr lang="hu-HU" dirty="0" err="1"/>
              <a:t>weight</a:t>
            </a:r>
            <a:r>
              <a:rPr lang="hu-HU" dirty="0"/>
              <a:t>: „850kg”</a:t>
            </a:r>
          </a:p>
          <a:p>
            <a:pPr lvl="1"/>
            <a:r>
              <a:rPr lang="hu-HU" dirty="0" err="1"/>
              <a:t>color</a:t>
            </a:r>
            <a:r>
              <a:rPr lang="hu-HU" dirty="0"/>
              <a:t>:  „</a:t>
            </a:r>
            <a:r>
              <a:rPr lang="hu-HU" dirty="0" err="1"/>
              <a:t>white</a:t>
            </a:r>
            <a:r>
              <a:rPr lang="hu-HU" dirty="0"/>
              <a:t>”</a:t>
            </a:r>
          </a:p>
          <a:p>
            <a:endParaRPr lang="hu-HU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B69AEACD-ACD1-4528-0F9F-3893BF32B630}"/>
              </a:ext>
            </a:extLst>
          </p:cNvPr>
          <p:cNvSpPr txBox="1">
            <a:spLocks/>
          </p:cNvSpPr>
          <p:nvPr/>
        </p:nvSpPr>
        <p:spPr>
          <a:xfrm>
            <a:off x="5903495" y="4302709"/>
            <a:ext cx="6982326" cy="2499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Metódusok kulcs-érték párjai: </a:t>
            </a:r>
          </a:p>
          <a:p>
            <a:pPr lvl="1"/>
            <a:r>
              <a:rPr lang="hu-HU" dirty="0"/>
              <a:t>start: </a:t>
            </a:r>
            <a:r>
              <a:rPr lang="hu-HU" dirty="0" err="1"/>
              <a:t>function</a:t>
            </a:r>
            <a:r>
              <a:rPr lang="hu-HU" dirty="0"/>
              <a:t>() {…}</a:t>
            </a:r>
          </a:p>
          <a:p>
            <a:pPr lvl="1"/>
            <a:r>
              <a:rPr lang="hu-HU" dirty="0"/>
              <a:t>drive: </a:t>
            </a:r>
            <a:r>
              <a:rPr lang="hu-HU" dirty="0" err="1"/>
              <a:t>function</a:t>
            </a:r>
            <a:r>
              <a:rPr lang="hu-HU" dirty="0"/>
              <a:t>() {…} </a:t>
            </a:r>
          </a:p>
          <a:p>
            <a:pPr lvl="1"/>
            <a:r>
              <a:rPr lang="hu-HU" dirty="0" err="1"/>
              <a:t>break</a:t>
            </a:r>
            <a:r>
              <a:rPr lang="hu-HU" dirty="0"/>
              <a:t>: </a:t>
            </a:r>
            <a:r>
              <a:rPr lang="hu-HU" dirty="0" err="1"/>
              <a:t>function</a:t>
            </a:r>
            <a:r>
              <a:rPr lang="hu-HU" dirty="0"/>
              <a:t>() {…} </a:t>
            </a:r>
          </a:p>
          <a:p>
            <a:pPr lvl="1"/>
            <a:r>
              <a:rPr lang="hu-HU" dirty="0"/>
              <a:t>stop: </a:t>
            </a:r>
            <a:r>
              <a:rPr lang="hu-HU" dirty="0" err="1"/>
              <a:t>function</a:t>
            </a:r>
            <a:r>
              <a:rPr lang="hu-HU" dirty="0"/>
              <a:t>() {…}</a:t>
            </a:r>
          </a:p>
        </p:txBody>
      </p:sp>
    </p:spTree>
    <p:extLst>
      <p:ext uri="{BB962C8B-B14F-4D97-AF65-F5344CB8AC3E}">
        <p14:creationId xmlns:p14="http://schemas.microsoft.com/office/powerpoint/2010/main" val="86443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DEE535-E2E5-7ABC-BD1E-99084296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925A11-DB14-331F-6A78-014BD602F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Objektumot kétféleképp lehet létrehozni:</a:t>
            </a:r>
          </a:p>
          <a:p>
            <a:pPr lvl="1"/>
            <a:r>
              <a:rPr lang="hu-HU" dirty="0"/>
              <a:t>Objektum literállal:</a:t>
            </a:r>
          </a:p>
          <a:p>
            <a:pPr lvl="2"/>
            <a:r>
              <a:rPr lang="hu-HU" dirty="0"/>
              <a:t>Ekkor a kulcs-érték párokat felsoroljuk kapcsoszárójelek {} között</a:t>
            </a:r>
          </a:p>
          <a:p>
            <a:pPr lvl="2"/>
            <a:r>
              <a:rPr lang="hu-HU" dirty="0"/>
              <a:t>Szintaxis: </a:t>
            </a:r>
            <a:r>
              <a:rPr lang="hu-HU" dirty="0" err="1"/>
              <a:t>objektumNeve</a:t>
            </a:r>
            <a:r>
              <a:rPr lang="hu-HU" dirty="0"/>
              <a:t> = {kulcs: érték, kulcs: érték}</a:t>
            </a:r>
          </a:p>
          <a:p>
            <a:pPr lvl="2"/>
            <a:endParaRPr lang="hu-HU" dirty="0"/>
          </a:p>
          <a:p>
            <a:pPr lvl="1"/>
            <a:r>
              <a:rPr lang="hu-HU" dirty="0"/>
              <a:t>VAGY konstruktorral:</a:t>
            </a:r>
          </a:p>
          <a:p>
            <a:pPr lvl="2"/>
            <a:r>
              <a:rPr lang="hu-HU" dirty="0"/>
              <a:t>Konstruktor fogalma: Speciális függvény, amely beállítja az objektum kulcs-érték párjait</a:t>
            </a:r>
          </a:p>
          <a:p>
            <a:pPr lvl="2"/>
            <a:r>
              <a:rPr lang="hu-HU" dirty="0"/>
              <a:t>Ekkor a „</a:t>
            </a:r>
            <a:r>
              <a:rPr lang="hu-HU" dirty="0" err="1"/>
              <a:t>new</a:t>
            </a:r>
            <a:r>
              <a:rPr lang="hu-HU" dirty="0"/>
              <a:t>” kulcsszóval kell </a:t>
            </a:r>
            <a:r>
              <a:rPr lang="hu-HU" dirty="0" err="1"/>
              <a:t>példányosítani</a:t>
            </a:r>
            <a:r>
              <a:rPr lang="hu-HU" dirty="0"/>
              <a:t> az „</a:t>
            </a:r>
            <a:r>
              <a:rPr lang="hu-HU" dirty="0" err="1"/>
              <a:t>Object</a:t>
            </a:r>
            <a:r>
              <a:rPr lang="hu-HU" dirty="0"/>
              <a:t>” osztályt</a:t>
            </a:r>
          </a:p>
          <a:p>
            <a:pPr lvl="2"/>
            <a:r>
              <a:rPr lang="hu-HU" dirty="0"/>
              <a:t>Majd be kell állítani az objektum tulajdonságait</a:t>
            </a:r>
          </a:p>
          <a:p>
            <a:pPr lvl="2"/>
            <a:endParaRPr lang="hu-HU" dirty="0"/>
          </a:p>
          <a:p>
            <a:r>
              <a:rPr lang="hu-HU" dirty="0"/>
              <a:t>Bármelyik módszer választható, de az objektum literál az ajánlott formátum!</a:t>
            </a:r>
          </a:p>
          <a:p>
            <a:pPr lvl="2"/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865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4308FE-6341-8395-797F-136123F5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764"/>
            <a:ext cx="5257800" cy="1325563"/>
          </a:xfrm>
        </p:spPr>
        <p:txBody>
          <a:bodyPr>
            <a:normAutofit/>
          </a:bodyPr>
          <a:lstStyle/>
          <a:p>
            <a:r>
              <a:rPr lang="hu-HU" dirty="0"/>
              <a:t>JavaScript – Objektum létrehozása –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49FF230-AA67-D6B5-178D-22C39633B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308" y="2009387"/>
            <a:ext cx="3710354" cy="4297603"/>
          </a:xfrm>
          <a:prstGeom prst="rect">
            <a:avLst/>
          </a:prstGeom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16FB9722-1BDE-2293-8F56-8473E3B18803}"/>
              </a:ext>
            </a:extLst>
          </p:cNvPr>
          <p:cNvSpPr txBox="1">
            <a:spLocks/>
          </p:cNvSpPr>
          <p:nvPr/>
        </p:nvSpPr>
        <p:spPr>
          <a:xfrm>
            <a:off x="1496276" y="6322044"/>
            <a:ext cx="2657846" cy="417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Objektum literál példa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8A7E93E-B5D5-B959-196A-5C1283163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061" y="123557"/>
            <a:ext cx="3310186" cy="6347489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56651C5C-22FE-C60D-64E5-A66F1FE9EAB5}"/>
              </a:ext>
            </a:extLst>
          </p:cNvPr>
          <p:cNvSpPr txBox="1">
            <a:spLocks/>
          </p:cNvSpPr>
          <p:nvPr/>
        </p:nvSpPr>
        <p:spPr>
          <a:xfrm>
            <a:off x="9246177" y="6440738"/>
            <a:ext cx="2199824" cy="417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Konstruktor példa</a:t>
            </a:r>
          </a:p>
        </p:txBody>
      </p:sp>
    </p:spTree>
    <p:extLst>
      <p:ext uri="{BB962C8B-B14F-4D97-AF65-F5344CB8AC3E}">
        <p14:creationId xmlns:p14="http://schemas.microsoft.com/office/powerpoint/2010/main" val="2022321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27ECD1-F2F5-0E04-C34E-EF7EF282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létrehozása - Észrevételek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9A8838-5D8C-CC3A-D540-4D25A0E15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/>
          <a:lstStyle/>
          <a:p>
            <a:r>
              <a:rPr lang="hu-HU" dirty="0"/>
              <a:t>Objektum literál megadási módszernél:</a:t>
            </a:r>
          </a:p>
          <a:p>
            <a:pPr lvl="1"/>
            <a:r>
              <a:rPr lang="hu-HU" dirty="0"/>
              <a:t>NEM egyenlőségjelet, hanem kettőspontot használunk a kulcs – érték párosok megadására</a:t>
            </a:r>
          </a:p>
          <a:p>
            <a:pPr lvl="1"/>
            <a:r>
              <a:rPr lang="hu-HU" dirty="0"/>
              <a:t>A kulcs – érték pár megadások végére VESSZŐ kerül, nem pedig pontosvessző</a:t>
            </a:r>
          </a:p>
          <a:p>
            <a:pPr lvl="1"/>
            <a:r>
              <a:rPr lang="hu-HU" dirty="0"/>
              <a:t>A sortörések csak a kód olvashatóságát növelik, az egész literál akár egy sorban is megírható</a:t>
            </a:r>
          </a:p>
          <a:p>
            <a:pPr lvl="2"/>
            <a:endParaRPr lang="hu-HU" dirty="0"/>
          </a:p>
          <a:p>
            <a:r>
              <a:rPr lang="hu-HU" dirty="0"/>
              <a:t>Konstruktor megadása esetén:</a:t>
            </a:r>
          </a:p>
          <a:p>
            <a:pPr lvl="1"/>
            <a:r>
              <a:rPr lang="hu-HU" dirty="0"/>
              <a:t>A kulcs-érték beállítása az alábbi módon zajlik:</a:t>
            </a:r>
          </a:p>
          <a:p>
            <a:pPr lvl="2"/>
            <a:r>
              <a:rPr lang="hu-HU" dirty="0" err="1"/>
              <a:t>objektumNeve.mezőNeve</a:t>
            </a:r>
            <a:r>
              <a:rPr lang="hu-HU" dirty="0"/>
              <a:t> = érték; (Más programozási nyelvekből ismerős lehet)</a:t>
            </a:r>
          </a:p>
          <a:p>
            <a:pPr lvl="2"/>
            <a:r>
              <a:rPr lang="hu-HU" dirty="0" err="1"/>
              <a:t>objektumNeve.metódusNeve</a:t>
            </a:r>
            <a:r>
              <a:rPr lang="hu-HU" dirty="0"/>
              <a:t> = maga a metódus;</a:t>
            </a:r>
          </a:p>
          <a:p>
            <a:pPr lvl="1"/>
            <a:r>
              <a:rPr lang="hu-HU" dirty="0"/>
              <a:t>Itt az utasítás után már a megszokott módon PONTOSVESSZŐT kell használni</a:t>
            </a:r>
          </a:p>
        </p:txBody>
      </p:sp>
    </p:spTree>
    <p:extLst>
      <p:ext uri="{BB962C8B-B14F-4D97-AF65-F5344CB8AC3E}">
        <p14:creationId xmlns:p14="http://schemas.microsoft.com/office/powerpoint/2010/main" val="4077197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92364F-8099-BBFE-B7A4-33DFBDD1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FE929A-37EF-2491-610C-636BE85AA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797062" cy="4077066"/>
          </a:xfrm>
        </p:spPr>
        <p:txBody>
          <a:bodyPr>
            <a:normAutofit/>
          </a:bodyPr>
          <a:lstStyle/>
          <a:p>
            <a:r>
              <a:rPr lang="hu-HU" dirty="0"/>
              <a:t>Egy objektum tartalmazhat függvényeket, és akár más objektumokat is!</a:t>
            </a:r>
          </a:p>
          <a:p>
            <a:pPr lvl="1"/>
            <a:r>
              <a:rPr lang="hu-HU" dirty="0"/>
              <a:t>A függvényekre már láttunk példát (start, drive)</a:t>
            </a:r>
          </a:p>
          <a:p>
            <a:pPr lvl="1"/>
            <a:r>
              <a:rPr lang="hu-HU" dirty="0"/>
              <a:t>Objektumot teljesen azonos módon kell megadni egy másik objektumon belül is, tehát literállal (vagy konstruktorral)</a:t>
            </a:r>
          </a:p>
          <a:p>
            <a:pPr lvl="2"/>
            <a:r>
              <a:rPr lang="hu-HU" dirty="0"/>
              <a:t>Arra figyeljünk, hogy ilyenkor nem használhatunk egyenlőségjelet a belső objektum neve után</a:t>
            </a:r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6EF8A64-E8FB-D045-564C-B3F01A255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54" y="823362"/>
            <a:ext cx="3941199" cy="566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5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36D087-16E8-E0A0-94F7-078578F3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mezőinek és metódusainak elérése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84C2AF-6A45-2FD0-DC14-38B6B31E1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objektum mezőinek és metódusainak elérése egyszerű</a:t>
            </a:r>
          </a:p>
          <a:p>
            <a:r>
              <a:rPr lang="hu-HU" dirty="0"/>
              <a:t>Szintaxis mező esetén: </a:t>
            </a:r>
            <a:r>
              <a:rPr lang="hu-HU" dirty="0" err="1"/>
              <a:t>objektumNeve.mezőNeve</a:t>
            </a:r>
            <a:endParaRPr lang="hu-HU" dirty="0"/>
          </a:p>
          <a:p>
            <a:r>
              <a:rPr lang="hu-HU" dirty="0"/>
              <a:t>Szintaxis metódus esetén: </a:t>
            </a:r>
            <a:r>
              <a:rPr lang="hu-HU" dirty="0" err="1"/>
              <a:t>objektumNeve.metódusNeve</a:t>
            </a:r>
            <a:r>
              <a:rPr lang="hu-HU" dirty="0"/>
              <a:t>()</a:t>
            </a:r>
          </a:p>
          <a:p>
            <a:endParaRPr lang="hu-HU" dirty="0"/>
          </a:p>
          <a:p>
            <a:r>
              <a:rPr lang="hu-HU" dirty="0"/>
              <a:t>Használatos módszer lehet még a szögletes zárójeles megoldás:</a:t>
            </a:r>
          </a:p>
          <a:p>
            <a:r>
              <a:rPr lang="hu-HU" dirty="0"/>
              <a:t>Szintaxis mező esetén: </a:t>
            </a:r>
            <a:r>
              <a:rPr lang="hu-HU" dirty="0" err="1"/>
              <a:t>objektumNeve</a:t>
            </a:r>
            <a:r>
              <a:rPr lang="hu-HU" dirty="0"/>
              <a:t>[„</a:t>
            </a:r>
            <a:r>
              <a:rPr lang="hu-HU" dirty="0" err="1"/>
              <a:t>mezőNeve</a:t>
            </a:r>
            <a:r>
              <a:rPr lang="hu-HU" dirty="0"/>
              <a:t>”]</a:t>
            </a:r>
          </a:p>
          <a:p>
            <a:r>
              <a:rPr lang="hu-HU" dirty="0"/>
              <a:t>Szintaxis metódus esetén: </a:t>
            </a:r>
            <a:r>
              <a:rPr lang="hu-HU" dirty="0" err="1"/>
              <a:t>objektumNeve</a:t>
            </a:r>
            <a:r>
              <a:rPr lang="hu-HU" dirty="0"/>
              <a:t>[„</a:t>
            </a:r>
            <a:r>
              <a:rPr lang="hu-HU" dirty="0" err="1"/>
              <a:t>metódusNeve</a:t>
            </a:r>
            <a:r>
              <a:rPr lang="hu-HU" dirty="0"/>
              <a:t>”]()</a:t>
            </a:r>
          </a:p>
          <a:p>
            <a:endParaRPr lang="hu-HU" dirty="0"/>
          </a:p>
          <a:p>
            <a:r>
              <a:rPr lang="hu-HU" dirty="0"/>
              <a:t>Az első elérési módot szoktuk leginkább használni!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9260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217163-77BF-6A1F-5748-76E7B092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– Teljes autó példa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97EDFEEC-682F-38BC-5A17-661D5D42C236}"/>
              </a:ext>
            </a:extLst>
          </p:cNvPr>
          <p:cNvSpPr txBox="1">
            <a:spLocks/>
          </p:cNvSpPr>
          <p:nvPr/>
        </p:nvSpPr>
        <p:spPr>
          <a:xfrm>
            <a:off x="0" y="2700029"/>
            <a:ext cx="5797062" cy="2387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Megyjegyzés</a:t>
            </a:r>
            <a:r>
              <a:rPr lang="hu-HU" dirty="0"/>
              <a:t>: Mint látható, a „</a:t>
            </a:r>
            <a:r>
              <a:rPr lang="hu-HU" dirty="0" err="1"/>
              <a:t>car</a:t>
            </a:r>
            <a:r>
              <a:rPr lang="hu-HU" dirty="0"/>
              <a:t>” objektumon belüli „</a:t>
            </a:r>
            <a:r>
              <a:rPr lang="hu-HU" dirty="0" err="1"/>
              <a:t>engine</a:t>
            </a:r>
            <a:r>
              <a:rPr lang="hu-HU" dirty="0"/>
              <a:t>” objektum tulajdonságához is nagyon egyszerűen hozzá lehet férni</a:t>
            </a:r>
          </a:p>
          <a:p>
            <a:r>
              <a:rPr lang="hu-HU" dirty="0" err="1"/>
              <a:t>car.engine.horsepower</a:t>
            </a:r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0324334C-1AD3-4BC0-B228-2AC44542A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062" y="1380361"/>
            <a:ext cx="6039693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2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763E66-0946-3915-9FF2-659C3C0F5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</a:t>
            </a:r>
            <a:r>
              <a:rPr lang="hu-HU" dirty="0" err="1"/>
              <a:t>This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F40A39-7F52-A330-4C22-53D6387FF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91807"/>
          </a:xfrm>
        </p:spPr>
        <p:txBody>
          <a:bodyPr/>
          <a:lstStyle/>
          <a:p>
            <a:r>
              <a:rPr lang="hu-HU" dirty="0"/>
              <a:t>Az alábbi példában az objektum függvénye felhasználja az objektumban lévő egyik mező értékét.</a:t>
            </a:r>
          </a:p>
          <a:p>
            <a:r>
              <a:rPr lang="hu-HU" dirty="0"/>
              <a:t>Ekkor a „</a:t>
            </a:r>
            <a:r>
              <a:rPr lang="hu-HU" dirty="0" err="1"/>
              <a:t>this</a:t>
            </a:r>
            <a:r>
              <a:rPr lang="hu-HU" dirty="0"/>
              <a:t>” kulcsszót kell használni a mező neve előtt</a:t>
            </a:r>
          </a:p>
          <a:p>
            <a:pPr lvl="1"/>
            <a:r>
              <a:rPr lang="hu-HU" dirty="0"/>
              <a:t>Ezzel jelezzük, hogy az adott objektum mezőjére gondolunk</a:t>
            </a:r>
          </a:p>
          <a:p>
            <a:pPr lvl="1"/>
            <a:r>
              <a:rPr lang="hu-HU" dirty="0"/>
              <a:t>Miért kell ez? </a:t>
            </a:r>
          </a:p>
          <a:p>
            <a:pPr lvl="2"/>
            <a:r>
              <a:rPr lang="hu-HU" dirty="0"/>
              <a:t>Egy függvény kaphat paramétereket, amiket lokális változóban tárolunk el</a:t>
            </a:r>
          </a:p>
          <a:p>
            <a:pPr lvl="2"/>
            <a:r>
              <a:rPr lang="hu-HU" dirty="0"/>
              <a:t>Ha ennek azonos neve lenne, mint valamelyik mező nevének, akkor a program nem tudná, hogy adott szituációban melyik változóra gondolunk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637E0CB-1FCD-82E9-5BE4-DCD016CD5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399" y="5117432"/>
            <a:ext cx="6992067" cy="153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2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163135-C3B4-17AA-6AED-C876B3FD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Tömb (</a:t>
            </a:r>
            <a:r>
              <a:rPr lang="hu-HU" dirty="0" err="1"/>
              <a:t>Array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5988C9-6A02-907F-6857-8068DFC52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379"/>
            <a:ext cx="10515600" cy="4222249"/>
          </a:xfrm>
        </p:spPr>
        <p:txBody>
          <a:bodyPr>
            <a:normAutofit/>
          </a:bodyPr>
          <a:lstStyle/>
          <a:p>
            <a:r>
              <a:rPr lang="hu-HU" dirty="0"/>
              <a:t>Olyan változó, amely egynél több értéket képes tárolni</a:t>
            </a:r>
          </a:p>
          <a:p>
            <a:pPr lvl="1"/>
            <a:r>
              <a:rPr lang="hu-HU" dirty="0"/>
              <a:t>A tárolt adatok nincsenek rendszerezve semmilyen szempont alapján</a:t>
            </a:r>
          </a:p>
          <a:p>
            <a:pPr lvl="1"/>
            <a:r>
              <a:rPr lang="hu-HU" dirty="0"/>
              <a:t>A tárolt adatok típusának NEM kötelező megegyezniük egy tömbön belül</a:t>
            </a:r>
          </a:p>
          <a:p>
            <a:pPr lvl="1"/>
            <a:r>
              <a:rPr lang="hu-HU" dirty="0"/>
              <a:t>A tárolt adatokban lehet ismétlődés</a:t>
            </a:r>
          </a:p>
          <a:p>
            <a:pPr lvl="1"/>
            <a:r>
              <a:rPr lang="hu-HU" dirty="0"/>
              <a:t>A tárolt értékeket tömb esetén elemeknek szokás nevezni</a:t>
            </a:r>
          </a:p>
          <a:p>
            <a:endParaRPr lang="hu-HU" dirty="0"/>
          </a:p>
          <a:p>
            <a:r>
              <a:rPr lang="hu-HU" dirty="0"/>
              <a:t>Miért érdemes használni tömböket?</a:t>
            </a:r>
          </a:p>
          <a:p>
            <a:pPr lvl="1"/>
            <a:r>
              <a:rPr lang="hu-HU" dirty="0"/>
              <a:t>Nem szükséges az adatokat külön változókban eltárolni	</a:t>
            </a:r>
          </a:p>
          <a:p>
            <a:pPr lvl="2"/>
            <a:r>
              <a:rPr lang="hu-HU" dirty="0"/>
              <a:t>Sok változó esetén feleslegesen sok kódsort eredményezne</a:t>
            </a:r>
          </a:p>
          <a:p>
            <a:endParaRPr lang="hu-HU" dirty="0"/>
          </a:p>
          <a:p>
            <a:pPr lvl="1"/>
            <a:endParaRPr lang="hu-HU" dirty="0"/>
          </a:p>
          <a:p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87549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B977CA-3819-4E4F-0450-1BB5E9735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Tömb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5CED5E-F4D3-8F44-DF94-9B3E07B0F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8805"/>
            <a:ext cx="10515600" cy="1910523"/>
          </a:xfrm>
        </p:spPr>
        <p:txBody>
          <a:bodyPr/>
          <a:lstStyle/>
          <a:p>
            <a:r>
              <a:rPr lang="hu-HU" dirty="0"/>
              <a:t>Tömböt szintén kétféleképpen lehet létrehozni:</a:t>
            </a:r>
          </a:p>
          <a:p>
            <a:r>
              <a:rPr lang="hu-HU" dirty="0"/>
              <a:t>Tömb literál: </a:t>
            </a:r>
          </a:p>
          <a:p>
            <a:pPr lvl="1"/>
            <a:r>
              <a:rPr lang="hu-HU" dirty="0"/>
              <a:t>A tömb elemeit szögletes-zárójelek között soroljuk fel, vesszővel elválasztva</a:t>
            </a:r>
          </a:p>
          <a:p>
            <a:pPr lvl="1"/>
            <a:r>
              <a:rPr lang="hu-HU" dirty="0"/>
              <a:t>Szintaxis: </a:t>
            </a:r>
            <a:r>
              <a:rPr lang="hu-HU" dirty="0" err="1"/>
              <a:t>let</a:t>
            </a:r>
            <a:r>
              <a:rPr lang="hu-HU" dirty="0"/>
              <a:t> </a:t>
            </a:r>
            <a:r>
              <a:rPr lang="hu-HU" dirty="0" err="1"/>
              <a:t>tombNeve</a:t>
            </a:r>
            <a:r>
              <a:rPr lang="hu-HU" dirty="0"/>
              <a:t> = [elem1, elem2, elem3, …];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E7219FD-5A98-48B9-6995-0DC0E4E3D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62" y="3239328"/>
            <a:ext cx="9284677" cy="1022540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E4EB3B6E-57A2-E02C-DA0E-4F4C276C01B6}"/>
              </a:ext>
            </a:extLst>
          </p:cNvPr>
          <p:cNvSpPr txBox="1">
            <a:spLocks/>
          </p:cNvSpPr>
          <p:nvPr/>
        </p:nvSpPr>
        <p:spPr>
          <a:xfrm>
            <a:off x="717884" y="4506654"/>
            <a:ext cx="10515600" cy="955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Konstruktor:</a:t>
            </a:r>
          </a:p>
          <a:p>
            <a:pPr lvl="1"/>
            <a:r>
              <a:rPr lang="hu-HU" dirty="0"/>
              <a:t>Ekkor a „</a:t>
            </a:r>
            <a:r>
              <a:rPr lang="hu-HU" dirty="0" err="1"/>
              <a:t>new</a:t>
            </a:r>
            <a:r>
              <a:rPr lang="hu-HU" dirty="0"/>
              <a:t>” kulcsszóval kell </a:t>
            </a:r>
            <a:r>
              <a:rPr lang="hu-HU" dirty="0" err="1"/>
              <a:t>példányosítani</a:t>
            </a:r>
            <a:r>
              <a:rPr lang="hu-HU" dirty="0"/>
              <a:t> az </a:t>
            </a:r>
            <a:r>
              <a:rPr lang="hu-HU" dirty="0" err="1"/>
              <a:t>Array</a:t>
            </a:r>
            <a:r>
              <a:rPr lang="hu-HU" dirty="0"/>
              <a:t> osztályt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FCDC3F1-5219-81D3-385F-2FC80856D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84" y="5529194"/>
            <a:ext cx="10156519" cy="781271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921D4C5A-F9AD-28AC-D842-2C0B1DCFA8C7}"/>
              </a:ext>
            </a:extLst>
          </p:cNvPr>
          <p:cNvSpPr txBox="1">
            <a:spLocks/>
          </p:cNvSpPr>
          <p:nvPr/>
        </p:nvSpPr>
        <p:spPr>
          <a:xfrm>
            <a:off x="717884" y="6377743"/>
            <a:ext cx="10515600" cy="592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Érdemes a literál létrehozási módszert használni!</a:t>
            </a:r>
          </a:p>
        </p:txBody>
      </p:sp>
    </p:spTree>
    <p:extLst>
      <p:ext uri="{BB962C8B-B14F-4D97-AF65-F5344CB8AC3E}">
        <p14:creationId xmlns:p14="http://schemas.microsoft.com/office/powerpoint/2010/main" val="115988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0E9A75-7C12-9585-6875-3AC6C6717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Tömb elemeinek lekérése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1E2EB1-58BA-E3F3-7704-AD5E350D7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468"/>
            <a:ext cx="10515600" cy="2831855"/>
          </a:xfrm>
        </p:spPr>
        <p:txBody>
          <a:bodyPr/>
          <a:lstStyle/>
          <a:p>
            <a:r>
              <a:rPr lang="hu-HU" dirty="0"/>
              <a:t>Tömbök elemeit indexeléssel (sorszámukkal) lehet elérni</a:t>
            </a:r>
          </a:p>
          <a:p>
            <a:r>
              <a:rPr lang="hu-HU" dirty="0"/>
              <a:t>Szintaxis: </a:t>
            </a:r>
            <a:r>
              <a:rPr lang="hu-HU" dirty="0" err="1"/>
              <a:t>tombNeve</a:t>
            </a:r>
            <a:r>
              <a:rPr lang="hu-HU" dirty="0"/>
              <a:t>[</a:t>
            </a:r>
            <a:r>
              <a:rPr lang="hu-HU" dirty="0" err="1"/>
              <a:t>elemIndex</a:t>
            </a:r>
            <a:r>
              <a:rPr lang="hu-HU" dirty="0"/>
              <a:t>]</a:t>
            </a:r>
          </a:p>
          <a:p>
            <a:r>
              <a:rPr lang="hu-HU" dirty="0"/>
              <a:t>Fontos: A tömbök indexelése nullától kezdődik, így a tömb legelső elemét a 0. indexen érjük el!</a:t>
            </a:r>
          </a:p>
          <a:p>
            <a:r>
              <a:rPr lang="hu-HU" dirty="0"/>
              <a:t>Fontos: A tömb utolsó elemének indexét tömb hossza - 1 [</a:t>
            </a:r>
            <a:r>
              <a:rPr lang="hu-HU" dirty="0" err="1"/>
              <a:t>tombNeve.length</a:t>
            </a:r>
            <a:r>
              <a:rPr lang="hu-HU" dirty="0"/>
              <a:t> – 1] meghatározással érjük el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48993CA-EA4F-E701-1F84-BB7528998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786" y="4639572"/>
            <a:ext cx="8232894" cy="1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54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BD6BF7-B5B9-0152-8BE6-8FFD38A5B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Tömb elemének módosítása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A5007D-4E80-DB7A-ACAD-B5DF3AE07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Meg kell adni azt az indexet, amelyik a módosítandó elemre mutat, majd használni a hozzárendelő operátort (egyenlőségjelet)</a:t>
            </a:r>
          </a:p>
          <a:p>
            <a:r>
              <a:rPr lang="hu-HU" dirty="0"/>
              <a:t>Szintaxis: </a:t>
            </a:r>
            <a:r>
              <a:rPr lang="hu-HU" dirty="0" err="1"/>
              <a:t>tombNeve</a:t>
            </a:r>
            <a:r>
              <a:rPr lang="hu-HU" dirty="0"/>
              <a:t>[index] = érték;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2BADC69-EE1E-C931-3D36-72C08AE20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19" y="4001294"/>
            <a:ext cx="11019361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8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6F88CE-B617-3BFD-2194-309751CA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Tömb bejárása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531B8B-7A31-57E9-42B1-B85E83C23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63606"/>
          </a:xfrm>
        </p:spPr>
        <p:txBody>
          <a:bodyPr/>
          <a:lstStyle/>
          <a:p>
            <a:r>
              <a:rPr lang="hu-HU" dirty="0"/>
              <a:t>A tömbök bejárásához használjuk a </a:t>
            </a:r>
            <a:r>
              <a:rPr lang="hu-HU" dirty="0" err="1"/>
              <a:t>for</a:t>
            </a:r>
            <a:r>
              <a:rPr lang="hu-HU" dirty="0"/>
              <a:t> ciklust az alábbi módon:</a:t>
            </a:r>
          </a:p>
          <a:p>
            <a:pPr lvl="1"/>
            <a:r>
              <a:rPr lang="hu-HU" dirty="0"/>
              <a:t>Ciklusváltozó nulláról indul, mert a tömbindexelés is nulláról indul ugyebár</a:t>
            </a:r>
          </a:p>
          <a:p>
            <a:pPr lvl="1"/>
            <a:r>
              <a:rPr lang="hu-HU" dirty="0"/>
              <a:t>A feltétel az, hogy a ciklusmag utasításai addig fussanak, amíg a ciklusváltozó el nem éri a tömb hossza -1 értéket (</a:t>
            </a:r>
            <a:r>
              <a:rPr lang="hu-HU" dirty="0" err="1"/>
              <a:t>tombNeve.length</a:t>
            </a:r>
            <a:r>
              <a:rPr lang="hu-HU" dirty="0"/>
              <a:t> - 1)</a:t>
            </a:r>
          </a:p>
          <a:p>
            <a:pPr lvl="1"/>
            <a:r>
              <a:rPr lang="hu-HU" dirty="0"/>
              <a:t>A ciklusváltozó értékét mindig egyel kell növelni</a:t>
            </a:r>
          </a:p>
          <a:p>
            <a:pPr lvl="1"/>
            <a:r>
              <a:rPr lang="hu-HU" dirty="0"/>
              <a:t>Az adott tömb adott elemét a </a:t>
            </a:r>
            <a:r>
              <a:rPr lang="hu-HU" dirty="0" err="1"/>
              <a:t>tombNeve</a:t>
            </a:r>
            <a:r>
              <a:rPr lang="hu-HU" dirty="0"/>
              <a:t>[ciklusváltozó] megadásával érhetjük el a ciklusan belül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20E3242-B9AF-77D8-BD78-D1E411D86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508" y="4689231"/>
            <a:ext cx="8018983" cy="199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69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AEA0F2-574A-C6E7-4F0C-6A782ECD2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Tömbhöz használt beépített 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F653CC-E0A8-B053-F82A-8AB19958D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Azok a függvények, amik JavaScriptben rendelkezésre állnak, és tömbműveletekhez szokás használni</a:t>
            </a:r>
          </a:p>
          <a:p>
            <a:pPr lvl="1"/>
            <a:r>
              <a:rPr lang="hu-HU" dirty="0" err="1"/>
              <a:t>tombNeve.toString</a:t>
            </a:r>
            <a:r>
              <a:rPr lang="hu-HU" dirty="0"/>
              <a:t>() – A tömböt </a:t>
            </a:r>
            <a:r>
              <a:rPr lang="hu-HU" dirty="0" err="1"/>
              <a:t>stringé</a:t>
            </a:r>
            <a:r>
              <a:rPr lang="hu-HU" dirty="0"/>
              <a:t> alakítja, a tömbelemek vesszővel lesznek elválasztva egymástól </a:t>
            </a:r>
          </a:p>
          <a:p>
            <a:pPr lvl="1"/>
            <a:r>
              <a:rPr lang="hu-HU" dirty="0" err="1"/>
              <a:t>tombNeve.push</a:t>
            </a:r>
            <a:r>
              <a:rPr lang="hu-HU" dirty="0"/>
              <a:t>() – Új elemet ad hozzá a tömb végéhez</a:t>
            </a:r>
          </a:p>
          <a:p>
            <a:pPr lvl="1"/>
            <a:r>
              <a:rPr lang="hu-HU" dirty="0" err="1"/>
              <a:t>tombNeve.unshift</a:t>
            </a:r>
            <a:r>
              <a:rPr lang="hu-HU" dirty="0"/>
              <a:t>() – Új elemet ad hozzá a tömb elejéhez</a:t>
            </a:r>
          </a:p>
          <a:p>
            <a:pPr lvl="1"/>
            <a:r>
              <a:rPr lang="hu-HU" dirty="0" err="1"/>
              <a:t>tombNeve.shift</a:t>
            </a:r>
            <a:r>
              <a:rPr lang="hu-HU" dirty="0"/>
              <a:t>() – Tömb utolsó elemének törlése</a:t>
            </a:r>
          </a:p>
          <a:p>
            <a:pPr lvl="1"/>
            <a:r>
              <a:rPr lang="hu-HU" dirty="0" err="1"/>
              <a:t>tombNeve.unshift</a:t>
            </a:r>
            <a:r>
              <a:rPr lang="hu-HU" dirty="0"/>
              <a:t>() – Tömb első elemének törlése</a:t>
            </a:r>
          </a:p>
          <a:p>
            <a:pPr lvl="1"/>
            <a:r>
              <a:rPr lang="hu-HU" dirty="0" err="1"/>
              <a:t>tombNeve.sort</a:t>
            </a:r>
            <a:r>
              <a:rPr lang="hu-HU" dirty="0"/>
              <a:t>() – Tömb elemeinek </a:t>
            </a:r>
            <a:r>
              <a:rPr lang="hu-HU" dirty="0" err="1"/>
              <a:t>ábácé</a:t>
            </a:r>
            <a:r>
              <a:rPr lang="hu-HU" dirty="0"/>
              <a:t> szerinti rendezése (Csak </a:t>
            </a:r>
            <a:r>
              <a:rPr lang="hu-HU" dirty="0" err="1"/>
              <a:t>stringek</a:t>
            </a:r>
            <a:r>
              <a:rPr lang="hu-HU" dirty="0"/>
              <a:t> esetén működik)</a:t>
            </a:r>
          </a:p>
          <a:p>
            <a:pPr lvl="1"/>
            <a:r>
              <a:rPr lang="hu-HU" dirty="0" err="1"/>
              <a:t>tombNeve.reverse</a:t>
            </a:r>
            <a:r>
              <a:rPr lang="hu-HU" dirty="0"/>
              <a:t>() – Tömb elemit visszafelé sorolja fel (Nem rendez, csak visszafelé írja ki az elemeket)</a:t>
            </a:r>
          </a:p>
          <a:p>
            <a:r>
              <a:rPr lang="hu-HU" dirty="0"/>
              <a:t>Figyelmeztetés: A </a:t>
            </a:r>
            <a:r>
              <a:rPr lang="hu-HU" dirty="0" err="1"/>
              <a:t>tombNeve.length</a:t>
            </a:r>
            <a:r>
              <a:rPr lang="hu-HU" dirty="0"/>
              <a:t> egy tulajdonság (mező), nem pedig függvény, tehát nem kell a paraméterátadáshoz használt zárójelezés () a végére!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9619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8C46BA-341C-CF5D-A32D-370D65AFF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Autómárkák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3CE84-7671-579D-C825-5A8FB1E69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909"/>
            <a:ext cx="10515600" cy="4939966"/>
          </a:xfrm>
        </p:spPr>
        <p:txBody>
          <a:bodyPr>
            <a:normAutofit fontScale="92500" lnSpcReduction="20000"/>
          </a:bodyPr>
          <a:lstStyle/>
          <a:p>
            <a:r>
              <a:rPr lang="hu-HU" sz="3100" dirty="0"/>
              <a:t>Írj egy programot, ami autómárkák tömbjével dolgozik.</a:t>
            </a:r>
            <a:br>
              <a:rPr lang="hu-HU" sz="3100" dirty="0"/>
            </a:br>
            <a:r>
              <a:rPr lang="hu-HU" sz="3100" dirty="0"/>
              <a:t>Használd a tanult tömbfüggvényeket a megoldás során!</a:t>
            </a:r>
          </a:p>
          <a:p>
            <a:endParaRPr lang="hu-HU" sz="3100" dirty="0"/>
          </a:p>
          <a:p>
            <a:r>
              <a:rPr lang="hu-HU" sz="3100" dirty="0"/>
              <a:t>1: Készíts egy „autók” nevű tömböt az alábbi tartalommal: </a:t>
            </a:r>
          </a:p>
          <a:p>
            <a:pPr lvl="1"/>
            <a:r>
              <a:rPr lang="hu-HU" sz="3100" dirty="0"/>
              <a:t>„Toyota”, „BMW”, „Mercedes”</a:t>
            </a:r>
          </a:p>
          <a:p>
            <a:r>
              <a:rPr lang="hu-HU" sz="3100" dirty="0"/>
              <a:t>2: Töröld a tömb első elemét, majd az utolsót is </a:t>
            </a:r>
          </a:p>
          <a:p>
            <a:r>
              <a:rPr lang="hu-HU" sz="3100" dirty="0"/>
              <a:t>3: Adj a tömb végéhez egy új autómárkát („Audi”)</a:t>
            </a:r>
          </a:p>
          <a:p>
            <a:r>
              <a:rPr lang="hu-HU" sz="3100" dirty="0"/>
              <a:t>4: Írasd ki a tömb elemeit fordított </a:t>
            </a:r>
            <a:r>
              <a:rPr lang="hu-HU" sz="3100" dirty="0" err="1"/>
              <a:t>sorrendbenAdj</a:t>
            </a:r>
            <a:r>
              <a:rPr lang="hu-HU" sz="3100" dirty="0"/>
              <a:t> </a:t>
            </a:r>
          </a:p>
          <a:p>
            <a:r>
              <a:rPr lang="hu-HU" sz="3100" dirty="0"/>
              <a:t>5: Írasd ki </a:t>
            </a:r>
            <a:r>
              <a:rPr lang="hu-HU" sz="3100" dirty="0" err="1"/>
              <a:t>stringként</a:t>
            </a:r>
            <a:r>
              <a:rPr lang="hu-HU" sz="3100" dirty="0"/>
              <a:t> a tömböt</a:t>
            </a:r>
          </a:p>
          <a:p>
            <a:r>
              <a:rPr lang="hu-HU" sz="3100" dirty="0"/>
              <a:t>6: Rendezd a tömb elemeit ábécé sorrendbe</a:t>
            </a:r>
          </a:p>
          <a:p>
            <a:r>
              <a:rPr lang="hu-HU" sz="3100" dirty="0"/>
              <a:t>7: a tömb elejéhez egy új autómárkát („Ford”)</a:t>
            </a:r>
          </a:p>
          <a:p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1117252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3421</TotalTime>
  <Words>1327</Words>
  <Application>Microsoft Office PowerPoint</Application>
  <PresentationFormat>Szélesvásznú</PresentationFormat>
  <Paragraphs>145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Office-téma</vt:lpstr>
      <vt:lpstr>Frontend Programozás.</vt:lpstr>
      <vt:lpstr>JavaScript ismétlés –Kő, papír, olló feladat</vt:lpstr>
      <vt:lpstr>JavaScript - Objektum</vt:lpstr>
      <vt:lpstr>JavaScript – Objektum példa</vt:lpstr>
      <vt:lpstr>JavaScript – Objektum példa</vt:lpstr>
      <vt:lpstr>JavaScript – Objektum létrehozása</vt:lpstr>
      <vt:lpstr>JavaScript – Objektum létrehozása – példa</vt:lpstr>
      <vt:lpstr>JavaScript – Objektum létrehozása - Észrevételek</vt:lpstr>
      <vt:lpstr>JavaScript – Objektum</vt:lpstr>
      <vt:lpstr>JavaScript – Objektum mezőinek és metódusainak elérése</vt:lpstr>
      <vt:lpstr>JavaScript – Objektum – Teljes autó példa</vt:lpstr>
      <vt:lpstr>JavaScript – This</vt:lpstr>
      <vt:lpstr>JavaScript – Tömb (Array)</vt:lpstr>
      <vt:lpstr>JavaScript – Tömb létrehozása</vt:lpstr>
      <vt:lpstr>JavaScript – Tömb elemeinek lekérése</vt:lpstr>
      <vt:lpstr>JavaScript – Tömb elemének módosítása</vt:lpstr>
      <vt:lpstr>JavaScript – Tömb bejárása</vt:lpstr>
      <vt:lpstr>JavaScript – Tömbhöz használt beépített függvények</vt:lpstr>
      <vt:lpstr>JavaScript – Autómárkák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411</cp:revision>
  <dcterms:created xsi:type="dcterms:W3CDTF">2024-09-01T09:09:55Z</dcterms:created>
  <dcterms:modified xsi:type="dcterms:W3CDTF">2024-09-12T19:15:13Z</dcterms:modified>
</cp:coreProperties>
</file>