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82" r:id="rId3"/>
    <p:sldId id="386" r:id="rId4"/>
    <p:sldId id="387" r:id="rId5"/>
    <p:sldId id="388" r:id="rId6"/>
    <p:sldId id="383" r:id="rId7"/>
    <p:sldId id="384" r:id="rId8"/>
    <p:sldId id="385" r:id="rId9"/>
    <p:sldId id="389" r:id="rId10"/>
    <p:sldId id="390" r:id="rId11"/>
    <p:sldId id="391" r:id="rId12"/>
    <p:sldId id="392" r:id="rId13"/>
    <p:sldId id="393" r:id="rId14"/>
    <p:sldId id="395" r:id="rId15"/>
    <p:sldId id="394" r:id="rId16"/>
    <p:sldId id="396" r:id="rId17"/>
    <p:sldId id="397" r:id="rId18"/>
    <p:sldId id="398" r:id="rId19"/>
    <p:sldId id="399" r:id="rId20"/>
    <p:sldId id="400" r:id="rId21"/>
    <p:sldId id="401" r:id="rId22"/>
    <p:sldId id="403" r:id="rId23"/>
    <p:sldId id="402" r:id="rId2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4" d="100"/>
          <a:sy n="44" d="100"/>
        </p:scale>
        <p:origin x="67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77849D4-AD5C-B831-132A-B85608AA7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addEventListener</a:t>
            </a:r>
            <a:r>
              <a:rPr lang="hu-HU" dirty="0"/>
              <a:t>() metódus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379734E-39B9-6817-B50C-BE05AFBE3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2127"/>
            <a:ext cx="10515600" cy="5285873"/>
          </a:xfrm>
        </p:spPr>
        <p:txBody>
          <a:bodyPr>
            <a:normAutofit/>
          </a:bodyPr>
          <a:lstStyle/>
          <a:p>
            <a:r>
              <a:rPr lang="hu-HU" dirty="0"/>
              <a:t>A metódus egy </a:t>
            </a:r>
            <a:r>
              <a:rPr lang="hu-HU" b="1" dirty="0"/>
              <a:t>eseménykezelőt</a:t>
            </a:r>
            <a:r>
              <a:rPr lang="hu-HU" dirty="0"/>
              <a:t> </a:t>
            </a:r>
            <a:r>
              <a:rPr lang="hu-HU" b="1" dirty="0"/>
              <a:t>kapcsol</a:t>
            </a:r>
            <a:r>
              <a:rPr lang="hu-HU" dirty="0"/>
              <a:t> az adott </a:t>
            </a:r>
            <a:r>
              <a:rPr lang="hu-HU" b="1" dirty="0"/>
              <a:t>DOM elemhez</a:t>
            </a:r>
          </a:p>
          <a:p>
            <a:pPr lvl="1"/>
            <a:r>
              <a:rPr lang="hu-HU" b="1" dirty="0"/>
              <a:t>Nem írja felül</a:t>
            </a:r>
            <a:r>
              <a:rPr lang="hu-HU" dirty="0"/>
              <a:t> a már meglévő eseménykezelőket</a:t>
            </a:r>
          </a:p>
          <a:p>
            <a:pPr lvl="1"/>
            <a:r>
              <a:rPr lang="hu-HU" b="1" dirty="0"/>
              <a:t>Több eseménykezelő</a:t>
            </a:r>
            <a:r>
              <a:rPr lang="hu-HU" dirty="0"/>
              <a:t> is hozzáadható ugyanahhoz az eseményhez </a:t>
            </a:r>
          </a:p>
          <a:p>
            <a:r>
              <a:rPr lang="hu-HU" dirty="0"/>
              <a:t>Szintaxis: </a:t>
            </a:r>
            <a:r>
              <a:rPr lang="hu-HU" dirty="0" err="1"/>
              <a:t>elem.addEventListener</a:t>
            </a:r>
            <a:r>
              <a:rPr lang="hu-HU" dirty="0"/>
              <a:t>(esemény, függvény);</a:t>
            </a:r>
          </a:p>
          <a:p>
            <a:endParaRPr lang="hu-HU" dirty="0"/>
          </a:p>
          <a:p>
            <a:r>
              <a:rPr lang="hu-HU" b="1" dirty="0"/>
              <a:t>Első paraméter</a:t>
            </a:r>
            <a:r>
              <a:rPr lang="hu-HU" dirty="0"/>
              <a:t>: Az esemény neve (pl. "</a:t>
            </a:r>
            <a:r>
              <a:rPr lang="hu-HU" dirty="0" err="1"/>
              <a:t>click</a:t>
            </a:r>
            <a:r>
              <a:rPr lang="hu-HU" dirty="0"/>
              <a:t>", "</a:t>
            </a:r>
            <a:r>
              <a:rPr lang="hu-HU" dirty="0" err="1"/>
              <a:t>keydown</a:t>
            </a:r>
            <a:r>
              <a:rPr lang="hu-HU" dirty="0"/>
              <a:t>"), amelyet az előzőekben tanult események közül lehet választani</a:t>
            </a:r>
          </a:p>
          <a:p>
            <a:pPr lvl="1"/>
            <a:r>
              <a:rPr lang="hu-HU" dirty="0"/>
              <a:t>Fontos: Az „</a:t>
            </a:r>
            <a:r>
              <a:rPr lang="hu-HU" dirty="0" err="1"/>
              <a:t>on</a:t>
            </a:r>
            <a:r>
              <a:rPr lang="hu-HU" dirty="0"/>
              <a:t>” szót el kell hagyni az események nevei elől!</a:t>
            </a:r>
          </a:p>
          <a:p>
            <a:r>
              <a:rPr lang="hu-HU" b="1" dirty="0"/>
              <a:t>Második paraméter: </a:t>
            </a:r>
            <a:r>
              <a:rPr lang="hu-HU" dirty="0"/>
              <a:t>Az a függvény, amely meghatározza, mi történjen, amikor az esemény bekövetkezik</a:t>
            </a:r>
          </a:p>
        </p:txBody>
      </p:sp>
    </p:spTree>
    <p:extLst>
      <p:ext uri="{BB962C8B-B14F-4D97-AF65-F5344CB8AC3E}">
        <p14:creationId xmlns:p14="http://schemas.microsoft.com/office/powerpoint/2010/main" val="3187654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FB467A-D9E5-7DC9-894E-8E162B36B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addEventListener</a:t>
            </a:r>
            <a:r>
              <a:rPr lang="hu-HU" dirty="0"/>
              <a:t>() – függvénylefutás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365F56F-215C-4A75-7FB8-C20F0E90A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</a:t>
            </a:r>
            <a:r>
              <a:rPr lang="hu-HU" dirty="0" err="1"/>
              <a:t>addEventListener</a:t>
            </a:r>
            <a:r>
              <a:rPr lang="hu-HU" dirty="0"/>
              <a:t>() metódus második paraméterként egy függvényt vár, amelynek törzse lefut az esemény bekövetkeztekor</a:t>
            </a:r>
          </a:p>
          <a:p>
            <a:endParaRPr lang="hu-HU" dirty="0"/>
          </a:p>
          <a:p>
            <a:r>
              <a:rPr lang="hu-HU" dirty="0"/>
              <a:t>A függvény megadásának módjára többféle lehetőség is adott:</a:t>
            </a:r>
          </a:p>
          <a:p>
            <a:pPr lvl="1"/>
            <a:r>
              <a:rPr lang="hu-HU" b="1" dirty="0"/>
              <a:t>1. eset: </a:t>
            </a:r>
            <a:r>
              <a:rPr lang="hu-HU" dirty="0"/>
              <a:t>Meghívjuk a </a:t>
            </a:r>
            <a:r>
              <a:rPr lang="hu-HU" b="1" dirty="0"/>
              <a:t>paraméterezés nélküli </a:t>
            </a:r>
            <a:r>
              <a:rPr lang="hu-HU" dirty="0"/>
              <a:t>függvényt</a:t>
            </a:r>
          </a:p>
          <a:p>
            <a:pPr lvl="1"/>
            <a:r>
              <a:rPr lang="hu-HU" b="1" dirty="0"/>
              <a:t>2. eset: </a:t>
            </a:r>
            <a:r>
              <a:rPr lang="hu-HU" dirty="0"/>
              <a:t>Névtelen függvényben megírjuk a függvény törzsét, tehát azokat a kódokat, amiket szeretnénk futtatni az adott eseménykor</a:t>
            </a:r>
          </a:p>
          <a:p>
            <a:pPr lvl="1"/>
            <a:r>
              <a:rPr lang="hu-HU" b="1" dirty="0"/>
              <a:t>3. eset: </a:t>
            </a:r>
            <a:r>
              <a:rPr lang="hu-HU" dirty="0"/>
              <a:t>Névtelen függvényben helyezzük el az akár paraméterekkel is ellátott függvényhívást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16300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E40D56-67F8-97B0-5CC1-596796C24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addEventListener</a:t>
            </a:r>
            <a:r>
              <a:rPr lang="hu-HU" dirty="0"/>
              <a:t>() függvénylefutás – 1. eset</a:t>
            </a:r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6ED6F753-4438-0A19-AA00-C1176077C768}"/>
              </a:ext>
            </a:extLst>
          </p:cNvPr>
          <p:cNvSpPr txBox="1">
            <a:spLocks/>
          </p:cNvSpPr>
          <p:nvPr/>
        </p:nvSpPr>
        <p:spPr>
          <a:xfrm>
            <a:off x="838200" y="1460521"/>
            <a:ext cx="10515600" cy="46033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 dirty="0"/>
          </a:p>
        </p:txBody>
      </p:sp>
      <p:sp>
        <p:nvSpPr>
          <p:cNvPr id="11" name="Tartalom helye 2">
            <a:extLst>
              <a:ext uri="{FF2B5EF4-FFF2-40B4-BE49-F238E27FC236}">
                <a16:creationId xmlns:a16="http://schemas.microsoft.com/office/drawing/2014/main" id="{354BC5EB-9BB6-D11C-687F-5775A81EEB27}"/>
              </a:ext>
            </a:extLst>
          </p:cNvPr>
          <p:cNvSpPr txBox="1">
            <a:spLocks/>
          </p:cNvSpPr>
          <p:nvPr/>
        </p:nvSpPr>
        <p:spPr>
          <a:xfrm>
            <a:off x="4533900" y="4483133"/>
            <a:ext cx="3124200" cy="709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/>
              <a:t>Részlet a JS kódból</a:t>
            </a:r>
          </a:p>
        </p:txBody>
      </p:sp>
      <p:sp>
        <p:nvSpPr>
          <p:cNvPr id="12" name="Tartalom helye 2">
            <a:extLst>
              <a:ext uri="{FF2B5EF4-FFF2-40B4-BE49-F238E27FC236}">
                <a16:creationId xmlns:a16="http://schemas.microsoft.com/office/drawing/2014/main" id="{D4E4DB79-F661-D08B-E9F1-DAC8A89B8D0F}"/>
              </a:ext>
            </a:extLst>
          </p:cNvPr>
          <p:cNvSpPr txBox="1">
            <a:spLocks/>
          </p:cNvSpPr>
          <p:nvPr/>
        </p:nvSpPr>
        <p:spPr>
          <a:xfrm>
            <a:off x="4322885" y="6389602"/>
            <a:ext cx="4000500" cy="709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/>
              <a:t>Részlet a HTML kódból</a:t>
            </a:r>
          </a:p>
        </p:txBody>
      </p:sp>
      <p:sp>
        <p:nvSpPr>
          <p:cNvPr id="16" name="Tartalom helye 2">
            <a:extLst>
              <a:ext uri="{FF2B5EF4-FFF2-40B4-BE49-F238E27FC236}">
                <a16:creationId xmlns:a16="http://schemas.microsoft.com/office/drawing/2014/main" id="{04FB0750-B4F8-137C-6352-9D9013FF35B3}"/>
              </a:ext>
            </a:extLst>
          </p:cNvPr>
          <p:cNvSpPr txBox="1">
            <a:spLocks/>
          </p:cNvSpPr>
          <p:nvPr/>
        </p:nvSpPr>
        <p:spPr>
          <a:xfrm>
            <a:off x="838200" y="1747310"/>
            <a:ext cx="10515600" cy="124104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Mint látható, a függvény neve után </a:t>
            </a:r>
            <a:r>
              <a:rPr lang="hu-HU" b="1" dirty="0"/>
              <a:t>nem szerepelhet zárójelezés</a:t>
            </a:r>
            <a:r>
              <a:rPr lang="hu-HU" dirty="0"/>
              <a:t>, így ezt a módszert csak akkor tudjuk használni, ha nem kell átadni a függvénynek paramétereket!</a:t>
            </a:r>
            <a:endParaRPr lang="hu-HU" b="1" dirty="0"/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B367F5BC-0671-670F-E93E-BF3C4067F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111" y="3060366"/>
            <a:ext cx="7853778" cy="1419963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9C8FD66D-4FC0-38FC-FACE-05896AD5D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548" y="5053223"/>
            <a:ext cx="7204904" cy="126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473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8DDA484-7A25-39EE-5BCB-666F2E03A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addEventListener</a:t>
            </a:r>
            <a:r>
              <a:rPr lang="hu-HU" dirty="0"/>
              <a:t>() függvénylefutás – 1. eset – Gyakori hiba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B5F289BA-4956-07BD-E874-32E7EBDB3F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5737" y="3584915"/>
            <a:ext cx="8280526" cy="1311512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09580CCC-380C-E89B-646E-393E4DC01503}"/>
              </a:ext>
            </a:extLst>
          </p:cNvPr>
          <p:cNvSpPr txBox="1">
            <a:spLocks/>
          </p:cNvSpPr>
          <p:nvPr/>
        </p:nvSpPr>
        <p:spPr>
          <a:xfrm>
            <a:off x="838200" y="1696955"/>
            <a:ext cx="10515600" cy="200877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Gyakori hiba, hogy véletlenül mégis kerül zárójelezés a függvény neve után. </a:t>
            </a:r>
            <a:br>
              <a:rPr lang="hu-HU" dirty="0"/>
            </a:br>
            <a:r>
              <a:rPr lang="hu-HU" dirty="0"/>
              <a:t>Ekkor nem várt működést tapasztalhatunk, ugyanis a gomb megnyomása nélkül is le fog futni a függvény és elvégzi a törzsben lévő utasításokat!</a:t>
            </a:r>
          </a:p>
          <a:p>
            <a:r>
              <a:rPr lang="hu-HU" dirty="0"/>
              <a:t>Miért?</a:t>
            </a:r>
          </a:p>
          <a:p>
            <a:pPr lvl="1"/>
            <a:r>
              <a:rPr lang="hu-HU" dirty="0"/>
              <a:t>Mert ezesetben a függvényhívás azonnal megtörténik amikor az </a:t>
            </a:r>
            <a:r>
              <a:rPr lang="hu-HU" dirty="0" err="1"/>
              <a:t>interpeter</a:t>
            </a:r>
            <a:r>
              <a:rPr lang="hu-HU" dirty="0"/>
              <a:t> (értelmező) ahhoz a kódsorhoz ér, és nem vár a gomb megnyomásáig</a:t>
            </a:r>
          </a:p>
        </p:txBody>
      </p:sp>
      <p:sp>
        <p:nvSpPr>
          <p:cNvPr id="7" name="Tartalom helye 2">
            <a:extLst>
              <a:ext uri="{FF2B5EF4-FFF2-40B4-BE49-F238E27FC236}">
                <a16:creationId xmlns:a16="http://schemas.microsoft.com/office/drawing/2014/main" id="{9AC0C210-E8B7-7BCF-D177-C326BF12741C}"/>
              </a:ext>
            </a:extLst>
          </p:cNvPr>
          <p:cNvSpPr txBox="1">
            <a:spLocks/>
          </p:cNvSpPr>
          <p:nvPr/>
        </p:nvSpPr>
        <p:spPr>
          <a:xfrm>
            <a:off x="4533900" y="4896427"/>
            <a:ext cx="3124200" cy="709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/>
              <a:t>Részlet a JS kódból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8A9BEDCE-210D-977A-EA3D-48E4415AE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5495483"/>
            <a:ext cx="2775351" cy="118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64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E40D56-67F8-97B0-5CC1-596796C24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addEventListener</a:t>
            </a:r>
            <a:r>
              <a:rPr lang="hu-HU" dirty="0"/>
              <a:t>() függvénylefutás – 2. eset</a:t>
            </a:r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6ED6F753-4438-0A19-AA00-C1176077C768}"/>
              </a:ext>
            </a:extLst>
          </p:cNvPr>
          <p:cNvSpPr txBox="1">
            <a:spLocks/>
          </p:cNvSpPr>
          <p:nvPr/>
        </p:nvSpPr>
        <p:spPr>
          <a:xfrm>
            <a:off x="838200" y="1460521"/>
            <a:ext cx="10515600" cy="46033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 dirty="0"/>
          </a:p>
        </p:txBody>
      </p:sp>
      <p:pic>
        <p:nvPicPr>
          <p:cNvPr id="8" name="Tartalom helye 7">
            <a:extLst>
              <a:ext uri="{FF2B5EF4-FFF2-40B4-BE49-F238E27FC236}">
                <a16:creationId xmlns:a16="http://schemas.microsoft.com/office/drawing/2014/main" id="{B53260B0-CF95-D7BC-F9CF-06C166A7C1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9922" y="2925627"/>
            <a:ext cx="9232156" cy="1325563"/>
          </a:xfr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358972C8-C0D4-2118-EF53-82C120A1A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508" y="5020989"/>
            <a:ext cx="8268984" cy="1325563"/>
          </a:xfrm>
          <a:prstGeom prst="rect">
            <a:avLst/>
          </a:prstGeom>
        </p:spPr>
      </p:pic>
      <p:sp>
        <p:nvSpPr>
          <p:cNvPr id="11" name="Tartalom helye 2">
            <a:extLst>
              <a:ext uri="{FF2B5EF4-FFF2-40B4-BE49-F238E27FC236}">
                <a16:creationId xmlns:a16="http://schemas.microsoft.com/office/drawing/2014/main" id="{354BC5EB-9BB6-D11C-687F-5775A81EEB27}"/>
              </a:ext>
            </a:extLst>
          </p:cNvPr>
          <p:cNvSpPr txBox="1">
            <a:spLocks/>
          </p:cNvSpPr>
          <p:nvPr/>
        </p:nvSpPr>
        <p:spPr>
          <a:xfrm>
            <a:off x="4533900" y="4260537"/>
            <a:ext cx="3124200" cy="709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/>
              <a:t>Részlet a JS kódból</a:t>
            </a:r>
          </a:p>
        </p:txBody>
      </p:sp>
      <p:sp>
        <p:nvSpPr>
          <p:cNvPr id="12" name="Tartalom helye 2">
            <a:extLst>
              <a:ext uri="{FF2B5EF4-FFF2-40B4-BE49-F238E27FC236}">
                <a16:creationId xmlns:a16="http://schemas.microsoft.com/office/drawing/2014/main" id="{D4E4DB79-F661-D08B-E9F1-DAC8A89B8D0F}"/>
              </a:ext>
            </a:extLst>
          </p:cNvPr>
          <p:cNvSpPr txBox="1">
            <a:spLocks/>
          </p:cNvSpPr>
          <p:nvPr/>
        </p:nvSpPr>
        <p:spPr>
          <a:xfrm>
            <a:off x="4322885" y="6389602"/>
            <a:ext cx="4000500" cy="709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/>
              <a:t>Részlet a HTML kódból</a:t>
            </a:r>
          </a:p>
        </p:txBody>
      </p:sp>
      <p:sp>
        <p:nvSpPr>
          <p:cNvPr id="16" name="Tartalom helye 2">
            <a:extLst>
              <a:ext uri="{FF2B5EF4-FFF2-40B4-BE49-F238E27FC236}">
                <a16:creationId xmlns:a16="http://schemas.microsoft.com/office/drawing/2014/main" id="{04FB0750-B4F8-137C-6352-9D9013FF35B3}"/>
              </a:ext>
            </a:extLst>
          </p:cNvPr>
          <p:cNvSpPr txBox="1">
            <a:spLocks/>
          </p:cNvSpPr>
          <p:nvPr/>
        </p:nvSpPr>
        <p:spPr>
          <a:xfrm>
            <a:off x="838200" y="1747311"/>
            <a:ext cx="10515600" cy="1048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Mint látható, névtelen függvényben írtuk meg a cselekményt, azaz azokat a kódsorokat, amik az esemény bekövetkezésekor lefutnak</a:t>
            </a:r>
          </a:p>
        </p:txBody>
      </p:sp>
    </p:spTree>
    <p:extLst>
      <p:ext uri="{BB962C8B-B14F-4D97-AF65-F5344CB8AC3E}">
        <p14:creationId xmlns:p14="http://schemas.microsoft.com/office/powerpoint/2010/main" val="2927379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FEA2F1-D804-050F-5D95-5932994B3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addEventListener</a:t>
            </a:r>
            <a:r>
              <a:rPr lang="hu-HU" dirty="0"/>
              <a:t>() függvénylefutás – 3. eset</a:t>
            </a:r>
          </a:p>
        </p:txBody>
      </p:sp>
      <p:pic>
        <p:nvPicPr>
          <p:cNvPr id="8" name="Tartalom helye 7">
            <a:extLst>
              <a:ext uri="{FF2B5EF4-FFF2-40B4-BE49-F238E27FC236}">
                <a16:creationId xmlns:a16="http://schemas.microsoft.com/office/drawing/2014/main" id="{61C0B55B-A91C-66E6-B38A-B19FC8611E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9304" y="2852512"/>
            <a:ext cx="6833391" cy="1585712"/>
          </a:xfrm>
        </p:spPr>
      </p:pic>
      <p:sp>
        <p:nvSpPr>
          <p:cNvPr id="9" name="Tartalom helye 2">
            <a:extLst>
              <a:ext uri="{FF2B5EF4-FFF2-40B4-BE49-F238E27FC236}">
                <a16:creationId xmlns:a16="http://schemas.microsoft.com/office/drawing/2014/main" id="{BF7A93A4-4FF2-E63F-CB96-38EE30137727}"/>
              </a:ext>
            </a:extLst>
          </p:cNvPr>
          <p:cNvSpPr txBox="1">
            <a:spLocks/>
          </p:cNvSpPr>
          <p:nvPr/>
        </p:nvSpPr>
        <p:spPr>
          <a:xfrm>
            <a:off x="838200" y="1747311"/>
            <a:ext cx="10515600" cy="10485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Mint látható, a külön függvényként megírt kódrészlet hívás hatására kerül lefuttatásra, de a függvényhívás egy névtelen függvényen belül történik meg!</a:t>
            </a:r>
          </a:p>
        </p:txBody>
      </p:sp>
      <p:sp>
        <p:nvSpPr>
          <p:cNvPr id="11" name="Tartalom helye 2">
            <a:extLst>
              <a:ext uri="{FF2B5EF4-FFF2-40B4-BE49-F238E27FC236}">
                <a16:creationId xmlns:a16="http://schemas.microsoft.com/office/drawing/2014/main" id="{2F3FE4FE-DF14-83E2-FD26-85F91C3DE499}"/>
              </a:ext>
            </a:extLst>
          </p:cNvPr>
          <p:cNvSpPr txBox="1">
            <a:spLocks/>
          </p:cNvSpPr>
          <p:nvPr/>
        </p:nvSpPr>
        <p:spPr>
          <a:xfrm>
            <a:off x="4533899" y="4494847"/>
            <a:ext cx="3124200" cy="709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/>
              <a:t>Részlet a JS kódból</a:t>
            </a:r>
          </a:p>
        </p:txBody>
      </p:sp>
      <p:sp>
        <p:nvSpPr>
          <p:cNvPr id="12" name="Tartalom helye 2">
            <a:extLst>
              <a:ext uri="{FF2B5EF4-FFF2-40B4-BE49-F238E27FC236}">
                <a16:creationId xmlns:a16="http://schemas.microsoft.com/office/drawing/2014/main" id="{25BF9FDB-E6B4-D443-A35E-230F47634B67}"/>
              </a:ext>
            </a:extLst>
          </p:cNvPr>
          <p:cNvSpPr txBox="1">
            <a:spLocks/>
          </p:cNvSpPr>
          <p:nvPr/>
        </p:nvSpPr>
        <p:spPr>
          <a:xfrm>
            <a:off x="838200" y="5075328"/>
            <a:ext cx="10515600" cy="17826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Lehetőleg mindig ezt a módszert használjuk!</a:t>
            </a:r>
          </a:p>
          <a:p>
            <a:r>
              <a:rPr lang="hu-HU" dirty="0"/>
              <a:t>Miért?</a:t>
            </a:r>
          </a:p>
          <a:p>
            <a:pPr lvl="1"/>
            <a:r>
              <a:rPr lang="hu-HU" dirty="0"/>
              <a:t>Mivel a külön szervezett kód növeli az olvashatóságot</a:t>
            </a:r>
          </a:p>
          <a:p>
            <a:pPr lvl="1"/>
            <a:r>
              <a:rPr lang="hu-HU" dirty="0"/>
              <a:t>Mivel így könnyedén készíthetünk paraméterekkel dolgozó függvényeket is, ha szükséges</a:t>
            </a:r>
          </a:p>
        </p:txBody>
      </p:sp>
    </p:spTree>
    <p:extLst>
      <p:ext uri="{BB962C8B-B14F-4D97-AF65-F5344CB8AC3E}">
        <p14:creationId xmlns:p14="http://schemas.microsoft.com/office/powerpoint/2010/main" val="1910928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CA4C4A8-3D3A-D50B-543E-D7DAE1101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addEventListener</a:t>
            </a:r>
            <a:r>
              <a:rPr lang="hu-HU" dirty="0"/>
              <a:t>() függvénylefutás – 3. eset – paraméteres függvényhívás - példa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12CA5146-04C0-0DEE-7F2B-2E7BD82133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8810" y="1771997"/>
            <a:ext cx="7774379" cy="1938151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1CC6F523-B230-2CD5-53FC-ADC58ED5184B}"/>
              </a:ext>
            </a:extLst>
          </p:cNvPr>
          <p:cNvSpPr txBox="1">
            <a:spLocks/>
          </p:cNvSpPr>
          <p:nvPr/>
        </p:nvSpPr>
        <p:spPr>
          <a:xfrm>
            <a:off x="4533899" y="3710148"/>
            <a:ext cx="3124200" cy="709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/>
              <a:t>Részlet a JS kódból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8C2615E5-3D8C-0B7A-987A-1E4CABEED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667" y="4756058"/>
            <a:ext cx="3422664" cy="1311605"/>
          </a:xfrm>
          <a:prstGeom prst="rect">
            <a:avLst/>
          </a:prstGeom>
        </p:spPr>
      </p:pic>
      <p:sp>
        <p:nvSpPr>
          <p:cNvPr id="9" name="Tartalom helye 2">
            <a:extLst>
              <a:ext uri="{FF2B5EF4-FFF2-40B4-BE49-F238E27FC236}">
                <a16:creationId xmlns:a16="http://schemas.microsoft.com/office/drawing/2014/main" id="{A076B59A-B3BB-66E8-E784-22803E047363}"/>
              </a:ext>
            </a:extLst>
          </p:cNvPr>
          <p:cNvSpPr txBox="1">
            <a:spLocks/>
          </p:cNvSpPr>
          <p:nvPr/>
        </p:nvSpPr>
        <p:spPr>
          <a:xfrm>
            <a:off x="3491135" y="6148972"/>
            <a:ext cx="6005764" cy="709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/>
              <a:t>Végeredmény a gombra kattintás után</a:t>
            </a:r>
          </a:p>
        </p:txBody>
      </p:sp>
    </p:spTree>
    <p:extLst>
      <p:ext uri="{BB962C8B-B14F-4D97-AF65-F5344CB8AC3E}">
        <p14:creationId xmlns:p14="http://schemas.microsoft.com/office/powerpoint/2010/main" val="3241419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845846-9784-9050-2610-2A0C2606B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 – Színváltós doboz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8360E2C-D9FF-F77B-3962-A8AAFDF72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Egészítse ki az előző és a mai órán tanult ismereti alapján a „szinvaltosDoboz.html” fájlt úgy, hogy az </a:t>
            </a:r>
            <a:r>
              <a:rPr lang="hu-HU" b="1" dirty="0"/>
              <a:t>véletlenszerűen generáljon </a:t>
            </a:r>
            <a:r>
              <a:rPr lang="hu-HU" dirty="0"/>
              <a:t>egy </a:t>
            </a:r>
            <a:r>
              <a:rPr lang="hu-HU" b="1" dirty="0"/>
              <a:t>színt</a:t>
            </a:r>
            <a:r>
              <a:rPr lang="hu-HU" dirty="0"/>
              <a:t>, és azt állítsa be a „</a:t>
            </a:r>
            <a:r>
              <a:rPr lang="hu-HU" dirty="0" err="1"/>
              <a:t>dobozID</a:t>
            </a:r>
            <a:r>
              <a:rPr lang="hu-HU" dirty="0"/>
              <a:t>” azonosítóval rendelkező &lt;div&gt; elem háttereként!</a:t>
            </a:r>
          </a:p>
          <a:p>
            <a:r>
              <a:rPr lang="hu-HU" dirty="0"/>
              <a:t>A doboz közepén jelenjen meg, hogy az adott generált szín milyen 16 bites színkóddal rendelkezik!</a:t>
            </a:r>
          </a:p>
          <a:p>
            <a:endParaRPr lang="hu-HU" dirty="0"/>
          </a:p>
          <a:p>
            <a:r>
              <a:rPr lang="hu-HU" dirty="0"/>
              <a:t>Ha a feladat túl nagy kihívást igényel, elég ha 5 darab előre meghatározott színt váltogat a &lt;div&gt; elem egy megadott sorrendben!</a:t>
            </a:r>
          </a:p>
        </p:txBody>
      </p:sp>
    </p:spTree>
    <p:extLst>
      <p:ext uri="{BB962C8B-B14F-4D97-AF65-F5344CB8AC3E}">
        <p14:creationId xmlns:p14="http://schemas.microsoft.com/office/powerpoint/2010/main" val="2918939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B781058-E6F0-E170-808A-8465CFB41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Eseményterjedés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EE1C3B1-4E17-6F50-F9A8-13F27A0CC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hu-HU" b="1" dirty="0"/>
              <a:t>Eseményterjedés</a:t>
            </a:r>
            <a:r>
              <a:rPr lang="hu-HU" dirty="0"/>
              <a:t>:</a:t>
            </a:r>
          </a:p>
          <a:p>
            <a:pPr lvl="1"/>
            <a:r>
              <a:rPr lang="hu-HU" dirty="0"/>
              <a:t>Mivel a HTML DOM esetén kiemelten fontos szerep jut az elemek közötti öröklődésnek, így meg kell határozni a bekövetkezett események terjedését</a:t>
            </a:r>
          </a:p>
          <a:p>
            <a:pPr lvl="1"/>
            <a:r>
              <a:rPr lang="hu-HU" dirty="0"/>
              <a:t>Pl.: Ha van egy &lt;p&gt; bekezdés egy &lt;div&gt; szakaszon belül, és mindkét elemhez van egy „</a:t>
            </a:r>
            <a:r>
              <a:rPr lang="hu-HU" dirty="0" err="1"/>
              <a:t>click</a:t>
            </a:r>
            <a:r>
              <a:rPr lang="hu-HU" dirty="0"/>
              <a:t>” eseménykezelő társítva, akkor:</a:t>
            </a:r>
          </a:p>
          <a:p>
            <a:pPr lvl="2"/>
            <a:r>
              <a:rPr lang="hu-HU" dirty="0"/>
              <a:t>Melyik esemény fut le előbb, ha a &lt;p&gt; bekezdésre kattint a felhasználó?</a:t>
            </a:r>
          </a:p>
          <a:p>
            <a:pPr lvl="3"/>
            <a:r>
              <a:rPr lang="hu-HU" dirty="0"/>
              <a:t>A &lt;div&gt; szakasz, mert ő benne van a &lt;p&gt; bekezdés?</a:t>
            </a:r>
          </a:p>
          <a:p>
            <a:pPr lvl="3"/>
            <a:r>
              <a:rPr lang="hu-HU" dirty="0"/>
              <a:t>Vagy épp fordítva? A &lt;p&gt; bekezdés, mert konkrétan ő rá kattintottunk?</a:t>
            </a:r>
          </a:p>
          <a:p>
            <a:r>
              <a:rPr lang="hu-HU" sz="2400" b="1" dirty="0"/>
              <a:t>Eseménybuborékolás</a:t>
            </a:r>
            <a:r>
              <a:rPr lang="hu-HU" sz="2400" dirty="0"/>
              <a:t>: Az eseménykezelések a bekövetkezési helyüktől indulnak el felfelé, egészen a DOM fa tetején lévő „</a:t>
            </a:r>
            <a:r>
              <a:rPr lang="hu-HU" sz="2400" dirty="0" err="1"/>
              <a:t>Document</a:t>
            </a:r>
            <a:r>
              <a:rPr lang="hu-HU" sz="2400" dirty="0"/>
              <a:t>” elemig</a:t>
            </a:r>
          </a:p>
          <a:p>
            <a:r>
              <a:rPr lang="hu-HU" sz="2400" b="1" dirty="0"/>
              <a:t>Eseménybefogás</a:t>
            </a:r>
            <a:r>
              <a:rPr lang="hu-HU" sz="2400" dirty="0"/>
              <a:t>: Az eseménykezelések a DOM fa legfelső elemétől indulnak lefelé, egészen addig az elemig, ahol a tényleges esemény bekövetkezett!</a:t>
            </a:r>
          </a:p>
        </p:txBody>
      </p:sp>
    </p:spTree>
    <p:extLst>
      <p:ext uri="{BB962C8B-B14F-4D97-AF65-F5344CB8AC3E}">
        <p14:creationId xmlns:p14="http://schemas.microsoft.com/office/powerpoint/2010/main" val="3673738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266EE23-827C-BFD9-A704-722F92AE7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Eseménybuborékolás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D5ECDB0-66A9-8360-FC63-2029188AD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3944"/>
            <a:ext cx="10515600" cy="837364"/>
          </a:xfrm>
        </p:spPr>
        <p:txBody>
          <a:bodyPr/>
          <a:lstStyle/>
          <a:p>
            <a:r>
              <a:rPr lang="hu-HU" dirty="0"/>
              <a:t>Az alábbi példában a piros (p) területre kattintottam rá!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3D9D6A0-7C87-9375-B969-6316DA682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494" y="4596691"/>
            <a:ext cx="3953427" cy="2048161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07AF9709-F2F5-5D37-F3A6-8848FD56E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079" y="1996566"/>
            <a:ext cx="5273872" cy="3439481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E9632E3B-DD33-1BAC-8138-DCF36593C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1700" y="2727507"/>
            <a:ext cx="6134221" cy="1402985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A2701C8D-BE6A-97B7-AA53-FB3A65FF3F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079" y="5898904"/>
            <a:ext cx="6134221" cy="57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250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FCE2C89-B612-E68A-068A-046E3121E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Eseményterjedés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7E3DA45-A87D-327E-A08E-C2E25C514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előző dián látott eredmény annak köszönhető, hogy </a:t>
            </a:r>
            <a:r>
              <a:rPr lang="hu-HU" b="1" dirty="0"/>
              <a:t>alapértelmezés szerint az események terjedése mindig buborék módban van!</a:t>
            </a:r>
          </a:p>
          <a:p>
            <a:r>
              <a:rPr lang="hu-HU" dirty="0"/>
              <a:t>Így ha továbbra is eseménybuborékolást szeretnénk elérni, akkor a megszokott módon írhatók az </a:t>
            </a:r>
            <a:r>
              <a:rPr lang="hu-HU" dirty="0" err="1"/>
              <a:t>addEventListener</a:t>
            </a:r>
            <a:r>
              <a:rPr lang="hu-HU" dirty="0"/>
              <a:t>() metódusok!</a:t>
            </a:r>
          </a:p>
          <a:p>
            <a:endParaRPr lang="hu-HU" dirty="0"/>
          </a:p>
          <a:p>
            <a:r>
              <a:rPr lang="hu-HU" dirty="0"/>
              <a:t>Azonban, ha </a:t>
            </a:r>
            <a:r>
              <a:rPr lang="hu-HU" b="1" dirty="0"/>
              <a:t>eseménybefogást</a:t>
            </a:r>
            <a:r>
              <a:rPr lang="hu-HU" dirty="0"/>
              <a:t> </a:t>
            </a:r>
            <a:r>
              <a:rPr lang="hu-HU" b="1" dirty="0"/>
              <a:t>szeretnénk</a:t>
            </a:r>
            <a:r>
              <a:rPr lang="hu-HU" dirty="0"/>
              <a:t> elérni, </a:t>
            </a:r>
            <a:r>
              <a:rPr lang="hu-HU" b="1" dirty="0"/>
              <a:t>akkor</a:t>
            </a:r>
            <a:r>
              <a:rPr lang="hu-HU" dirty="0"/>
              <a:t> azt harmadik, </a:t>
            </a:r>
            <a:r>
              <a:rPr lang="hu-HU" b="1" dirty="0"/>
              <a:t>opcionális paraméterként meg kell határozni </a:t>
            </a:r>
            <a:r>
              <a:rPr lang="hu-HU" dirty="0"/>
              <a:t>az </a:t>
            </a:r>
            <a:r>
              <a:rPr lang="hu-HU" dirty="0" err="1"/>
              <a:t>addEventListener</a:t>
            </a:r>
            <a:r>
              <a:rPr lang="hu-HU" dirty="0"/>
              <a:t>() metódus felhasználása során!</a:t>
            </a:r>
          </a:p>
          <a:p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4199847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821BEA0-B96D-CF17-ECF7-C59F94210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Eseménybefogás - példa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F162B5D-5BEB-DC59-0B7C-FB65FA0DA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310" y="4685345"/>
            <a:ext cx="3953427" cy="2048161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AE56C3DA-3667-DA0E-783B-B124DE2D2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38" y="2172655"/>
            <a:ext cx="5273872" cy="343948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9B923F6-1505-1196-D33F-4CAA0FA7A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098" y="2172655"/>
            <a:ext cx="6039964" cy="1468903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EB7543F7-7FB5-60C0-DA11-64A55D0637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941" y="5884524"/>
            <a:ext cx="7023697" cy="608351"/>
          </a:xfrm>
          <a:prstGeom prst="rect">
            <a:avLst/>
          </a:prstGeom>
        </p:spPr>
      </p:pic>
      <p:sp>
        <p:nvSpPr>
          <p:cNvPr id="10" name="Tartalom helye 2">
            <a:extLst>
              <a:ext uri="{FF2B5EF4-FFF2-40B4-BE49-F238E27FC236}">
                <a16:creationId xmlns:a16="http://schemas.microsoft.com/office/drawing/2014/main" id="{C80C1914-76EA-E804-D0CB-D857C6B3F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2990"/>
            <a:ext cx="10515600" cy="837364"/>
          </a:xfrm>
        </p:spPr>
        <p:txBody>
          <a:bodyPr/>
          <a:lstStyle/>
          <a:p>
            <a:r>
              <a:rPr lang="hu-HU" dirty="0"/>
              <a:t>Az alábbi példában a piros (p) területre kattintottam rá!</a:t>
            </a:r>
          </a:p>
        </p:txBody>
      </p:sp>
    </p:spTree>
    <p:extLst>
      <p:ext uri="{BB962C8B-B14F-4D97-AF65-F5344CB8AC3E}">
        <p14:creationId xmlns:p14="http://schemas.microsoft.com/office/powerpoint/2010/main" val="2846956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6A239F-FA74-781F-EBCE-314EA749C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Eseménybuborékolás megállítása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21ABD28-B892-D5EF-860C-4BCD81034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24" y="2956362"/>
            <a:ext cx="6380747" cy="161563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F8F5AEB-82FC-7FDD-4100-AB1BE1F27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5925280"/>
            <a:ext cx="8943917" cy="567595"/>
          </a:xfrm>
          <a:prstGeom prst="rect">
            <a:avLst/>
          </a:prstGeom>
        </p:spPr>
      </p:pic>
      <p:sp>
        <p:nvSpPr>
          <p:cNvPr id="8" name="Tartalom helye 2">
            <a:extLst>
              <a:ext uri="{FF2B5EF4-FFF2-40B4-BE49-F238E27FC236}">
                <a16:creationId xmlns:a16="http://schemas.microsoft.com/office/drawing/2014/main" id="{900358CF-DAC3-C36C-EB56-F0505323EC2C}"/>
              </a:ext>
            </a:extLst>
          </p:cNvPr>
          <p:cNvSpPr txBox="1">
            <a:spLocks/>
          </p:cNvSpPr>
          <p:nvPr/>
        </p:nvSpPr>
        <p:spPr>
          <a:xfrm>
            <a:off x="653716" y="5012510"/>
            <a:ext cx="10515600" cy="1164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Látható, hogy ezesetben az eseménykezelő már nem terjedt ki a &lt;div&gt; szakaszra!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DFC9BE6C-DDCB-2AE6-AB00-D6D67BD866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9225" y="3638058"/>
            <a:ext cx="4584523" cy="936361"/>
          </a:xfrm>
          <a:prstGeom prst="rect">
            <a:avLst/>
          </a:prstGeom>
        </p:spPr>
      </p:pic>
      <p:sp>
        <p:nvSpPr>
          <p:cNvPr id="12" name="Tartalom helye 11">
            <a:extLst>
              <a:ext uri="{FF2B5EF4-FFF2-40B4-BE49-F238E27FC236}">
                <a16:creationId xmlns:a16="http://schemas.microsoft.com/office/drawing/2014/main" id="{1D4361BF-F55B-5043-9A76-B11FA9AF2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36361"/>
          </a:xfrm>
        </p:spPr>
        <p:txBody>
          <a:bodyPr>
            <a:normAutofit fontScale="77500" lnSpcReduction="20000"/>
          </a:bodyPr>
          <a:lstStyle/>
          <a:p>
            <a:r>
              <a:rPr lang="hu-HU" dirty="0"/>
              <a:t>A megállításhoz az </a:t>
            </a:r>
            <a:r>
              <a:rPr lang="hu-HU" dirty="0" err="1"/>
              <a:t>event.stopPropagation</a:t>
            </a:r>
            <a:r>
              <a:rPr lang="hu-HU" dirty="0"/>
              <a:t>() metódust kell használni!</a:t>
            </a:r>
          </a:p>
          <a:p>
            <a:r>
              <a:rPr lang="hu-HU" sz="2800" b="1" dirty="0"/>
              <a:t>Fontos</a:t>
            </a:r>
            <a:r>
              <a:rPr lang="hu-HU" sz="2800" dirty="0"/>
              <a:t>: Az „</a:t>
            </a:r>
            <a:r>
              <a:rPr lang="hu-HU" sz="2800" dirty="0" err="1"/>
              <a:t>event</a:t>
            </a:r>
            <a:r>
              <a:rPr lang="hu-HU" sz="2800" dirty="0"/>
              <a:t>” használatához muszáj a névtelen függvényt </a:t>
            </a:r>
            <a:r>
              <a:rPr lang="hu-HU" sz="2800" dirty="0" err="1"/>
              <a:t>felparaméterezni</a:t>
            </a:r>
            <a:r>
              <a:rPr lang="hu-HU" sz="2800" dirty="0"/>
              <a:t> vele!</a:t>
            </a:r>
          </a:p>
        </p:txBody>
      </p:sp>
    </p:spTree>
    <p:extLst>
      <p:ext uri="{BB962C8B-B14F-4D97-AF65-F5344CB8AC3E}">
        <p14:creationId xmlns:p14="http://schemas.microsoft.com/office/powerpoint/2010/main" val="4198594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8D83619-4250-D6E1-14D1-EA6639CF3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Eseménydelegálás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33940AD-24D6-2871-9D72-4AA03A1D4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Egy </a:t>
            </a:r>
            <a:r>
              <a:rPr lang="hu-HU" b="1" dirty="0"/>
              <a:t>szülőelemre helyezett eseménykezelő a gyermekelemekre is kiterjed, így nem kell minden gyermekelemre külön eseménykezelőt írni!</a:t>
            </a:r>
          </a:p>
          <a:p>
            <a:endParaRPr lang="hu-HU" b="1" dirty="0"/>
          </a:p>
          <a:p>
            <a:r>
              <a:rPr lang="hu-HU" dirty="0"/>
              <a:t>Előnyei:</a:t>
            </a:r>
          </a:p>
          <a:p>
            <a:pPr lvl="1"/>
            <a:r>
              <a:rPr lang="hu-HU" dirty="0"/>
              <a:t>Nem szükséges minden elemhez külön eseménykezelőt írni</a:t>
            </a:r>
          </a:p>
          <a:p>
            <a:pPr lvl="1"/>
            <a:r>
              <a:rPr lang="hu-HU" dirty="0"/>
              <a:t>Ha a DOM-</a:t>
            </a:r>
            <a:r>
              <a:rPr lang="hu-HU" dirty="0" err="1"/>
              <a:t>ba</a:t>
            </a:r>
            <a:r>
              <a:rPr lang="hu-HU" dirty="0"/>
              <a:t> új elemek kerülnek, az eseménykezelő automatikusan érvényesülni fog az új elemekre is</a:t>
            </a:r>
          </a:p>
          <a:p>
            <a:endParaRPr lang="hu-HU" b="1" dirty="0"/>
          </a:p>
          <a:p>
            <a:endParaRPr lang="hu-HU" b="1" dirty="0"/>
          </a:p>
          <a:p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1089430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7D541D3-2681-E41A-4104-41C593E5C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Eseménydelegálás - példa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C2F650E5-0AE6-71AC-A34B-847190D294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2914" y="5856952"/>
            <a:ext cx="8926171" cy="857370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60F1854-308F-567B-0049-179519226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525" y="2837388"/>
            <a:ext cx="4260092" cy="2739894"/>
          </a:xfrm>
          <a:prstGeom prst="rect">
            <a:avLst/>
          </a:prstGeom>
        </p:spPr>
      </p:pic>
      <p:sp>
        <p:nvSpPr>
          <p:cNvPr id="8" name="Tartalom helye 2">
            <a:extLst>
              <a:ext uri="{FF2B5EF4-FFF2-40B4-BE49-F238E27FC236}">
                <a16:creationId xmlns:a16="http://schemas.microsoft.com/office/drawing/2014/main" id="{7FA0A82C-B569-0154-A4B4-F9163C36005F}"/>
              </a:ext>
            </a:extLst>
          </p:cNvPr>
          <p:cNvSpPr txBox="1">
            <a:spLocks/>
          </p:cNvSpPr>
          <p:nvPr/>
        </p:nvSpPr>
        <p:spPr>
          <a:xfrm>
            <a:off x="838200" y="1511825"/>
            <a:ext cx="10515600" cy="12100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2400" dirty="0"/>
              <a:t>Így ha egy gyermekelemre kattintunk, akkor a szülőelem eseménykezelője fog lefutni valójában!</a:t>
            </a:r>
            <a:endParaRPr lang="hu-HU" sz="2400" b="1" dirty="0"/>
          </a:p>
          <a:p>
            <a:r>
              <a:rPr lang="hu-HU" sz="2400" b="1" dirty="0"/>
              <a:t>Fontos</a:t>
            </a:r>
            <a:r>
              <a:rPr lang="hu-HU" sz="2400" dirty="0"/>
              <a:t>: Az „</a:t>
            </a:r>
            <a:r>
              <a:rPr lang="hu-HU" sz="2400" dirty="0" err="1"/>
              <a:t>event</a:t>
            </a:r>
            <a:r>
              <a:rPr lang="hu-HU" sz="2400" dirty="0"/>
              <a:t>” használatához muszáj a névtelen függvényt </a:t>
            </a:r>
            <a:r>
              <a:rPr lang="hu-HU" sz="2400" dirty="0" err="1"/>
              <a:t>felparaméterezni</a:t>
            </a:r>
            <a:r>
              <a:rPr lang="hu-HU" sz="2400" dirty="0"/>
              <a:t> vele!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DCCB0ED4-C031-4295-9C13-8D6CCC155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547" y="3588879"/>
            <a:ext cx="7147928" cy="12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008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215CD35-C511-3282-C918-8EE4D895D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Nyílfüggvények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36F88F7-7858-6D52-32B4-B3CC509A7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05743"/>
          </a:xfrm>
        </p:spPr>
        <p:txBody>
          <a:bodyPr/>
          <a:lstStyle/>
          <a:p>
            <a:r>
              <a:rPr lang="hu-HU" dirty="0"/>
              <a:t>A nyílfüggvények a hagyományos függvénydefiniálást hivatottak rövidebb változatként megvalósítani, ám fontos különbségeket is lehet felfedezni közöttük, amiket később tisztázni fogunk!</a:t>
            </a:r>
          </a:p>
          <a:p>
            <a:endParaRPr lang="hu-HU" dirty="0"/>
          </a:p>
          <a:p>
            <a:r>
              <a:rPr lang="hu-HU" dirty="0"/>
              <a:t>Hagyományos függvény definiálás: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D7E0D69-18EC-36F0-38B3-146A514EE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884" y="3429000"/>
            <a:ext cx="4051049" cy="1065216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4E16DA15-E8AF-C09F-E81E-CDFB2AF3AD3D}"/>
              </a:ext>
            </a:extLst>
          </p:cNvPr>
          <p:cNvSpPr txBox="1">
            <a:spLocks/>
          </p:cNvSpPr>
          <p:nvPr/>
        </p:nvSpPr>
        <p:spPr>
          <a:xfrm>
            <a:off x="838200" y="4726009"/>
            <a:ext cx="10515600" cy="1065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u-HU" dirty="0"/>
          </a:p>
          <a:p>
            <a:r>
              <a:rPr lang="hu-HU" dirty="0"/>
              <a:t>Nyílfüggvény definiálás:</a:t>
            </a:r>
          </a:p>
          <a:p>
            <a:endParaRPr lang="hu-HU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621FFBB9-76AD-CAE1-2395-25EEC358E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631" y="5102184"/>
            <a:ext cx="4911302" cy="707390"/>
          </a:xfrm>
          <a:prstGeom prst="rect">
            <a:avLst/>
          </a:prstGeom>
        </p:spPr>
      </p:pic>
      <p:sp>
        <p:nvSpPr>
          <p:cNvPr id="9" name="Tartalom helye 2">
            <a:extLst>
              <a:ext uri="{FF2B5EF4-FFF2-40B4-BE49-F238E27FC236}">
                <a16:creationId xmlns:a16="http://schemas.microsoft.com/office/drawing/2014/main" id="{1E93A0CF-AC0C-DA5D-A034-345703146313}"/>
              </a:ext>
            </a:extLst>
          </p:cNvPr>
          <p:cNvSpPr txBox="1">
            <a:spLocks/>
          </p:cNvSpPr>
          <p:nvPr/>
        </p:nvSpPr>
        <p:spPr>
          <a:xfrm>
            <a:off x="838200" y="5630661"/>
            <a:ext cx="10515600" cy="10652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u-HU" dirty="0"/>
          </a:p>
          <a:p>
            <a:r>
              <a:rPr lang="hu-HU" sz="2400" b="1" dirty="0"/>
              <a:t>Ha csak egysoros a függvény törzse és az utasítás értéket ad vissza</a:t>
            </a:r>
            <a:r>
              <a:rPr lang="hu-HU" sz="2400" dirty="0"/>
              <a:t>, akkor </a:t>
            </a:r>
            <a:r>
              <a:rPr lang="hu-HU" sz="2400" b="1" dirty="0"/>
              <a:t>nem szükséges a </a:t>
            </a:r>
            <a:r>
              <a:rPr lang="hu-HU" sz="2400" b="1" dirty="0" err="1"/>
              <a:t>return</a:t>
            </a:r>
            <a:r>
              <a:rPr lang="hu-HU" sz="2400" b="1" dirty="0"/>
              <a:t> </a:t>
            </a:r>
            <a:r>
              <a:rPr lang="hu-HU" sz="2400" dirty="0"/>
              <a:t>kulcsszót használni!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10756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E26F6D9-2278-E3C6-0751-FCBF93885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Nyílfüggvények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0A153E7-0166-E8E2-354E-7F8E3B2A9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r>
              <a:rPr lang="hu-HU" dirty="0"/>
              <a:t>A </a:t>
            </a:r>
            <a:r>
              <a:rPr lang="hu-HU" b="1" dirty="0"/>
              <a:t>zárójelezést</a:t>
            </a:r>
            <a:r>
              <a:rPr lang="hu-HU" dirty="0"/>
              <a:t> akkor is </a:t>
            </a:r>
            <a:r>
              <a:rPr lang="hu-HU" b="1" dirty="0"/>
              <a:t>kötelező kitenni</a:t>
            </a:r>
            <a:r>
              <a:rPr lang="hu-HU" dirty="0"/>
              <a:t>, ha nincsenek a függvénynek paraméterei!</a:t>
            </a:r>
          </a:p>
          <a:p>
            <a:pPr lvl="1"/>
            <a:r>
              <a:rPr lang="hu-HU" dirty="0"/>
              <a:t>Ellenben ha pontosan egy paramétere van, akkor a zárójelezés opcionális!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346A4F7-123A-B156-2FE6-0B04592C2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230" y="3170604"/>
            <a:ext cx="7339540" cy="793868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CAB2E490-6B2E-F917-F092-8372201FA52A}"/>
              </a:ext>
            </a:extLst>
          </p:cNvPr>
          <p:cNvSpPr txBox="1">
            <a:spLocks/>
          </p:cNvSpPr>
          <p:nvPr/>
        </p:nvSpPr>
        <p:spPr>
          <a:xfrm>
            <a:off x="838200" y="3942704"/>
            <a:ext cx="10515600" cy="106195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u-HU" dirty="0"/>
          </a:p>
          <a:p>
            <a:r>
              <a:rPr lang="hu-HU" sz="2800" b="1" dirty="0"/>
              <a:t>Ha többsoros a függvény törzse</a:t>
            </a:r>
            <a:r>
              <a:rPr lang="hu-HU" sz="2800" dirty="0"/>
              <a:t>, akkor </a:t>
            </a:r>
            <a:r>
              <a:rPr lang="hu-HU" sz="2800" b="1" dirty="0"/>
              <a:t>szükséges a </a:t>
            </a:r>
            <a:r>
              <a:rPr lang="hu-HU" sz="2800" b="1" dirty="0" err="1"/>
              <a:t>return</a:t>
            </a:r>
            <a:r>
              <a:rPr lang="hu-HU" sz="2800" b="1" dirty="0"/>
              <a:t> </a:t>
            </a:r>
            <a:r>
              <a:rPr lang="hu-HU" sz="2800" dirty="0"/>
              <a:t>kulcsszó </a:t>
            </a:r>
            <a:r>
              <a:rPr lang="hu-HU" sz="2800" b="1" dirty="0"/>
              <a:t>és a kapcsos-zárójelek kitétele is</a:t>
            </a:r>
            <a:r>
              <a:rPr lang="hu-HU" sz="2800" dirty="0"/>
              <a:t>!</a:t>
            </a:r>
            <a:endParaRPr lang="hu-HU" dirty="0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4B4D98CF-9976-5C27-F631-3D2AB0253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8208" y="5007427"/>
            <a:ext cx="7635583" cy="161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782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632045-2868-7076-7545-48805419C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Nyílfüggvények – </a:t>
            </a:r>
            <a:r>
              <a:rPr lang="hu-HU" dirty="0" err="1"/>
              <a:t>this</a:t>
            </a:r>
            <a:r>
              <a:rPr lang="hu-HU" dirty="0"/>
              <a:t> kulcsszó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EAC5C4-3309-4232-D3CF-9E8DDF565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44859"/>
          </a:xfrm>
        </p:spPr>
        <p:txBody>
          <a:bodyPr/>
          <a:lstStyle/>
          <a:p>
            <a:r>
              <a:rPr lang="hu-HU" b="1" dirty="0"/>
              <a:t>A nyílfüggvényeknek esetén „</a:t>
            </a:r>
            <a:r>
              <a:rPr lang="hu-HU" b="1" dirty="0" err="1"/>
              <a:t>this</a:t>
            </a:r>
            <a:r>
              <a:rPr lang="hu-HU" b="1" dirty="0"/>
              <a:t>” kulcsszó nem kerül </a:t>
            </a:r>
            <a:r>
              <a:rPr lang="hu-HU" b="1" dirty="0" err="1"/>
              <a:t>újrakötésre</a:t>
            </a:r>
            <a:r>
              <a:rPr lang="hu-HU" b="1" dirty="0"/>
              <a:t>!</a:t>
            </a:r>
          </a:p>
        </p:txBody>
      </p:sp>
      <p:sp>
        <p:nvSpPr>
          <p:cNvPr id="7" name="Tartalom helye 2">
            <a:extLst>
              <a:ext uri="{FF2B5EF4-FFF2-40B4-BE49-F238E27FC236}">
                <a16:creationId xmlns:a16="http://schemas.microsoft.com/office/drawing/2014/main" id="{DC4E78D0-9598-B373-D38C-B58FA8F3484E}"/>
              </a:ext>
            </a:extLst>
          </p:cNvPr>
          <p:cNvSpPr txBox="1">
            <a:spLocks/>
          </p:cNvSpPr>
          <p:nvPr/>
        </p:nvSpPr>
        <p:spPr>
          <a:xfrm>
            <a:off x="2417698" y="6213141"/>
            <a:ext cx="3425025" cy="644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2000" dirty="0"/>
              <a:t>Hagyományos </a:t>
            </a:r>
            <a:r>
              <a:rPr lang="hu-HU" sz="2000" dirty="0" err="1"/>
              <a:t>fgv</a:t>
            </a:r>
            <a:endParaRPr lang="hu-HU" sz="2000" dirty="0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C334523E-7595-0FD8-BAAC-34A27F9A4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460" y="4334325"/>
            <a:ext cx="5588833" cy="592922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A6109986-24BC-FDD1-85A5-9E8F1A74C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109" y="2605421"/>
            <a:ext cx="5029433" cy="351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68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3E1E65A-94BE-C944-D5A0-934FB6B6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Nyílfüggvények - </a:t>
            </a:r>
            <a:r>
              <a:rPr lang="hu-HU" dirty="0" err="1"/>
              <a:t>this</a:t>
            </a:r>
            <a:r>
              <a:rPr lang="hu-HU" dirty="0"/>
              <a:t> kulcsszó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D5AA7305-ADA6-2BD2-8CDB-B23C6C8FC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8229" y="2421951"/>
            <a:ext cx="5387771" cy="3497586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FF916BCA-800A-1422-F667-3C29FAF339F3}"/>
              </a:ext>
            </a:extLst>
          </p:cNvPr>
          <p:cNvSpPr txBox="1">
            <a:spLocks/>
          </p:cNvSpPr>
          <p:nvPr/>
        </p:nvSpPr>
        <p:spPr>
          <a:xfrm>
            <a:off x="2670975" y="6040522"/>
            <a:ext cx="3425025" cy="644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2000" dirty="0" err="1"/>
              <a:t>Nyílfgv</a:t>
            </a:r>
            <a:endParaRPr lang="hu-HU" sz="2000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AA62B69C-F64C-D12D-976A-67FDB83DA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663" y="3876390"/>
            <a:ext cx="5581308" cy="517187"/>
          </a:xfrm>
          <a:prstGeom prst="rect">
            <a:avLst/>
          </a:prstGeom>
        </p:spPr>
      </p:pic>
      <p:sp>
        <p:nvSpPr>
          <p:cNvPr id="9" name="Tartalom helye 2">
            <a:extLst>
              <a:ext uri="{FF2B5EF4-FFF2-40B4-BE49-F238E27FC236}">
                <a16:creationId xmlns:a16="http://schemas.microsoft.com/office/drawing/2014/main" id="{36BCBACD-FF6C-F098-53C4-02590F1E2CE2}"/>
              </a:ext>
            </a:extLst>
          </p:cNvPr>
          <p:cNvSpPr txBox="1">
            <a:spLocks/>
          </p:cNvSpPr>
          <p:nvPr/>
        </p:nvSpPr>
        <p:spPr>
          <a:xfrm>
            <a:off x="838200" y="1584586"/>
            <a:ext cx="10515600" cy="644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b="1"/>
              <a:t>A nyílfüggvényeknek esetén „this” kulcsszó nem kerül újrakötésre!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2694606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92EC9BF-4466-58E5-3FF2-B3A8E47B1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Nyílfüggvények - </a:t>
            </a:r>
            <a:r>
              <a:rPr lang="hu-HU" dirty="0" err="1"/>
              <a:t>this</a:t>
            </a:r>
            <a:r>
              <a:rPr lang="hu-HU" dirty="0"/>
              <a:t> kulcsszó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37142E7-52C6-B6CE-CADF-5D5243D0A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Mivel a „</a:t>
            </a:r>
            <a:r>
              <a:rPr lang="hu-HU" dirty="0" err="1"/>
              <a:t>this</a:t>
            </a:r>
            <a:r>
              <a:rPr lang="hu-HU" dirty="0"/>
              <a:t>” kulcsszó máshogy viselkedik, mint a hagyományos függvények esetén, így további szabályok is </a:t>
            </a:r>
            <a:r>
              <a:rPr lang="hu-HU" dirty="0" err="1"/>
              <a:t>vontatkoznak</a:t>
            </a:r>
            <a:r>
              <a:rPr lang="hu-HU" dirty="0"/>
              <a:t> a nyílfüggvényekre:</a:t>
            </a:r>
          </a:p>
          <a:p>
            <a:pPr lvl="1"/>
            <a:r>
              <a:rPr lang="hu-HU" dirty="0"/>
              <a:t>Nyílfüggvény nem használható konstruktorként!</a:t>
            </a:r>
          </a:p>
          <a:p>
            <a:pPr lvl="2"/>
            <a:r>
              <a:rPr lang="hu-HU" dirty="0"/>
              <a:t>Mivel a „</a:t>
            </a:r>
            <a:r>
              <a:rPr lang="hu-HU" dirty="0" err="1"/>
              <a:t>this</a:t>
            </a:r>
            <a:r>
              <a:rPr lang="hu-HU" dirty="0"/>
              <a:t>” kulcsszóval az objektum mezőjét nem tudnánk hivatkozni!</a:t>
            </a:r>
          </a:p>
          <a:p>
            <a:pPr lvl="1"/>
            <a:r>
              <a:rPr lang="hu-HU" dirty="0"/>
              <a:t>Nyílfüggvény nem használható metódusként!</a:t>
            </a:r>
          </a:p>
          <a:p>
            <a:pPr lvl="2"/>
            <a:r>
              <a:rPr lang="hu-HU" dirty="0"/>
              <a:t>Azaz objektum viselkedéseként, mivel ott is </a:t>
            </a:r>
            <a:r>
              <a:rPr lang="hu-HU" dirty="0" err="1"/>
              <a:t>kulcszerepet</a:t>
            </a:r>
            <a:r>
              <a:rPr lang="hu-HU" dirty="0"/>
              <a:t> játszik a „</a:t>
            </a:r>
            <a:r>
              <a:rPr lang="hu-HU" dirty="0" err="1"/>
              <a:t>this</a:t>
            </a:r>
            <a:r>
              <a:rPr lang="hu-HU" dirty="0"/>
              <a:t>”</a:t>
            </a:r>
          </a:p>
          <a:p>
            <a:pPr lvl="2"/>
            <a:endParaRPr lang="hu-HU" dirty="0"/>
          </a:p>
          <a:p>
            <a:r>
              <a:rPr lang="hu-HU" dirty="0"/>
              <a:t>A nyílfüggvényeket rövid és egyszerű függvények megírására szokás használni!</a:t>
            </a:r>
          </a:p>
        </p:txBody>
      </p:sp>
    </p:spTree>
    <p:extLst>
      <p:ext uri="{BB962C8B-B14F-4D97-AF65-F5344CB8AC3E}">
        <p14:creationId xmlns:p14="http://schemas.microsoft.com/office/powerpoint/2010/main" val="2203757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B09543-2D42-1654-A37D-E22A56AB7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Nyílfüggvények – </a:t>
            </a:r>
            <a:r>
              <a:rPr lang="hu-HU" dirty="0" err="1"/>
              <a:t>foreach</a:t>
            </a:r>
            <a:r>
              <a:rPr lang="hu-HU" dirty="0"/>
              <a:t> metódus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969E6EB-3799-5FA8-6C69-F60C1851D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foreach</a:t>
            </a:r>
            <a:r>
              <a:rPr lang="hu-HU" dirty="0"/>
              <a:t> </a:t>
            </a:r>
            <a:r>
              <a:rPr lang="hu-HU" b="1" dirty="0"/>
              <a:t>egy tömb elemein </a:t>
            </a:r>
            <a:r>
              <a:rPr lang="hu-HU" b="1" dirty="0" err="1"/>
              <a:t>végigiterálásra</a:t>
            </a:r>
            <a:r>
              <a:rPr lang="hu-HU" b="1" dirty="0"/>
              <a:t> szolgáló metódus</a:t>
            </a:r>
          </a:p>
          <a:p>
            <a:r>
              <a:rPr lang="hu-HU" dirty="0"/>
              <a:t>Bár </a:t>
            </a:r>
            <a:r>
              <a:rPr lang="hu-HU" dirty="0" err="1"/>
              <a:t>foreachet</a:t>
            </a:r>
            <a:r>
              <a:rPr lang="hu-HU" dirty="0"/>
              <a:t> is meglehet adni hagyományos függvény használatával, de </a:t>
            </a:r>
            <a:r>
              <a:rPr lang="hu-HU" b="1" dirty="0"/>
              <a:t>legelterjedtebb módja a nyílfüggvényes megvalósítás</a:t>
            </a:r>
            <a:r>
              <a:rPr lang="hu-HU" dirty="0"/>
              <a:t>!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CAC0B54-5E9F-506D-2E5C-BEDDDC5E7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421" y="3563937"/>
            <a:ext cx="5285864" cy="213507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FD27861C-6319-757C-9AB2-152CDD4C1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8432" y="3563937"/>
            <a:ext cx="1213109" cy="2946122"/>
          </a:xfrm>
          <a:prstGeom prst="rect">
            <a:avLst/>
          </a:prstGeom>
        </p:spPr>
      </p:pic>
      <p:sp>
        <p:nvSpPr>
          <p:cNvPr id="8" name="Tartalom helye 2">
            <a:extLst>
              <a:ext uri="{FF2B5EF4-FFF2-40B4-BE49-F238E27FC236}">
                <a16:creationId xmlns:a16="http://schemas.microsoft.com/office/drawing/2014/main" id="{F1F4A2D4-1F7F-D152-441B-AC7396D65ED7}"/>
              </a:ext>
            </a:extLst>
          </p:cNvPr>
          <p:cNvSpPr txBox="1">
            <a:spLocks/>
          </p:cNvSpPr>
          <p:nvPr/>
        </p:nvSpPr>
        <p:spPr>
          <a:xfrm>
            <a:off x="1839686" y="5843308"/>
            <a:ext cx="10515600" cy="1603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2000" dirty="0"/>
              <a:t>Mint látható, az „elem” szó nincs zárójelek között,</a:t>
            </a:r>
            <a:br>
              <a:rPr lang="hu-HU" sz="2000" dirty="0"/>
            </a:br>
            <a:r>
              <a:rPr lang="hu-HU" sz="2000" dirty="0"/>
              <a:t>mivel ha pontosan egy paramétere van a </a:t>
            </a:r>
            <a:r>
              <a:rPr lang="hu-HU" sz="2000" dirty="0" err="1"/>
              <a:t>nyílfgv-nek</a:t>
            </a:r>
            <a:r>
              <a:rPr lang="hu-HU" sz="2000" dirty="0"/>
              <a:t>,</a:t>
            </a:r>
            <a:br>
              <a:rPr lang="hu-HU" sz="2000" dirty="0"/>
            </a:br>
            <a:r>
              <a:rPr lang="hu-HU" sz="2000" dirty="0"/>
              <a:t>akkor az a tanultak szerint elhagyható!</a:t>
            </a:r>
          </a:p>
        </p:txBody>
      </p:sp>
    </p:spTree>
    <p:extLst>
      <p:ext uri="{BB962C8B-B14F-4D97-AF65-F5344CB8AC3E}">
        <p14:creationId xmlns:p14="http://schemas.microsoft.com/office/powerpoint/2010/main" val="2706304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AB613F2-4009-895B-269E-E5199526B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Feladat: Átlagszámító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B756075-2D20-4B8A-6727-A76406308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22838"/>
          </a:xfrm>
        </p:spPr>
        <p:txBody>
          <a:bodyPr/>
          <a:lstStyle/>
          <a:p>
            <a:r>
              <a:rPr lang="hu-HU" dirty="0"/>
              <a:t>Írjon egy nyílfüggvényt, amely egy tömbben tárolt egész számok összegét határozza meg</a:t>
            </a:r>
          </a:p>
          <a:p>
            <a:r>
              <a:rPr lang="hu-HU" dirty="0"/>
              <a:t>Írjon egy nyílfüggvényt, amely az összeg és a tömb elemeinek darabszáma alapján meghatározza az átlagot</a:t>
            </a:r>
          </a:p>
          <a:p>
            <a:endParaRPr lang="hu-HU" dirty="0"/>
          </a:p>
          <a:p>
            <a:r>
              <a:rPr lang="hu-HU" dirty="0"/>
              <a:t>Mindkét eredményt írja ki a konzolra!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A330EB5-C92A-09D2-0748-3C614DD1A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445" y="5726328"/>
            <a:ext cx="7367365" cy="766547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EA1AB4C4-420C-F97F-CE90-238822832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7532" y="4883400"/>
            <a:ext cx="5787189" cy="68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685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1069</TotalTime>
  <Words>1147</Words>
  <Application>Microsoft Office PowerPoint</Application>
  <PresentationFormat>Szélesvásznú</PresentationFormat>
  <Paragraphs>113</Paragraphs>
  <Slides>23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Office-téma</vt:lpstr>
      <vt:lpstr>Frontend Programozás</vt:lpstr>
      <vt:lpstr>addEventListener() metódus</vt:lpstr>
      <vt:lpstr>addEventListener() – függvénylefutás</vt:lpstr>
      <vt:lpstr>addEventListener() függvénylefutás – 1. eset</vt:lpstr>
      <vt:lpstr>addEventListener() függvénylefutás – 1. eset – Gyakori hiba</vt:lpstr>
      <vt:lpstr>addEventListener() függvénylefutás – 2. eset</vt:lpstr>
      <vt:lpstr>addEventListener() függvénylefutás – 3. eset</vt:lpstr>
      <vt:lpstr>addEventListener() függvénylefutás – 3. eset – paraméteres függvényhívás - példa</vt:lpstr>
      <vt:lpstr>Feladat – Színváltós doboz</vt:lpstr>
      <vt:lpstr>Eseményterjedés</vt:lpstr>
      <vt:lpstr>Eseménybuborékolás - példa</vt:lpstr>
      <vt:lpstr>Eseményterjedés</vt:lpstr>
      <vt:lpstr>Eseménybefogás - példa</vt:lpstr>
      <vt:lpstr>Eseménybuborékolás megállítása</vt:lpstr>
      <vt:lpstr>Eseménydelegálás</vt:lpstr>
      <vt:lpstr>Eseménydelegálás - példa</vt:lpstr>
      <vt:lpstr>Nyílfüggvények</vt:lpstr>
      <vt:lpstr>Nyílfüggvények</vt:lpstr>
      <vt:lpstr>Nyílfüggvények – this kulcsszó</vt:lpstr>
      <vt:lpstr>Nyílfüggvények - this kulcsszó</vt:lpstr>
      <vt:lpstr>Nyílfüggvények - this kulcsszó</vt:lpstr>
      <vt:lpstr>Nyílfüggvények – foreach metódus</vt:lpstr>
      <vt:lpstr>Feladat: Átlagszámító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830</cp:revision>
  <dcterms:created xsi:type="dcterms:W3CDTF">2024-09-01T09:09:55Z</dcterms:created>
  <dcterms:modified xsi:type="dcterms:W3CDTF">2024-09-29T11:31:57Z</dcterms:modified>
</cp:coreProperties>
</file>