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09" r:id="rId3"/>
    <p:sldId id="335" r:id="rId4"/>
    <p:sldId id="336" r:id="rId5"/>
    <p:sldId id="337" r:id="rId6"/>
    <p:sldId id="338" r:id="rId7"/>
    <p:sldId id="341" r:id="rId8"/>
    <p:sldId id="339" r:id="rId9"/>
    <p:sldId id="340" r:id="rId10"/>
    <p:sldId id="342" r:id="rId11"/>
    <p:sldId id="343" r:id="rId12"/>
    <p:sldId id="344" r:id="rId13"/>
    <p:sldId id="333" r:id="rId14"/>
    <p:sldId id="345" r:id="rId15"/>
    <p:sldId id="346" r:id="rId16"/>
    <p:sldId id="348" r:id="rId17"/>
    <p:sldId id="349" r:id="rId18"/>
    <p:sldId id="347" r:id="rId19"/>
    <p:sldId id="350" r:id="rId20"/>
    <p:sldId id="351" r:id="rId21"/>
    <p:sldId id="352" r:id="rId22"/>
    <p:sldId id="353" r:id="rId23"/>
    <p:sldId id="354" r:id="rId24"/>
    <p:sldId id="355" r:id="rId25"/>
    <p:sldId id="356" r:id="rId26"/>
    <p:sldId id="357" r:id="rId27"/>
    <p:sldId id="358" r:id="rId28"/>
    <p:sldId id="359" r:id="rId29"/>
    <p:sldId id="360" r:id="rId30"/>
    <p:sldId id="362" r:id="rId31"/>
    <p:sldId id="361" r:id="rId32"/>
    <p:sldId id="363" r:id="rId33"/>
    <p:sldId id="364" r:id="rId3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44" d="100"/>
          <a:sy n="44" d="100"/>
        </p:scale>
        <p:origin x="64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0267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8229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5138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2024. 10. 13.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165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2024. 10. 13.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6812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2024. 10. 13.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9475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2024. 10. 13.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304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2024. 10. 13.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234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2024. 10. 13.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9215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470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257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285B4-F009-4C1F-B34C-B06A6E9112FD}" type="datetimeFigureOut">
              <a:rPr lang="hu-HU" smtClean="0"/>
              <a:t>2024. 10. 13.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122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jsonplaceholder.typicode.com/users/1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nathansebhastian.github.io/js-fetch-api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Frontend Programozás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err="1"/>
              <a:t>Promise</a:t>
            </a:r>
            <a:r>
              <a:rPr lang="hu-HU" dirty="0"/>
              <a:t>, </a:t>
            </a:r>
            <a:r>
              <a:rPr lang="en-US" dirty="0"/>
              <a:t>Fetch API </a:t>
            </a:r>
            <a:r>
              <a:rPr lang="en-US" dirty="0" err="1"/>
              <a:t>használa</a:t>
            </a:r>
            <a:r>
              <a:rPr lang="hu-HU"/>
              <a:t>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1119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111B836-FC4C-AF6F-593D-4166E8570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Promise</a:t>
            </a:r>
            <a:r>
              <a:rPr lang="hu-HU" dirty="0"/>
              <a:t> Objektum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AC0D887-A9A4-CEDC-D62D-FF0DADBD37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Egy adott </a:t>
            </a:r>
            <a:r>
              <a:rPr lang="hu-HU" dirty="0" err="1"/>
              <a:t>promise</a:t>
            </a:r>
            <a:r>
              <a:rPr lang="hu-HU" dirty="0"/>
              <a:t> egy adott művelet jövőbeli állapotát képviseli</a:t>
            </a:r>
          </a:p>
          <a:p>
            <a:pPr lvl="1"/>
            <a:r>
              <a:rPr lang="hu-HU" dirty="0"/>
              <a:t>Elindítunk egy kérést (ez a művelet), majd ez később (a jövőben) vagy teljesülni fog vagy sem!</a:t>
            </a:r>
          </a:p>
          <a:p>
            <a:r>
              <a:rPr lang="hu-HU" b="1" dirty="0"/>
              <a:t>Egy </a:t>
            </a:r>
            <a:r>
              <a:rPr lang="hu-HU" b="1" dirty="0" err="1"/>
              <a:t>promise</a:t>
            </a:r>
            <a:r>
              <a:rPr lang="hu-HU" b="1" dirty="0"/>
              <a:t> három állapotot vehet fel:</a:t>
            </a:r>
          </a:p>
          <a:p>
            <a:pPr lvl="1"/>
            <a:r>
              <a:rPr lang="hu-HU" b="1" dirty="0" err="1"/>
              <a:t>Pending</a:t>
            </a:r>
            <a:r>
              <a:rPr lang="hu-HU" b="1" dirty="0"/>
              <a:t> (Függő): </a:t>
            </a:r>
            <a:r>
              <a:rPr lang="hu-HU" dirty="0"/>
              <a:t>Ekkor az adott művelet még nem fejeződött be</a:t>
            </a:r>
          </a:p>
          <a:p>
            <a:pPr lvl="1"/>
            <a:r>
              <a:rPr lang="hu-HU" b="1" dirty="0" err="1"/>
              <a:t>Fulfilled</a:t>
            </a:r>
            <a:r>
              <a:rPr lang="hu-HU" b="1" dirty="0"/>
              <a:t> (Teljesített): </a:t>
            </a:r>
            <a:r>
              <a:rPr lang="hu-HU" dirty="0"/>
              <a:t>Az adott művelet befejeződött és az eredmény elérhető</a:t>
            </a:r>
          </a:p>
          <a:p>
            <a:pPr lvl="1"/>
            <a:r>
              <a:rPr lang="hu-HU" b="1" dirty="0" err="1"/>
              <a:t>Rejeted</a:t>
            </a:r>
            <a:r>
              <a:rPr lang="hu-HU" b="1" dirty="0"/>
              <a:t> (Elutasított): </a:t>
            </a:r>
            <a:r>
              <a:rPr lang="hu-HU" dirty="0"/>
              <a:t>Az adott művelet egy hiba miatt nem sikerült</a:t>
            </a:r>
          </a:p>
          <a:p>
            <a:pPr lvl="1"/>
            <a:r>
              <a:rPr lang="hu-HU" dirty="0"/>
              <a:t>A </a:t>
            </a:r>
            <a:r>
              <a:rPr lang="hu-HU" dirty="0" err="1"/>
              <a:t>promise</a:t>
            </a:r>
            <a:r>
              <a:rPr lang="hu-HU" dirty="0"/>
              <a:t> állapota kezdetben mindig függő, majd az adott művelet sikerességének hatására változhat Teljesített/Elutasított állapotra!</a:t>
            </a:r>
          </a:p>
          <a:p>
            <a:r>
              <a:rPr lang="hu-HU" dirty="0"/>
              <a:t>Ezért is nevezzük ígéretnek, hiszen kezdetben egy függő állapotban van az objektum, és egy későbbi időben fog az ígéret beteljesülni!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3032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A6310FF-63F0-2C4D-A1D0-D2BE0FA57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Promise</a:t>
            </a:r>
            <a:r>
              <a:rPr lang="hu-HU" dirty="0"/>
              <a:t> Objektum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FFE9289-62FA-D698-2AB7-F7FE4B934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667250"/>
          </a:xfrm>
        </p:spPr>
        <p:txBody>
          <a:bodyPr>
            <a:normAutofit/>
          </a:bodyPr>
          <a:lstStyle/>
          <a:p>
            <a:r>
              <a:rPr lang="hu-HU" dirty="0"/>
              <a:t>Telefonvásárlás analógia:</a:t>
            </a:r>
          </a:p>
          <a:p>
            <a:pPr lvl="1"/>
            <a:r>
              <a:rPr lang="hu-HU" dirty="0"/>
              <a:t>Szeretnénk vásárolni egy új telefont egy online áruházból. Írunk a weboldalnak, mivel szeretnénk megtudni, hogy az adott telefon elérhető-e náluk</a:t>
            </a:r>
          </a:p>
          <a:p>
            <a:pPr lvl="1"/>
            <a:r>
              <a:rPr lang="hu-HU" dirty="0"/>
              <a:t>Először kapunk egy automatikusan generált üzenetet: </a:t>
            </a:r>
            <a:br>
              <a:rPr lang="hu-HU" dirty="0"/>
            </a:br>
            <a:r>
              <a:rPr lang="hu-HU" dirty="0"/>
              <a:t>„Köszönjük, hogy megkeresett minket, ügyintézőnk hamarosan felveszi önnel a kapcsolatot”</a:t>
            </a:r>
          </a:p>
          <a:p>
            <a:pPr lvl="2"/>
            <a:r>
              <a:rPr lang="hu-HU" dirty="0"/>
              <a:t>Ez a </a:t>
            </a:r>
            <a:r>
              <a:rPr lang="hu-HU" dirty="0" err="1"/>
              <a:t>Promise</a:t>
            </a:r>
            <a:r>
              <a:rPr lang="hu-HU" dirty="0"/>
              <a:t> objektum esetén a </a:t>
            </a:r>
            <a:r>
              <a:rPr lang="hu-HU" b="1" dirty="0" err="1"/>
              <a:t>Pending</a:t>
            </a:r>
            <a:r>
              <a:rPr lang="hu-HU" b="1" dirty="0"/>
              <a:t> (Függő) állapot</a:t>
            </a:r>
            <a:r>
              <a:rPr lang="hu-HU" dirty="0"/>
              <a:t>, mivel elindítottunk egy kérést, de a jövőben fogunk rá választ kapni!</a:t>
            </a:r>
          </a:p>
          <a:p>
            <a:pPr lvl="1"/>
            <a:r>
              <a:rPr lang="hu-HU" dirty="0"/>
              <a:t>Ezután az ügyintéző kétféle válaszlehetőséget adhat:</a:t>
            </a:r>
          </a:p>
          <a:p>
            <a:pPr lvl="2"/>
            <a:r>
              <a:rPr lang="hu-HU" dirty="0"/>
              <a:t>Elérhető a készülék náluk: Ez </a:t>
            </a:r>
            <a:r>
              <a:rPr lang="hu-HU" dirty="0" err="1"/>
              <a:t>Promise</a:t>
            </a:r>
            <a:r>
              <a:rPr lang="hu-HU" dirty="0"/>
              <a:t> objektum esetén a </a:t>
            </a:r>
            <a:r>
              <a:rPr lang="hu-HU" b="1" dirty="0" err="1"/>
              <a:t>Fulfilled</a:t>
            </a:r>
            <a:r>
              <a:rPr lang="hu-HU" b="1" dirty="0"/>
              <a:t> (Teljesített) állapot</a:t>
            </a:r>
          </a:p>
          <a:p>
            <a:pPr lvl="2"/>
            <a:r>
              <a:rPr lang="hu-HU" dirty="0"/>
              <a:t>Nem elérhető náluk az adott telefon: Ez a </a:t>
            </a:r>
            <a:r>
              <a:rPr lang="hu-HU" dirty="0" err="1"/>
              <a:t>Promise</a:t>
            </a:r>
            <a:r>
              <a:rPr lang="hu-HU" dirty="0"/>
              <a:t> objektum esetén a </a:t>
            </a:r>
            <a:r>
              <a:rPr lang="hu-HU" b="1" dirty="0" err="1"/>
              <a:t>Rejeted</a:t>
            </a:r>
            <a:r>
              <a:rPr lang="hu-HU" b="1" dirty="0"/>
              <a:t> (Elutasított) állapot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90646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A6C456E-D7F6-94F1-18CD-C5BBD34E7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Promise</a:t>
            </a:r>
            <a:r>
              <a:rPr lang="hu-HU" dirty="0"/>
              <a:t> Objektum – létrehozás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1E31D8D-568D-7CB8-400C-D05BC08DE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/>
          <a:lstStyle/>
          <a:p>
            <a:r>
              <a:rPr lang="hu-HU" dirty="0" err="1"/>
              <a:t>Promise</a:t>
            </a:r>
            <a:r>
              <a:rPr lang="hu-HU" dirty="0"/>
              <a:t> objektumot </a:t>
            </a:r>
            <a:r>
              <a:rPr lang="hu-HU" dirty="0" err="1"/>
              <a:t>példányosítással</a:t>
            </a:r>
            <a:r>
              <a:rPr lang="hu-HU" dirty="0"/>
              <a:t> lehet létrehozni</a:t>
            </a:r>
          </a:p>
          <a:p>
            <a:endParaRPr lang="hu-HU" dirty="0"/>
          </a:p>
          <a:p>
            <a:r>
              <a:rPr lang="hu-HU" dirty="0"/>
              <a:t>Szintaxis:</a:t>
            </a:r>
          </a:p>
          <a:p>
            <a:endParaRPr lang="hu-HU" dirty="0"/>
          </a:p>
          <a:p>
            <a:pPr lvl="1"/>
            <a:r>
              <a:rPr lang="hu-HU" dirty="0"/>
              <a:t>Létrehoztunk egy változót, amiben az új </a:t>
            </a:r>
            <a:r>
              <a:rPr lang="hu-HU" dirty="0" err="1"/>
              <a:t>promise</a:t>
            </a:r>
            <a:r>
              <a:rPr lang="hu-HU" dirty="0"/>
              <a:t> példányt fogjuk eltárolni</a:t>
            </a:r>
          </a:p>
          <a:p>
            <a:pPr lvl="1"/>
            <a:r>
              <a:rPr lang="hu-HU" dirty="0"/>
              <a:t>A </a:t>
            </a:r>
            <a:r>
              <a:rPr lang="hu-HU" dirty="0" err="1"/>
              <a:t>példányosításra</a:t>
            </a:r>
            <a:r>
              <a:rPr lang="hu-HU" dirty="0"/>
              <a:t> a </a:t>
            </a:r>
            <a:r>
              <a:rPr lang="hu-HU" b="1" dirty="0" err="1"/>
              <a:t>new</a:t>
            </a:r>
            <a:r>
              <a:rPr lang="hu-HU" b="1" dirty="0"/>
              <a:t> </a:t>
            </a:r>
            <a:r>
              <a:rPr lang="hu-HU" dirty="0"/>
              <a:t>kulcsszót kell használni</a:t>
            </a:r>
          </a:p>
          <a:p>
            <a:pPr lvl="2"/>
            <a:r>
              <a:rPr lang="hu-HU" dirty="0"/>
              <a:t>Ekkor a </a:t>
            </a:r>
            <a:r>
              <a:rPr lang="hu-HU" dirty="0" err="1"/>
              <a:t>Promise</a:t>
            </a:r>
            <a:r>
              <a:rPr lang="hu-HU" dirty="0"/>
              <a:t> osztályból hozunk létre egy saját változatot, egy saját példányt</a:t>
            </a:r>
          </a:p>
          <a:p>
            <a:pPr lvl="2"/>
            <a:r>
              <a:rPr lang="hu-HU" dirty="0"/>
              <a:t>Paraméterként egy anonim nyílfüggvényt vár, aminek </a:t>
            </a:r>
            <a:r>
              <a:rPr lang="hu-HU" b="1" dirty="0"/>
              <a:t>egy vagy két </a:t>
            </a:r>
            <a:r>
              <a:rPr lang="hu-HU" dirty="0"/>
              <a:t>paramétert szokás átadni!</a:t>
            </a:r>
          </a:p>
          <a:p>
            <a:pPr lvl="2"/>
            <a:r>
              <a:rPr lang="hu-HU" dirty="0"/>
              <a:t>Ezek </a:t>
            </a:r>
            <a:r>
              <a:rPr lang="hu-HU" b="1" dirty="0"/>
              <a:t>a paraméterek függvényt tárolnak</a:t>
            </a:r>
            <a:endParaRPr lang="hu-HU" dirty="0"/>
          </a:p>
          <a:p>
            <a:pPr lvl="3"/>
            <a:r>
              <a:rPr lang="hu-HU" dirty="0"/>
              <a:t>Ugye tudjuk, hogy egy függvénynek  lehet másik függvényt is átadni, ezt neveztük </a:t>
            </a:r>
            <a:r>
              <a:rPr lang="hu-HU" dirty="0" err="1"/>
              <a:t>Callbacknek</a:t>
            </a:r>
            <a:endParaRPr lang="hu-HU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F50E2FFD-D6F4-7E43-510D-CDACB7458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6422" y="2523202"/>
            <a:ext cx="6189670" cy="102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109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11E7900-FB36-7F7A-B4A9-D0E696701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Promise</a:t>
            </a:r>
            <a:r>
              <a:rPr lang="hu-HU" dirty="0"/>
              <a:t> Objektum – létrehozás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5904B89-D4EF-D1AE-8096-1294DD62E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Ha az adott ígéret sikeresen teljesül, akkor a </a:t>
            </a:r>
            <a:r>
              <a:rPr lang="hu-HU" b="1" dirty="0" err="1"/>
              <a:t>resolve</a:t>
            </a:r>
            <a:r>
              <a:rPr lang="hu-HU" dirty="0"/>
              <a:t> függvényt hívjuk meg!</a:t>
            </a:r>
          </a:p>
          <a:p>
            <a:pPr lvl="1"/>
            <a:r>
              <a:rPr lang="hu-HU" dirty="0"/>
              <a:t>Ez jelzi, hogy az ígéret </a:t>
            </a:r>
            <a:r>
              <a:rPr lang="hu-HU" b="1" dirty="0"/>
              <a:t>teljesítve (</a:t>
            </a:r>
            <a:r>
              <a:rPr lang="hu-HU" b="1" dirty="0" err="1"/>
              <a:t>Fulfilled</a:t>
            </a:r>
            <a:r>
              <a:rPr lang="hu-HU" b="1" dirty="0"/>
              <a:t>) </a:t>
            </a:r>
            <a:r>
              <a:rPr lang="hu-HU" dirty="0"/>
              <a:t>lett!</a:t>
            </a:r>
          </a:p>
          <a:p>
            <a:r>
              <a:rPr lang="hu-HU" dirty="0"/>
              <a:t>Ha az adott ígéret nem teljesül, akkor a </a:t>
            </a:r>
            <a:r>
              <a:rPr lang="hu-HU" b="1" dirty="0" err="1"/>
              <a:t>reject</a:t>
            </a:r>
            <a:r>
              <a:rPr lang="hu-HU" dirty="0"/>
              <a:t> függvényt hívjuk meg!</a:t>
            </a:r>
          </a:p>
          <a:p>
            <a:pPr lvl="1"/>
            <a:r>
              <a:rPr lang="hu-HU" dirty="0"/>
              <a:t>Ez jelzi, hogy az ígéret </a:t>
            </a:r>
            <a:r>
              <a:rPr lang="hu-HU" b="1" dirty="0"/>
              <a:t>elutasított (</a:t>
            </a:r>
            <a:r>
              <a:rPr lang="hu-HU" b="1" dirty="0" err="1"/>
              <a:t>Rejected</a:t>
            </a:r>
            <a:r>
              <a:rPr lang="hu-HU" b="1" dirty="0"/>
              <a:t>) </a:t>
            </a:r>
            <a:r>
              <a:rPr lang="hu-HU" dirty="0"/>
              <a:t>lett!</a:t>
            </a:r>
          </a:p>
        </p:txBody>
      </p:sp>
    </p:spTree>
    <p:extLst>
      <p:ext uri="{BB962C8B-B14F-4D97-AF65-F5344CB8AC3E}">
        <p14:creationId xmlns:p14="http://schemas.microsoft.com/office/powerpoint/2010/main" val="4170425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B193E81-9EC6-AE33-2E07-3ABCCEF47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Promise</a:t>
            </a:r>
            <a:r>
              <a:rPr lang="hu-HU" dirty="0"/>
              <a:t> Objektum – Implementálás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D8C757F-78F9-995C-E2BC-E88BF78A3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75669"/>
          </a:xfrm>
        </p:spPr>
        <p:txBody>
          <a:bodyPr/>
          <a:lstStyle/>
          <a:p>
            <a:r>
              <a:rPr lang="hu-HU" dirty="0"/>
              <a:t>Ebben a példában létrehozunk egy ígéretet, majd az </a:t>
            </a:r>
            <a:r>
              <a:rPr lang="hu-HU" b="1" dirty="0" err="1"/>
              <a:t>isTrue</a:t>
            </a:r>
            <a:r>
              <a:rPr lang="hu-HU" b="1" dirty="0"/>
              <a:t> </a:t>
            </a:r>
            <a:r>
              <a:rPr lang="hu-HU" dirty="0"/>
              <a:t> változó értékének megfelelően döntünk, hogy az ígéret </a:t>
            </a:r>
            <a:r>
              <a:rPr lang="hu-HU" b="1" dirty="0"/>
              <a:t>teljesített (</a:t>
            </a:r>
            <a:r>
              <a:rPr lang="hu-HU" b="1" dirty="0" err="1"/>
              <a:t>Fulfilled</a:t>
            </a:r>
            <a:r>
              <a:rPr lang="hu-HU" b="1" dirty="0"/>
              <a:t>) </a:t>
            </a:r>
            <a:r>
              <a:rPr lang="hu-HU" dirty="0"/>
              <a:t>vagy </a:t>
            </a:r>
            <a:r>
              <a:rPr lang="hu-HU" b="1" dirty="0"/>
              <a:t>elutasított (</a:t>
            </a:r>
            <a:r>
              <a:rPr lang="hu-HU" b="1" dirty="0" err="1"/>
              <a:t>Rejected</a:t>
            </a:r>
            <a:r>
              <a:rPr lang="hu-HU" b="1" dirty="0"/>
              <a:t>) </a:t>
            </a:r>
            <a:r>
              <a:rPr lang="hu-HU" dirty="0"/>
              <a:t>állapotba kerüljön!</a:t>
            </a:r>
          </a:p>
          <a:p>
            <a:pPr lvl="1"/>
            <a:r>
              <a:rPr lang="hu-HU" dirty="0"/>
              <a:t>Az ígéret befejezéséhez a változó értékének megfelelően kerül meghívásra a </a:t>
            </a:r>
            <a:r>
              <a:rPr lang="hu-HU" b="1" dirty="0" err="1"/>
              <a:t>resolve</a:t>
            </a:r>
            <a:r>
              <a:rPr lang="hu-HU" b="1" dirty="0"/>
              <a:t>() </a:t>
            </a:r>
            <a:r>
              <a:rPr lang="hu-HU" dirty="0"/>
              <a:t>vagy a </a:t>
            </a:r>
            <a:r>
              <a:rPr lang="hu-HU" b="1" dirty="0" err="1"/>
              <a:t>reject</a:t>
            </a:r>
            <a:r>
              <a:rPr lang="hu-HU" b="1" dirty="0"/>
              <a:t>()  </a:t>
            </a:r>
            <a:r>
              <a:rPr lang="hu-HU" dirty="0"/>
              <a:t>függvény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B3ADE791-9C86-ED62-0BCE-65EB9B7AB3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428" y="4001294"/>
            <a:ext cx="5491195" cy="2784487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8684A85B-E8B6-4C00-4C03-CF9038BE9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189" y="3989190"/>
            <a:ext cx="5656383" cy="2796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751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29EB185-E939-B66D-DBF2-F49D7AE94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Promise</a:t>
            </a:r>
            <a:r>
              <a:rPr lang="hu-HU" dirty="0"/>
              <a:t> Objektum – paraméterek száma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E004BDFA-A548-354F-9F24-B1EB9E99F5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222" y="4178704"/>
            <a:ext cx="5706980" cy="2314171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1C2A33BC-3556-4DAC-2A2D-D99CF73604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800" y="4178704"/>
            <a:ext cx="5542349" cy="2314173"/>
          </a:xfrm>
          <a:prstGeom prst="rect">
            <a:avLst/>
          </a:prstGeom>
        </p:spPr>
      </p:pic>
      <p:sp>
        <p:nvSpPr>
          <p:cNvPr id="8" name="Tartalom helye 2">
            <a:extLst>
              <a:ext uri="{FF2B5EF4-FFF2-40B4-BE49-F238E27FC236}">
                <a16:creationId xmlns:a16="http://schemas.microsoft.com/office/drawing/2014/main" id="{320E7F14-BBD0-ED9E-1951-CC53CF0DC972}"/>
              </a:ext>
            </a:extLst>
          </p:cNvPr>
          <p:cNvSpPr txBox="1">
            <a:spLocks/>
          </p:cNvSpPr>
          <p:nvPr/>
        </p:nvSpPr>
        <p:spPr>
          <a:xfrm>
            <a:off x="838200" y="1219366"/>
            <a:ext cx="10515600" cy="2920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hu-HU" dirty="0"/>
          </a:p>
          <a:p>
            <a:r>
              <a:rPr lang="hu-HU" dirty="0"/>
              <a:t>A nyílfüggvény paramétereinek száma attól függ, hogy egy </a:t>
            </a:r>
            <a:r>
              <a:rPr lang="hu-HU" dirty="0" err="1"/>
              <a:t>Promise</a:t>
            </a:r>
            <a:r>
              <a:rPr lang="hu-HU" dirty="0"/>
              <a:t> esetén mit szeretnénk lekezelni:</a:t>
            </a:r>
          </a:p>
          <a:p>
            <a:pPr lvl="1"/>
            <a:r>
              <a:rPr lang="hu-HU" dirty="0"/>
              <a:t>Ha az ígéret teljesülését és meghiúsulását is le szeretnénk kezelni, akkor két paraméter kell használni</a:t>
            </a:r>
          </a:p>
          <a:p>
            <a:pPr lvl="1"/>
            <a:r>
              <a:rPr lang="hu-HU" dirty="0"/>
              <a:t>Ha </a:t>
            </a:r>
            <a:r>
              <a:rPr lang="hu-HU" b="1" dirty="0"/>
              <a:t>csak</a:t>
            </a:r>
            <a:r>
              <a:rPr lang="hu-HU" dirty="0"/>
              <a:t> a teljesülést vagy </a:t>
            </a:r>
            <a:r>
              <a:rPr lang="hu-HU" b="1" dirty="0"/>
              <a:t>csak</a:t>
            </a:r>
            <a:r>
              <a:rPr lang="hu-HU" dirty="0"/>
              <a:t> a meghiúsulást, akkor csak egy paraméter kell, és értelemszerűen kell választani a </a:t>
            </a:r>
            <a:r>
              <a:rPr lang="hu-HU" b="1" dirty="0" err="1"/>
              <a:t>resolve</a:t>
            </a:r>
            <a:r>
              <a:rPr lang="hu-HU" dirty="0"/>
              <a:t> és </a:t>
            </a:r>
            <a:r>
              <a:rPr lang="hu-HU" b="1" dirty="0" err="1"/>
              <a:t>reject</a:t>
            </a:r>
            <a:r>
              <a:rPr lang="hu-HU" dirty="0"/>
              <a:t> közül</a:t>
            </a:r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75891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B80AF4B-7092-A081-5455-C024098FB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Promise</a:t>
            </a:r>
            <a:r>
              <a:rPr lang="hu-HU" dirty="0"/>
              <a:t> objektum kezelés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4089DBD-5EBE-0087-E1CB-B0E3B156A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Az ígéret kezeléséhez a függvényhívásokat (</a:t>
            </a:r>
            <a:r>
              <a:rPr lang="hu-HU" dirty="0" err="1"/>
              <a:t>resolve</a:t>
            </a:r>
            <a:r>
              <a:rPr lang="hu-HU" dirty="0"/>
              <a:t> és </a:t>
            </a:r>
            <a:r>
              <a:rPr lang="hu-HU" dirty="0" err="1"/>
              <a:t>reject</a:t>
            </a:r>
            <a:r>
              <a:rPr lang="hu-HU" dirty="0"/>
              <a:t> hívásokat) két további függvénnyel kell láncolni:</a:t>
            </a:r>
          </a:p>
          <a:p>
            <a:pPr lvl="1"/>
            <a:r>
              <a:rPr lang="hu-HU" b="1" dirty="0" err="1"/>
              <a:t>then</a:t>
            </a:r>
            <a:r>
              <a:rPr lang="hu-HU" b="1" dirty="0"/>
              <a:t>() </a:t>
            </a:r>
            <a:r>
              <a:rPr lang="hu-HU" dirty="0"/>
              <a:t>függvény: Ha a </a:t>
            </a:r>
            <a:r>
              <a:rPr lang="hu-HU" dirty="0" err="1"/>
              <a:t>resolve</a:t>
            </a:r>
            <a:r>
              <a:rPr lang="hu-HU" dirty="0"/>
              <a:t>() függvény lefutott, akkor ő a </a:t>
            </a:r>
            <a:r>
              <a:rPr lang="hu-HU" b="1" dirty="0" err="1"/>
              <a:t>then</a:t>
            </a:r>
            <a:r>
              <a:rPr lang="hu-HU" b="1" dirty="0"/>
              <a:t>() </a:t>
            </a:r>
            <a:r>
              <a:rPr lang="hu-HU" dirty="0"/>
              <a:t>függvényhez lesz láncolva</a:t>
            </a:r>
          </a:p>
          <a:p>
            <a:pPr lvl="1"/>
            <a:r>
              <a:rPr lang="hu-HU" b="1" dirty="0" err="1"/>
              <a:t>catch</a:t>
            </a:r>
            <a:r>
              <a:rPr lang="hu-HU" b="1" dirty="0"/>
              <a:t>() </a:t>
            </a:r>
            <a:r>
              <a:rPr lang="hu-HU" dirty="0"/>
              <a:t>függvény: Ha a </a:t>
            </a:r>
            <a:r>
              <a:rPr lang="hu-HU" dirty="0" err="1"/>
              <a:t>reject</a:t>
            </a:r>
            <a:r>
              <a:rPr lang="hu-HU" dirty="0"/>
              <a:t>() függvény lefutott, akkor ő a </a:t>
            </a:r>
            <a:r>
              <a:rPr lang="hu-HU" b="1" dirty="0" err="1"/>
              <a:t>catch</a:t>
            </a:r>
            <a:r>
              <a:rPr lang="hu-HU" b="1" dirty="0"/>
              <a:t>() </a:t>
            </a:r>
            <a:r>
              <a:rPr lang="hu-HU" dirty="0"/>
              <a:t>függvényhez lesz láncolva</a:t>
            </a:r>
          </a:p>
          <a:p>
            <a:r>
              <a:rPr lang="hu-HU" dirty="0"/>
              <a:t>Egy ígéret </a:t>
            </a:r>
            <a:r>
              <a:rPr lang="hu-HU" dirty="0" err="1"/>
              <a:t>then</a:t>
            </a:r>
            <a:r>
              <a:rPr lang="hu-HU" dirty="0"/>
              <a:t>() és </a:t>
            </a:r>
            <a:r>
              <a:rPr lang="hu-HU" dirty="0" err="1"/>
              <a:t>catch</a:t>
            </a:r>
            <a:r>
              <a:rPr lang="hu-HU" dirty="0"/>
              <a:t>() függvénye többször is meghívható</a:t>
            </a:r>
          </a:p>
          <a:p>
            <a:endParaRPr lang="hu-HU" dirty="0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D5E0D49A-2F76-3688-2B3C-B0C84D3F5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8556" y="4959802"/>
            <a:ext cx="6694888" cy="153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750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00608CD-AB79-AACF-86D9-E4280ED6A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Promise</a:t>
            </a:r>
            <a:r>
              <a:rPr lang="hu-HU" dirty="0"/>
              <a:t> objektum kezelés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3488695F-44E9-761B-B736-EA2C1A0F2C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0511" y="4195085"/>
            <a:ext cx="6730978" cy="2534578"/>
          </a:xfr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5F40B559-2E66-5F86-DE07-58CB24CAF034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21688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Mivel az </a:t>
            </a:r>
            <a:r>
              <a:rPr lang="hu-HU" b="1" dirty="0" err="1"/>
              <a:t>isTrue</a:t>
            </a:r>
            <a:r>
              <a:rPr lang="hu-HU" b="1" dirty="0"/>
              <a:t> </a:t>
            </a:r>
            <a:r>
              <a:rPr lang="hu-HU" dirty="0"/>
              <a:t>értéke </a:t>
            </a:r>
            <a:r>
              <a:rPr lang="hu-HU" b="1" dirty="0" err="1"/>
              <a:t>true</a:t>
            </a:r>
            <a:r>
              <a:rPr lang="hu-HU" dirty="0"/>
              <a:t>, így itt a </a:t>
            </a:r>
            <a:r>
              <a:rPr lang="hu-HU" b="1" dirty="0" err="1"/>
              <a:t>resolve</a:t>
            </a:r>
            <a:r>
              <a:rPr lang="hu-HU" b="1" dirty="0"/>
              <a:t>() </a:t>
            </a:r>
            <a:r>
              <a:rPr lang="hu-HU" dirty="0"/>
              <a:t>fut le, majd a láncolás miatt a </a:t>
            </a:r>
            <a:r>
              <a:rPr lang="hu-HU" dirty="0" err="1"/>
              <a:t>Promise</a:t>
            </a:r>
            <a:r>
              <a:rPr lang="hu-HU" dirty="0"/>
              <a:t> objektum beépített </a:t>
            </a:r>
            <a:r>
              <a:rPr lang="hu-HU" b="1" dirty="0" err="1"/>
              <a:t>then</a:t>
            </a:r>
            <a:r>
              <a:rPr lang="hu-HU" b="1" dirty="0"/>
              <a:t>() </a:t>
            </a:r>
            <a:r>
              <a:rPr lang="hu-HU" dirty="0"/>
              <a:t>függvénye fog lefutni</a:t>
            </a:r>
          </a:p>
          <a:p>
            <a:pPr lvl="1"/>
            <a:r>
              <a:rPr lang="hu-HU" dirty="0"/>
              <a:t>Ekkor a </a:t>
            </a:r>
            <a:r>
              <a:rPr lang="hu-HU" b="1" dirty="0" err="1"/>
              <a:t>resolve</a:t>
            </a:r>
            <a:r>
              <a:rPr lang="hu-HU" b="1" dirty="0"/>
              <a:t>() </a:t>
            </a:r>
            <a:r>
              <a:rPr lang="hu-HU" dirty="0"/>
              <a:t>átadja az értékét a </a:t>
            </a:r>
            <a:r>
              <a:rPr lang="hu-HU" b="1" dirty="0" err="1"/>
              <a:t>then</a:t>
            </a:r>
            <a:r>
              <a:rPr lang="hu-HU" b="1" dirty="0"/>
              <a:t>() </a:t>
            </a:r>
            <a:r>
              <a:rPr lang="hu-HU" dirty="0"/>
              <a:t>függvények</a:t>
            </a:r>
          </a:p>
          <a:p>
            <a:pPr lvl="2"/>
            <a:r>
              <a:rPr lang="hu-HU" dirty="0"/>
              <a:t>Jelen példában a </a:t>
            </a:r>
            <a:r>
              <a:rPr lang="hu-HU" b="1" dirty="0" err="1"/>
              <a:t>resolve</a:t>
            </a:r>
            <a:r>
              <a:rPr lang="hu-HU" b="1" dirty="0"/>
              <a:t>() </a:t>
            </a:r>
            <a:r>
              <a:rPr lang="hu-HU" dirty="0"/>
              <a:t>átadja a „Sikerült!” szöveget a </a:t>
            </a:r>
            <a:r>
              <a:rPr lang="hu-HU" b="1" dirty="0" err="1"/>
              <a:t>then</a:t>
            </a:r>
            <a:r>
              <a:rPr lang="hu-HU" b="1" dirty="0"/>
              <a:t>() </a:t>
            </a:r>
            <a:r>
              <a:rPr lang="hu-HU" dirty="0"/>
              <a:t>függvénynek</a:t>
            </a:r>
          </a:p>
          <a:p>
            <a:pPr lvl="2"/>
            <a:r>
              <a:rPr lang="hu-HU" dirty="0"/>
              <a:t>A </a:t>
            </a:r>
            <a:r>
              <a:rPr lang="hu-HU" b="1" dirty="0" err="1"/>
              <a:t>then</a:t>
            </a:r>
            <a:r>
              <a:rPr lang="hu-HU" b="1" dirty="0"/>
              <a:t>() </a:t>
            </a:r>
            <a:r>
              <a:rPr lang="hu-HU" dirty="0"/>
              <a:t>függvényen belül az </a:t>
            </a:r>
            <a:r>
              <a:rPr lang="hu-HU" b="1" dirty="0" err="1"/>
              <a:t>eredmeny</a:t>
            </a:r>
            <a:r>
              <a:rPr lang="hu-HU" b="1" dirty="0"/>
              <a:t> </a:t>
            </a:r>
            <a:r>
              <a:rPr lang="hu-HU" dirty="0"/>
              <a:t>nevű</a:t>
            </a:r>
            <a:r>
              <a:rPr lang="hu-HU" b="1" dirty="0"/>
              <a:t> </a:t>
            </a:r>
            <a:r>
              <a:rPr lang="hu-HU" dirty="0"/>
              <a:t>lokális változó tárolja el az értéket</a:t>
            </a:r>
          </a:p>
        </p:txBody>
      </p:sp>
    </p:spTree>
    <p:extLst>
      <p:ext uri="{BB962C8B-B14F-4D97-AF65-F5344CB8AC3E}">
        <p14:creationId xmlns:p14="http://schemas.microsoft.com/office/powerpoint/2010/main" val="1524751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D80D187-0DE8-C79F-5AA1-484C0DEE2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Promise</a:t>
            </a:r>
            <a:r>
              <a:rPr lang="hu-HU" dirty="0"/>
              <a:t> objektum kezelés</a:t>
            </a: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EEDFAA08-DF0C-5E2A-8CE1-AF86AEECAA1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Mivel az </a:t>
            </a:r>
            <a:r>
              <a:rPr lang="hu-HU" b="1" dirty="0" err="1"/>
              <a:t>isTrue</a:t>
            </a:r>
            <a:r>
              <a:rPr lang="hu-HU" b="1" dirty="0"/>
              <a:t> </a:t>
            </a:r>
            <a:r>
              <a:rPr lang="hu-HU" dirty="0"/>
              <a:t>értéke </a:t>
            </a:r>
            <a:r>
              <a:rPr lang="hu-HU" b="1" dirty="0" err="1"/>
              <a:t>false</a:t>
            </a:r>
            <a:r>
              <a:rPr lang="hu-HU" dirty="0"/>
              <a:t>, így itt a </a:t>
            </a:r>
            <a:r>
              <a:rPr lang="hu-HU" b="1" dirty="0" err="1"/>
              <a:t>reject</a:t>
            </a:r>
            <a:r>
              <a:rPr lang="hu-HU" b="1" dirty="0"/>
              <a:t>() </a:t>
            </a:r>
            <a:r>
              <a:rPr lang="hu-HU" dirty="0"/>
              <a:t>fut le, majd a láncolás miatt a </a:t>
            </a:r>
            <a:r>
              <a:rPr lang="hu-HU" dirty="0" err="1"/>
              <a:t>Promise</a:t>
            </a:r>
            <a:r>
              <a:rPr lang="hu-HU" dirty="0"/>
              <a:t> objektum beépített </a:t>
            </a:r>
            <a:r>
              <a:rPr lang="hu-HU" b="1" dirty="0" err="1"/>
              <a:t>catch</a:t>
            </a:r>
            <a:r>
              <a:rPr lang="hu-HU" b="1" dirty="0"/>
              <a:t>() </a:t>
            </a:r>
            <a:r>
              <a:rPr lang="hu-HU" dirty="0"/>
              <a:t>függvénye fog lefutni</a:t>
            </a:r>
          </a:p>
          <a:p>
            <a:pPr lvl="1"/>
            <a:r>
              <a:rPr lang="hu-HU" dirty="0"/>
              <a:t>Ekkor a </a:t>
            </a:r>
            <a:r>
              <a:rPr lang="hu-HU" b="1" dirty="0" err="1"/>
              <a:t>reject</a:t>
            </a:r>
            <a:r>
              <a:rPr lang="hu-HU" b="1" dirty="0"/>
              <a:t>() </a:t>
            </a:r>
            <a:r>
              <a:rPr lang="hu-HU" dirty="0"/>
              <a:t>átadja az értékét a </a:t>
            </a:r>
            <a:r>
              <a:rPr lang="hu-HU" b="1" dirty="0" err="1"/>
              <a:t>catch</a:t>
            </a:r>
            <a:r>
              <a:rPr lang="hu-HU" b="1" dirty="0"/>
              <a:t>() </a:t>
            </a:r>
            <a:r>
              <a:rPr lang="hu-HU" dirty="0"/>
              <a:t>függvények</a:t>
            </a:r>
          </a:p>
          <a:p>
            <a:pPr lvl="2"/>
            <a:r>
              <a:rPr lang="hu-HU" dirty="0"/>
              <a:t>Jelen példában a </a:t>
            </a:r>
            <a:r>
              <a:rPr lang="hu-HU" b="1" dirty="0" err="1"/>
              <a:t>reject</a:t>
            </a:r>
            <a:r>
              <a:rPr lang="hu-HU" b="1" dirty="0"/>
              <a:t>() </a:t>
            </a:r>
            <a:r>
              <a:rPr lang="hu-HU" dirty="0"/>
              <a:t>átadja a „El lett utasítva!” szöveget a </a:t>
            </a:r>
            <a:r>
              <a:rPr lang="hu-HU" b="1" dirty="0" err="1"/>
              <a:t>catch</a:t>
            </a:r>
            <a:r>
              <a:rPr lang="hu-HU" b="1" dirty="0"/>
              <a:t>() </a:t>
            </a:r>
            <a:r>
              <a:rPr lang="hu-HU" dirty="0"/>
              <a:t>függvénynek</a:t>
            </a:r>
          </a:p>
          <a:p>
            <a:pPr lvl="2"/>
            <a:r>
              <a:rPr lang="hu-HU" dirty="0"/>
              <a:t>A </a:t>
            </a:r>
            <a:r>
              <a:rPr lang="hu-HU" b="1" dirty="0" err="1"/>
              <a:t>catch</a:t>
            </a:r>
            <a:r>
              <a:rPr lang="hu-HU" b="1" dirty="0"/>
              <a:t>() </a:t>
            </a:r>
            <a:r>
              <a:rPr lang="hu-HU" dirty="0"/>
              <a:t>függvényen belül a </a:t>
            </a:r>
            <a:r>
              <a:rPr lang="hu-HU" b="1" dirty="0"/>
              <a:t>hiba </a:t>
            </a:r>
            <a:r>
              <a:rPr lang="hu-HU" dirty="0"/>
              <a:t>nevű lokális változó tárolja el az értéket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AD73A37C-06C0-BF24-4430-ED43C11FF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5335" y="4029203"/>
            <a:ext cx="6841330" cy="262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576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DD778D9-3D8C-EF38-EC4E-503522438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Promise</a:t>
            </a:r>
            <a:r>
              <a:rPr lang="hu-HU" dirty="0"/>
              <a:t> objektum felhasználása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7A98B8C-F2CE-6070-0A00-8E20DBB15E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Ígéreteket akkor használunk, amikor a feladatoknak be kell várniuk egymást</a:t>
            </a:r>
          </a:p>
          <a:p>
            <a:pPr lvl="1"/>
            <a:r>
              <a:rPr lang="hu-HU" dirty="0"/>
              <a:t>Tehát amikor nem kezdhetjük el </a:t>
            </a:r>
            <a:r>
              <a:rPr lang="hu-HU" b="1" dirty="0"/>
              <a:t>B </a:t>
            </a:r>
            <a:r>
              <a:rPr lang="hu-HU" dirty="0"/>
              <a:t>feladatot addig, amíg az </a:t>
            </a:r>
            <a:r>
              <a:rPr lang="hu-HU" b="1" dirty="0"/>
              <a:t>A</a:t>
            </a:r>
            <a:r>
              <a:rPr lang="hu-HU" dirty="0"/>
              <a:t> feladat nem teljesül</a:t>
            </a:r>
          </a:p>
          <a:p>
            <a:pPr lvl="1"/>
            <a:endParaRPr lang="hu-HU" dirty="0"/>
          </a:p>
          <a:p>
            <a:r>
              <a:rPr lang="hu-HU" dirty="0"/>
              <a:t>Ígéretet objektumot lehet létrehozni egy függvény visszatérési értékének megadásakor is</a:t>
            </a:r>
          </a:p>
          <a:p>
            <a:pPr lvl="1"/>
            <a:r>
              <a:rPr lang="hu-HU" dirty="0"/>
              <a:t>Ekkor a függvény egy </a:t>
            </a:r>
            <a:r>
              <a:rPr lang="hu-HU" dirty="0" err="1"/>
              <a:t>promise</a:t>
            </a:r>
            <a:r>
              <a:rPr lang="hu-HU" dirty="0"/>
              <a:t> objektummal tér vissza</a:t>
            </a:r>
          </a:p>
        </p:txBody>
      </p:sp>
    </p:spTree>
    <p:extLst>
      <p:ext uri="{BB962C8B-B14F-4D97-AF65-F5344CB8AC3E}">
        <p14:creationId xmlns:p14="http://schemas.microsoft.com/office/powerpoint/2010/main" val="169207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A383557-E56C-3236-78D7-939B69DA6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484" y="365125"/>
            <a:ext cx="10515600" cy="1325563"/>
          </a:xfrm>
        </p:spPr>
        <p:txBody>
          <a:bodyPr/>
          <a:lstStyle/>
          <a:p>
            <a:r>
              <a:rPr lang="hu-HU" dirty="0" err="1"/>
              <a:t>Promise</a:t>
            </a:r>
            <a:r>
              <a:rPr lang="hu-HU" dirty="0"/>
              <a:t> objektum felhasználása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B1A548C-F2D2-A694-9C91-556C3FFFE2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42313" y="229848"/>
            <a:ext cx="3573223" cy="6398304"/>
          </a:xfr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B6E36431-3F5C-9516-F98A-38F12F6D6BBC}"/>
              </a:ext>
            </a:extLst>
          </p:cNvPr>
          <p:cNvSpPr txBox="1">
            <a:spLocks/>
          </p:cNvSpPr>
          <p:nvPr/>
        </p:nvSpPr>
        <p:spPr>
          <a:xfrm>
            <a:off x="565484" y="1825965"/>
            <a:ext cx="10515600" cy="40778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Ebben a példában az </a:t>
            </a:r>
            <a:r>
              <a:rPr lang="hu-HU" b="1" dirty="0" err="1"/>
              <a:t>elso</a:t>
            </a:r>
            <a:r>
              <a:rPr lang="hu-HU" b="1" dirty="0"/>
              <a:t>() </a:t>
            </a:r>
            <a:r>
              <a:rPr lang="hu-HU" dirty="0"/>
              <a:t>nevű függvény egy </a:t>
            </a:r>
            <a:br>
              <a:rPr lang="hu-HU" dirty="0"/>
            </a:br>
            <a:r>
              <a:rPr lang="hu-HU" dirty="0"/>
              <a:t>ígéretet ad vissza!</a:t>
            </a:r>
          </a:p>
          <a:p>
            <a:pPr lvl="1"/>
            <a:r>
              <a:rPr lang="hu-HU" dirty="0"/>
              <a:t>A </a:t>
            </a:r>
            <a:r>
              <a:rPr lang="hu-HU" b="1" dirty="0" err="1"/>
              <a:t>setTimeout</a:t>
            </a:r>
            <a:r>
              <a:rPr lang="hu-HU" b="1" dirty="0"/>
              <a:t>() </a:t>
            </a:r>
            <a:r>
              <a:rPr lang="hu-HU" dirty="0"/>
              <a:t>aszinkron függvénnyel késleltetjük</a:t>
            </a:r>
            <a:br>
              <a:rPr lang="hu-HU" dirty="0"/>
            </a:br>
            <a:r>
              <a:rPr lang="hu-HU" dirty="0"/>
              <a:t>a </a:t>
            </a:r>
            <a:r>
              <a:rPr lang="hu-HU" b="1" dirty="0" err="1"/>
              <a:t>resolve</a:t>
            </a:r>
            <a:r>
              <a:rPr lang="hu-HU" b="1" dirty="0"/>
              <a:t>()</a:t>
            </a:r>
            <a:r>
              <a:rPr lang="hu-HU" dirty="0"/>
              <a:t> függvény lefutását 3 másodperccel</a:t>
            </a:r>
          </a:p>
          <a:p>
            <a:pPr lvl="1"/>
            <a:r>
              <a:rPr lang="hu-HU" dirty="0"/>
              <a:t>A további függvények is hasonlóan működnek, </a:t>
            </a:r>
            <a:br>
              <a:rPr lang="hu-HU" dirty="0"/>
            </a:br>
            <a:r>
              <a:rPr lang="hu-HU" dirty="0"/>
              <a:t>csak a késleltetés ideje változik</a:t>
            </a:r>
          </a:p>
          <a:p>
            <a:r>
              <a:rPr lang="hu-HU" dirty="0"/>
              <a:t>Az ígéret kezelésénél meghívjuk az </a:t>
            </a:r>
            <a:r>
              <a:rPr lang="hu-HU" b="1" dirty="0" err="1"/>
              <a:t>elso</a:t>
            </a:r>
            <a:r>
              <a:rPr lang="hu-HU" b="1" dirty="0"/>
              <a:t>() </a:t>
            </a:r>
            <a:r>
              <a:rPr lang="hu-HU" dirty="0"/>
              <a:t>függvényt,</a:t>
            </a:r>
            <a:br>
              <a:rPr lang="hu-HU" dirty="0"/>
            </a:br>
            <a:r>
              <a:rPr lang="hu-HU" dirty="0"/>
              <a:t>majd az ígéret sikerességét vizsgálva futtatjuk a </a:t>
            </a:r>
            <a:br>
              <a:rPr lang="hu-HU" dirty="0"/>
            </a:br>
            <a:r>
              <a:rPr lang="hu-HU" b="1" dirty="0" err="1"/>
              <a:t>masodik</a:t>
            </a:r>
            <a:r>
              <a:rPr lang="hu-HU" b="1" dirty="0"/>
              <a:t>() </a:t>
            </a:r>
            <a:r>
              <a:rPr lang="hu-HU" dirty="0" err="1"/>
              <a:t>fgv</a:t>
            </a:r>
            <a:r>
              <a:rPr lang="hu-HU" dirty="0"/>
              <a:t>-t, aminek a sikerességét vizsgálva </a:t>
            </a:r>
            <a:br>
              <a:rPr lang="hu-HU" dirty="0"/>
            </a:br>
            <a:r>
              <a:rPr lang="hu-HU" dirty="0"/>
              <a:t>meghívjuk a </a:t>
            </a:r>
            <a:r>
              <a:rPr lang="hu-HU" b="1" dirty="0"/>
              <a:t>harmadik()</a:t>
            </a:r>
            <a:r>
              <a:rPr lang="hu-HU" dirty="0"/>
              <a:t> függvényt, majd annak </a:t>
            </a:r>
            <a:br>
              <a:rPr lang="hu-HU" dirty="0"/>
            </a:br>
            <a:r>
              <a:rPr lang="hu-HU" dirty="0"/>
              <a:t>sikerességét vizsgálva kiíratjuk hogy: </a:t>
            </a:r>
            <a:br>
              <a:rPr lang="hu-HU" dirty="0"/>
            </a:br>
            <a:r>
              <a:rPr lang="hu-HU" dirty="0"/>
              <a:t>„Minden lépés teljesítve!”</a:t>
            </a:r>
            <a:endParaRPr lang="hu-HU" b="1" dirty="0"/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E964DB63-41B2-61EC-4BB8-1BD925F841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409195"/>
            <a:ext cx="2194122" cy="121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825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61DA56BA-8E10-46FA-7DA5-6DD71AAF6C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457488"/>
            <a:ext cx="8229599" cy="5261547"/>
          </a:xfrm>
          <a:prstGeom prst="rect">
            <a:avLst/>
          </a:prstGeom>
        </p:spPr>
      </p:pic>
      <p:sp>
        <p:nvSpPr>
          <p:cNvPr id="5" name="Cím 1">
            <a:extLst>
              <a:ext uri="{FF2B5EF4-FFF2-40B4-BE49-F238E27FC236}">
                <a16:creationId xmlns:a16="http://schemas.microsoft.com/office/drawing/2014/main" id="{890DFD94-4114-40D2-C9D7-3658BE664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hu-HU" dirty="0" err="1"/>
              <a:t>Promise</a:t>
            </a:r>
            <a:r>
              <a:rPr lang="hu-HU" dirty="0"/>
              <a:t> Objektum - példa</a:t>
            </a:r>
          </a:p>
        </p:txBody>
      </p:sp>
    </p:spTree>
    <p:extLst>
      <p:ext uri="{BB962C8B-B14F-4D97-AF65-F5344CB8AC3E}">
        <p14:creationId xmlns:p14="http://schemas.microsoft.com/office/powerpoint/2010/main" val="372667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62256FC-C57F-5B25-BB89-86B679793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setTimeout</a:t>
            </a:r>
            <a:r>
              <a:rPr lang="hu-HU" dirty="0"/>
              <a:t>() és </a:t>
            </a:r>
            <a:r>
              <a:rPr lang="hu-HU" dirty="0" err="1"/>
              <a:t>setInterval</a:t>
            </a:r>
            <a:r>
              <a:rPr lang="hu-HU" dirty="0"/>
              <a:t>() függvények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D4B03F8-CF47-9378-4720-7D07B033C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Olyan függvények, amelyek beépített időzítővel rendelkeznek, és lehetővé teszik az aszinkron műveletek időzítését</a:t>
            </a:r>
          </a:p>
          <a:p>
            <a:endParaRPr lang="hu-HU" dirty="0"/>
          </a:p>
          <a:p>
            <a:r>
              <a:rPr lang="hu-HU" dirty="0"/>
              <a:t>A </a:t>
            </a:r>
            <a:r>
              <a:rPr lang="hu-HU" b="1" dirty="0" err="1"/>
              <a:t>setTimeout</a:t>
            </a:r>
            <a:r>
              <a:rPr lang="hu-HU" b="1" dirty="0"/>
              <a:t>(függvény, idő) </a:t>
            </a:r>
            <a:r>
              <a:rPr lang="hu-HU" dirty="0"/>
              <a:t>függvény egyszeri késleltetést állít be, az idő lejárta után a paraméterként kapott függvény lefut</a:t>
            </a:r>
          </a:p>
          <a:p>
            <a:pPr lvl="1"/>
            <a:r>
              <a:rPr lang="hu-HU" dirty="0"/>
              <a:t>Az időt millisec-ben kell megadni (1000ms = 1mp)</a:t>
            </a:r>
          </a:p>
          <a:p>
            <a:pPr lvl="1"/>
            <a:endParaRPr lang="hu-HU" dirty="0"/>
          </a:p>
          <a:p>
            <a:r>
              <a:rPr lang="hu-HU" dirty="0"/>
              <a:t>A </a:t>
            </a:r>
            <a:r>
              <a:rPr lang="hu-HU" b="1" dirty="0" err="1"/>
              <a:t>setInterval</a:t>
            </a:r>
            <a:r>
              <a:rPr lang="hu-HU" b="1" dirty="0"/>
              <a:t>(függvény, időköz) </a:t>
            </a:r>
            <a:r>
              <a:rPr lang="hu-HU" dirty="0"/>
              <a:t>függvény meghatározott időközönként lefuttatja a paraméterben kapott függvényt</a:t>
            </a:r>
          </a:p>
          <a:p>
            <a:pPr lvl="1"/>
            <a:r>
              <a:rPr lang="hu-HU" dirty="0"/>
              <a:t>Az időt millisec-ben kell megadni (1000ms = 1mp)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99712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4E0E51E-4C5E-B74B-8F4E-D5A20E5F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setTimeout</a:t>
            </a:r>
            <a:r>
              <a:rPr lang="hu-HU" dirty="0"/>
              <a:t>() és </a:t>
            </a:r>
            <a:r>
              <a:rPr lang="hu-HU" dirty="0" err="1"/>
              <a:t>setInterval</a:t>
            </a:r>
            <a:r>
              <a:rPr lang="hu-HU" dirty="0"/>
              <a:t>() példák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D9371AA7-87D7-0087-D091-D7F3061B4D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962" y="4561845"/>
            <a:ext cx="8520076" cy="1840758"/>
          </a:xfrm>
          <a:prstGeom prst="rect">
            <a:avLst/>
          </a:prstGeom>
        </p:spPr>
      </p:pic>
      <p:pic>
        <p:nvPicPr>
          <p:cNvPr id="12" name="Tartalom helye 11">
            <a:extLst>
              <a:ext uri="{FF2B5EF4-FFF2-40B4-BE49-F238E27FC236}">
                <a16:creationId xmlns:a16="http://schemas.microsoft.com/office/drawing/2014/main" id="{37E3D6FB-D630-6A3F-7DE9-3042052E40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35962" y="2191575"/>
            <a:ext cx="8520076" cy="1869383"/>
          </a:xfrm>
        </p:spPr>
      </p:pic>
    </p:spTree>
    <p:extLst>
      <p:ext uri="{BB962C8B-B14F-4D97-AF65-F5344CB8AC3E}">
        <p14:creationId xmlns:p14="http://schemas.microsoft.com/office/powerpoint/2010/main" val="38939874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AD43252-2841-1D62-E8E1-86A6346FC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setTimeout</a:t>
            </a:r>
            <a:r>
              <a:rPr lang="hu-HU" dirty="0"/>
              <a:t>() és </a:t>
            </a:r>
            <a:r>
              <a:rPr lang="hu-HU" dirty="0" err="1"/>
              <a:t>setInterval</a:t>
            </a:r>
            <a:r>
              <a:rPr lang="hu-HU" dirty="0"/>
              <a:t>() függvények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59F0D7B-A55F-BAAD-72FA-0363AB95F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Függvényhívás helyett természetesen a már korábban is látott anonim nyílfüggvény felhasználás is lehetséges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3A0249D-7366-B527-6327-D9400DC2D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057" y="3408947"/>
            <a:ext cx="7724137" cy="97159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C3720E39-F446-A407-C0E8-22CE04E80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8494" y="4833699"/>
            <a:ext cx="7678700" cy="97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972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68F3CAE-68B1-C1CA-0CD0-947D85420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setTimeout</a:t>
            </a:r>
            <a:r>
              <a:rPr lang="hu-HU" dirty="0"/>
              <a:t>() és </a:t>
            </a:r>
            <a:r>
              <a:rPr lang="hu-HU" dirty="0" err="1"/>
              <a:t>setInterval</a:t>
            </a:r>
            <a:r>
              <a:rPr lang="hu-HU" dirty="0"/>
              <a:t>() hatásának törlése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7F43667-79F1-1607-320B-F2778B8926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kód késleltetését a </a:t>
            </a:r>
            <a:r>
              <a:rPr lang="hu-HU" b="1" dirty="0" err="1"/>
              <a:t>clearTimeout</a:t>
            </a:r>
            <a:r>
              <a:rPr lang="hu-HU" b="1" dirty="0"/>
              <a:t>() </a:t>
            </a:r>
            <a:r>
              <a:rPr lang="hu-HU" dirty="0"/>
              <a:t>függvénnyel lehet megvalósítani, ami egy darab paramétert vár, a megszüntetendő függvény változóját </a:t>
            </a:r>
          </a:p>
          <a:p>
            <a:endParaRPr lang="hu-HU" b="1" dirty="0"/>
          </a:p>
          <a:p>
            <a:endParaRPr lang="hu-HU" b="1" dirty="0"/>
          </a:p>
          <a:p>
            <a:endParaRPr lang="hu-HU" b="1" dirty="0"/>
          </a:p>
          <a:p>
            <a:r>
              <a:rPr lang="hu-HU" dirty="0"/>
              <a:t>A kód ismétlését a </a:t>
            </a:r>
            <a:r>
              <a:rPr lang="hu-HU" b="1" dirty="0" err="1"/>
              <a:t>clearInterval</a:t>
            </a:r>
            <a:r>
              <a:rPr lang="hu-HU" b="1" dirty="0"/>
              <a:t>() </a:t>
            </a:r>
            <a:r>
              <a:rPr lang="hu-HU" dirty="0"/>
              <a:t>függvénnyel lehet megvalósítani, ami egy darab paramétert vár, a megszüntetendő függvény változóját </a:t>
            </a:r>
          </a:p>
          <a:p>
            <a:endParaRPr lang="hu-HU" b="1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086674CD-ABB9-E1B3-0F60-7EE56EBF5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9698" y="2856391"/>
            <a:ext cx="5632603" cy="1145218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F10CEC60-FFCB-88F7-CF53-FFEF76AFDA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9698" y="5423690"/>
            <a:ext cx="5749947" cy="114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244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3AF214B-8D0A-2473-912B-D065B6D42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Promise</a:t>
            </a:r>
            <a:r>
              <a:rPr lang="hu-HU" dirty="0"/>
              <a:t> - Feladat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1B4E394-239C-2FBC-CBEA-2EF8431DE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Készítsen egy </a:t>
            </a:r>
            <a:r>
              <a:rPr lang="hu-HU" b="1" dirty="0" err="1"/>
              <a:t>visszaszamlalas</a:t>
            </a:r>
            <a:r>
              <a:rPr lang="hu-HU" b="1" dirty="0"/>
              <a:t>()</a:t>
            </a:r>
            <a:r>
              <a:rPr lang="hu-HU" dirty="0"/>
              <a:t> nevű függvényt, amely egy számot vár paraméterként és egy ígéretet ad vissza!</a:t>
            </a:r>
          </a:p>
          <a:p>
            <a:pPr lvl="1"/>
            <a:r>
              <a:rPr lang="hu-HU" dirty="0"/>
              <a:t>A paraméterként megadott szám határozza meg, hogy hány másodperc van még hátra!</a:t>
            </a:r>
          </a:p>
          <a:p>
            <a:pPr lvl="1"/>
            <a:r>
              <a:rPr lang="hu-HU" dirty="0"/>
              <a:t>Minden másodpercben írja ki konzolra, hogy hány másodperc van hátra még!</a:t>
            </a:r>
          </a:p>
          <a:p>
            <a:pPr lvl="1"/>
            <a:r>
              <a:rPr lang="hu-HU" dirty="0"/>
              <a:t>Ha a program eléri a nullát, akkor írja ki a következőt: „Visszaszámlálás vége!”</a:t>
            </a:r>
          </a:p>
          <a:p>
            <a:pPr lvl="1"/>
            <a:r>
              <a:rPr lang="hu-HU" dirty="0"/>
              <a:t>Ha a kezdőidő kevesebb, mint 1 másodperc, az ígéret legyen elutasítva az alábbi hibaüzenettel: „Érvénytelen kezdőérték!”</a:t>
            </a:r>
          </a:p>
        </p:txBody>
      </p:sp>
    </p:spTree>
    <p:extLst>
      <p:ext uri="{BB962C8B-B14F-4D97-AF65-F5344CB8AC3E}">
        <p14:creationId xmlns:p14="http://schemas.microsoft.com/office/powerpoint/2010/main" val="22800679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1D2BA1D-EF8C-023B-6ED1-F78052F83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Fetch</a:t>
            </a:r>
            <a:r>
              <a:rPr lang="hu-HU" dirty="0"/>
              <a:t> API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F507E55-0242-0657-A48D-23A3E9F4F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HTTP-kérések küldésére és válaszok kezelésére használatos függvény</a:t>
            </a:r>
          </a:p>
          <a:p>
            <a:pPr lvl="1"/>
            <a:r>
              <a:rPr lang="hu-HU" dirty="0"/>
              <a:t>Adatok lekérésére és küldésére szolgál, aszinkron módon</a:t>
            </a:r>
          </a:p>
          <a:p>
            <a:pPr lvl="1"/>
            <a:r>
              <a:rPr lang="hu-HU" dirty="0"/>
              <a:t>Mivel aszinkron, így nem blokkolja más programkódok futását, amíg a kérés vagy válaszküldés lefut</a:t>
            </a:r>
          </a:p>
          <a:p>
            <a:r>
              <a:rPr lang="hu-HU" dirty="0"/>
              <a:t>Az API egy interfész, amely a különböző alkalmazások közötti kommunikációt valósítja meg. </a:t>
            </a:r>
          </a:p>
          <a:p>
            <a:pPr lvl="1"/>
            <a:r>
              <a:rPr lang="hu-HU" dirty="0"/>
              <a:t>A </a:t>
            </a:r>
            <a:r>
              <a:rPr lang="hu-HU" dirty="0" err="1"/>
              <a:t>Fetch</a:t>
            </a:r>
            <a:r>
              <a:rPr lang="hu-HU" dirty="0"/>
              <a:t> API a webes kommunikációt valósítja meg</a:t>
            </a:r>
          </a:p>
          <a:p>
            <a:pPr lvl="1"/>
            <a:endParaRPr lang="hu-HU" dirty="0"/>
          </a:p>
          <a:p>
            <a:r>
              <a:rPr lang="hu-HU" dirty="0"/>
              <a:t>Példa: Írunk egy webes felületet, amely képmegjelenítőként szolgál, de a képeket egy másik weboldalról szerezzük be!</a:t>
            </a:r>
          </a:p>
          <a:p>
            <a:pPr lvl="1"/>
            <a:r>
              <a:rPr lang="hu-HU" dirty="0"/>
              <a:t>Ekkor nem szükséges az adott weboldal képeit nekünk eltárolni, elég egy </a:t>
            </a:r>
            <a:r>
              <a:rPr lang="hu-HU" dirty="0" err="1"/>
              <a:t>Fetch</a:t>
            </a:r>
            <a:r>
              <a:rPr lang="hu-HU" dirty="0"/>
              <a:t> API interfésszel kapcsolatot teremteni a két oldal között</a:t>
            </a:r>
          </a:p>
          <a:p>
            <a:pPr lvl="2"/>
            <a:r>
              <a:rPr lang="hu-HU" dirty="0"/>
              <a:t>Így ha a képeket tartalmazó oldal frissül (mondjuk bővítik további képekkel), akkor a saját oldalunk is dinamikusan tudja ezt kezelni!</a:t>
            </a:r>
          </a:p>
        </p:txBody>
      </p:sp>
    </p:spTree>
    <p:extLst>
      <p:ext uri="{BB962C8B-B14F-4D97-AF65-F5344CB8AC3E}">
        <p14:creationId xmlns:p14="http://schemas.microsoft.com/office/powerpoint/2010/main" val="27668306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EB261A5-687A-A281-69F8-38C553379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Fetch</a:t>
            </a:r>
            <a:r>
              <a:rPr lang="hu-HU" dirty="0"/>
              <a:t> API - Szintaxis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E05C6BB-99C1-40BA-C6B2-C2D8428ED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769" y="1851109"/>
            <a:ext cx="8337883" cy="4527049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A </a:t>
            </a:r>
            <a:r>
              <a:rPr lang="hu-HU" b="1" dirty="0" err="1"/>
              <a:t>fetch</a:t>
            </a:r>
            <a:r>
              <a:rPr lang="hu-HU" b="1" dirty="0"/>
              <a:t>() </a:t>
            </a:r>
            <a:r>
              <a:rPr lang="hu-HU" dirty="0"/>
              <a:t>függvény egy vagy két paramétert vár</a:t>
            </a:r>
          </a:p>
          <a:p>
            <a:pPr lvl="1"/>
            <a:r>
              <a:rPr lang="hu-HU" dirty="0"/>
              <a:t>Az első paraméter egy URL, azaz cím, ahonnan adatokat kérünk le, vagy ahová adatokat küldünk</a:t>
            </a:r>
          </a:p>
          <a:p>
            <a:pPr lvl="1"/>
            <a:r>
              <a:rPr lang="hu-HU" dirty="0"/>
              <a:t>A második paraméter opcionális, itt a kérés módszerei állíthatók be </a:t>
            </a:r>
          </a:p>
          <a:p>
            <a:pPr lvl="2"/>
            <a:r>
              <a:rPr lang="hu-HU" dirty="0"/>
              <a:t>Pl.: GET vagy POST legyen a kérés, </a:t>
            </a:r>
            <a:r>
              <a:rPr lang="hu-HU" dirty="0" err="1"/>
              <a:t>stb</a:t>
            </a:r>
            <a:r>
              <a:rPr lang="hu-HU" dirty="0"/>
              <a:t> </a:t>
            </a:r>
          </a:p>
          <a:p>
            <a:pPr lvl="2"/>
            <a:r>
              <a:rPr lang="hu-HU" dirty="0"/>
              <a:t>Alapértelmezés szerint mindig GET kérést küldünk</a:t>
            </a:r>
          </a:p>
          <a:p>
            <a:r>
              <a:rPr lang="hu-HU" dirty="0"/>
              <a:t>A </a:t>
            </a:r>
            <a:r>
              <a:rPr lang="hu-HU" b="1" dirty="0" err="1"/>
              <a:t>fetch</a:t>
            </a:r>
            <a:r>
              <a:rPr lang="hu-HU" b="1" dirty="0"/>
              <a:t>() </a:t>
            </a:r>
            <a:r>
              <a:rPr lang="hu-HU" dirty="0"/>
              <a:t>függvény egy </a:t>
            </a:r>
            <a:r>
              <a:rPr lang="hu-HU" dirty="0" err="1"/>
              <a:t>Promise</a:t>
            </a:r>
            <a:r>
              <a:rPr lang="hu-HU" dirty="0"/>
              <a:t> objektummal tér vissza, ennek megfelelően a hívás után le kell kezelni az ígéret elfogadását és elutasítását </a:t>
            </a:r>
          </a:p>
          <a:p>
            <a:pPr lvl="1"/>
            <a:r>
              <a:rPr lang="hu-HU" dirty="0"/>
              <a:t>Amikor egy adatkérésre érkezik egy válasz, akkor a </a:t>
            </a:r>
            <a:r>
              <a:rPr lang="hu-HU" b="1" dirty="0" err="1"/>
              <a:t>then</a:t>
            </a:r>
            <a:r>
              <a:rPr lang="hu-HU" b="1" dirty="0"/>
              <a:t>() </a:t>
            </a:r>
            <a:r>
              <a:rPr lang="hu-HU" dirty="0"/>
              <a:t>függvény fut le, ha hibát ad vissza, akkor pedig a </a:t>
            </a:r>
            <a:r>
              <a:rPr lang="hu-HU" b="1" dirty="0" err="1"/>
              <a:t>catch</a:t>
            </a:r>
            <a:r>
              <a:rPr lang="hu-HU" b="1" dirty="0"/>
              <a:t>()</a:t>
            </a:r>
            <a:r>
              <a:rPr lang="hu-HU" dirty="0"/>
              <a:t> metódus fut le!</a:t>
            </a:r>
          </a:p>
          <a:p>
            <a:pPr lvl="1"/>
            <a:r>
              <a:rPr lang="hu-HU" dirty="0"/>
              <a:t>A </a:t>
            </a:r>
            <a:r>
              <a:rPr lang="hu-HU" b="1" dirty="0" err="1"/>
              <a:t>catch</a:t>
            </a:r>
            <a:r>
              <a:rPr lang="hu-HU" b="1" dirty="0"/>
              <a:t>() </a:t>
            </a:r>
            <a:r>
              <a:rPr lang="hu-HU" dirty="0"/>
              <a:t>metódust a legtöbb esetben elhagyjuk </a:t>
            </a:r>
            <a:r>
              <a:rPr lang="hu-HU" dirty="0" err="1"/>
              <a:t>Fetch</a:t>
            </a:r>
            <a:r>
              <a:rPr lang="hu-HU" dirty="0"/>
              <a:t> API esetén!</a:t>
            </a:r>
            <a:endParaRPr lang="hu-HU" b="1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145EDA3-6139-1699-0AE6-0FB1044537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0652" y="2899552"/>
            <a:ext cx="3368842" cy="210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816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D5266F-7B55-C2F2-06E7-6731D323C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GET kérés küldése </a:t>
            </a:r>
            <a:r>
              <a:rPr lang="hu-HU" dirty="0" err="1"/>
              <a:t>Fetch</a:t>
            </a:r>
            <a:r>
              <a:rPr lang="hu-HU" dirty="0"/>
              <a:t> API-</a:t>
            </a:r>
            <a:r>
              <a:rPr lang="hu-HU" dirty="0" err="1"/>
              <a:t>val</a:t>
            </a:r>
            <a:r>
              <a:rPr lang="hu-HU" dirty="0"/>
              <a:t>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F473BFC-8FC2-1826-29B0-95A6BC6B51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r>
              <a:rPr lang="hu-HU" dirty="0"/>
              <a:t>A GET egy HTML-kérés, amit konkrét adatok lekérésére fogunk használni</a:t>
            </a:r>
          </a:p>
          <a:p>
            <a:r>
              <a:rPr lang="hu-HU" dirty="0"/>
              <a:t>Nézzük meg az alábbi weboldal tartalmát: </a:t>
            </a:r>
            <a:r>
              <a:rPr lang="hu-HU" dirty="0">
                <a:hlinkClick r:id="rId2"/>
              </a:rPr>
              <a:t>LINK</a:t>
            </a:r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FC612BF-8226-BD89-F417-9ABEDB4422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62" y="3307057"/>
            <a:ext cx="8534275" cy="346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7545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2E7F883-CBA2-D2FB-70E0-ECFABE4E1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GET kérés küldése </a:t>
            </a:r>
            <a:r>
              <a:rPr lang="hu-HU" dirty="0" err="1"/>
              <a:t>Fetch</a:t>
            </a:r>
            <a:r>
              <a:rPr lang="hu-HU" dirty="0"/>
              <a:t> API-</a:t>
            </a:r>
            <a:r>
              <a:rPr lang="hu-HU" dirty="0" err="1"/>
              <a:t>val</a:t>
            </a:r>
            <a:r>
              <a:rPr lang="hu-HU" dirty="0"/>
              <a:t>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B42C0B-A0BC-C21F-FA57-793CEF9F6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67217"/>
          </a:xfrm>
        </p:spPr>
        <p:txBody>
          <a:bodyPr/>
          <a:lstStyle/>
          <a:p>
            <a:r>
              <a:rPr lang="hu-HU" dirty="0"/>
              <a:t>Látható, hogy a weboldal egy, a &lt;</a:t>
            </a:r>
            <a:r>
              <a:rPr lang="hu-HU" b="1" dirty="0"/>
              <a:t>body&gt;</a:t>
            </a:r>
            <a:r>
              <a:rPr lang="hu-HU" dirty="0"/>
              <a:t> elemek között megírt szöveget tartalmaz</a:t>
            </a:r>
          </a:p>
          <a:p>
            <a:r>
              <a:rPr lang="hu-HU" dirty="0"/>
              <a:t>Ha indítunk egy </a:t>
            </a:r>
            <a:r>
              <a:rPr lang="hu-HU" b="1" dirty="0" err="1"/>
              <a:t>fetch</a:t>
            </a:r>
            <a:r>
              <a:rPr lang="hu-HU" b="1" dirty="0"/>
              <a:t>() </a:t>
            </a:r>
            <a:r>
              <a:rPr lang="hu-HU" dirty="0"/>
              <a:t>kérést az oldal felé, akkor egy </a:t>
            </a:r>
            <a:r>
              <a:rPr lang="hu-HU" dirty="0" err="1"/>
              <a:t>Promise</a:t>
            </a:r>
            <a:r>
              <a:rPr lang="hu-HU" dirty="0"/>
              <a:t> objektummal tér vissza az API, amely tartalmazza a kérés metaadatait (</a:t>
            </a:r>
            <a:r>
              <a:rPr lang="hu-HU" dirty="0" err="1"/>
              <a:t>headers</a:t>
            </a:r>
            <a:r>
              <a:rPr lang="hu-HU" dirty="0"/>
              <a:t> tulajdonság) és a választ (body tulajdonság)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75AF9E2-9391-5D8E-BB79-2C8914629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685" y="4919963"/>
            <a:ext cx="5680455" cy="878138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D403DCAD-1DCC-A66F-80A4-AE513285E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161746"/>
            <a:ext cx="5835315" cy="239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1952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41936DC-0AB0-8D5D-A866-3D5E4CBD3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GET kérés küldése </a:t>
            </a:r>
            <a:r>
              <a:rPr lang="hu-HU" dirty="0" err="1"/>
              <a:t>Fetch</a:t>
            </a:r>
            <a:r>
              <a:rPr lang="hu-HU" dirty="0"/>
              <a:t> API-</a:t>
            </a:r>
            <a:r>
              <a:rPr lang="hu-HU" dirty="0" err="1"/>
              <a:t>val</a:t>
            </a:r>
            <a:r>
              <a:rPr lang="hu-HU" dirty="0"/>
              <a:t>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0A308F3-F2C0-07A2-71EE-14AD82C8F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59722"/>
          </a:xfrm>
        </p:spPr>
        <p:txBody>
          <a:bodyPr/>
          <a:lstStyle/>
          <a:p>
            <a:r>
              <a:rPr lang="hu-HU" dirty="0"/>
              <a:t>A válasz a body tulajdonságban található, de a </a:t>
            </a:r>
            <a:r>
              <a:rPr lang="hu-HU" dirty="0" err="1"/>
              <a:t>fetch</a:t>
            </a:r>
            <a:r>
              <a:rPr lang="hu-HU" dirty="0"/>
              <a:t> API azt egy </a:t>
            </a:r>
            <a:r>
              <a:rPr lang="hu-HU" b="1" dirty="0" err="1"/>
              <a:t>ReadableStream</a:t>
            </a:r>
            <a:r>
              <a:rPr lang="hu-HU" dirty="0"/>
              <a:t> objektumként adta vissza</a:t>
            </a:r>
          </a:p>
          <a:p>
            <a:pPr lvl="1"/>
            <a:r>
              <a:rPr lang="hu-HU" dirty="0"/>
              <a:t>A </a:t>
            </a:r>
            <a:r>
              <a:rPr lang="hu-HU" b="1" dirty="0" err="1"/>
              <a:t>ReadableStream</a:t>
            </a:r>
            <a:r>
              <a:rPr lang="hu-HU" dirty="0"/>
              <a:t> objektum az adatok szakaszos olvasását teszi lehetővé</a:t>
            </a:r>
          </a:p>
          <a:p>
            <a:r>
              <a:rPr lang="hu-HU" dirty="0"/>
              <a:t>Ahhoz, hogy a </a:t>
            </a:r>
            <a:r>
              <a:rPr lang="hu-HU" b="1" dirty="0" err="1"/>
              <a:t>ReadableStream</a:t>
            </a:r>
            <a:r>
              <a:rPr lang="hu-HU" dirty="0"/>
              <a:t> objektum tartalmát használni tudjuk, először át kell alakítani a </a:t>
            </a:r>
            <a:r>
              <a:rPr lang="hu-HU" b="1" dirty="0" err="1"/>
              <a:t>json</a:t>
            </a:r>
            <a:r>
              <a:rPr lang="hu-HU" b="1" dirty="0"/>
              <a:t>() </a:t>
            </a:r>
            <a:r>
              <a:rPr lang="hu-HU" dirty="0"/>
              <a:t>metódussal! </a:t>
            </a:r>
          </a:p>
          <a:p>
            <a:pPr lvl="1"/>
            <a:r>
              <a:rPr lang="hu-HU" dirty="0"/>
              <a:t>A </a:t>
            </a:r>
            <a:r>
              <a:rPr lang="hu-HU" b="1" dirty="0" err="1"/>
              <a:t>json</a:t>
            </a:r>
            <a:r>
              <a:rPr lang="hu-HU" b="1" dirty="0"/>
              <a:t>() </a:t>
            </a:r>
            <a:r>
              <a:rPr lang="hu-HU" dirty="0"/>
              <a:t>metódus a </a:t>
            </a:r>
            <a:r>
              <a:rPr lang="hu-HU" b="1" dirty="0" err="1"/>
              <a:t>ReadableStream</a:t>
            </a:r>
            <a:r>
              <a:rPr lang="hu-HU" dirty="0"/>
              <a:t> objektumot JS </a:t>
            </a:r>
            <a:r>
              <a:rPr lang="hu-HU" dirty="0" err="1"/>
              <a:t>Promise</a:t>
            </a:r>
            <a:r>
              <a:rPr lang="hu-HU" dirty="0"/>
              <a:t> objektummá alakítja!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00607CB8-033B-BFA7-8DF2-9689063EE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432" y="5312291"/>
            <a:ext cx="6527718" cy="1006684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E4F0AA08-2D54-1F5D-1180-B349B1C30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3937" y="4799465"/>
            <a:ext cx="5193631" cy="193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0258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0CBC7CB-0C16-0B9C-056C-C3F2421A8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GET kérés küldése </a:t>
            </a:r>
            <a:r>
              <a:rPr lang="hu-HU" dirty="0" err="1"/>
              <a:t>Fetch</a:t>
            </a:r>
            <a:r>
              <a:rPr lang="hu-HU" dirty="0"/>
              <a:t> API-</a:t>
            </a:r>
            <a:r>
              <a:rPr lang="hu-HU" dirty="0" err="1"/>
              <a:t>val</a:t>
            </a:r>
            <a:r>
              <a:rPr lang="hu-HU" dirty="0"/>
              <a:t>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2822F32-A6A1-50AA-C5C4-B59C47F78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01533"/>
          </a:xfrm>
        </p:spPr>
        <p:txBody>
          <a:bodyPr/>
          <a:lstStyle/>
          <a:p>
            <a:r>
              <a:rPr lang="hu-HU" dirty="0"/>
              <a:t>A megszerzett információ tetszőleges módon felhasználható a továbbiakban: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3603C3D0-2E32-A3EB-07AC-B1C4D045D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2791" y="4305562"/>
            <a:ext cx="3513221" cy="897999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DB57F661-67A6-626E-7118-4D514A3E5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988" y="3021648"/>
            <a:ext cx="7877570" cy="333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0472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0CBC7CB-0C16-0B9C-056C-C3F2421A8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GET kérés küldése </a:t>
            </a:r>
            <a:r>
              <a:rPr lang="hu-HU" dirty="0" err="1"/>
              <a:t>Fetch</a:t>
            </a:r>
            <a:r>
              <a:rPr lang="hu-HU" dirty="0"/>
              <a:t> API-</a:t>
            </a:r>
            <a:r>
              <a:rPr lang="hu-HU" dirty="0" err="1"/>
              <a:t>val</a:t>
            </a:r>
            <a:r>
              <a:rPr lang="hu-HU" dirty="0"/>
              <a:t>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2822F32-A6A1-50AA-C5C4-B59C47F78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01533"/>
          </a:xfrm>
        </p:spPr>
        <p:txBody>
          <a:bodyPr/>
          <a:lstStyle/>
          <a:p>
            <a:r>
              <a:rPr lang="hu-HU" dirty="0"/>
              <a:t>A kéréstől függően az API másféle típusú adatokkal is visszatérhet!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0D8537A-E37F-8F2C-AAC4-BD03F7C60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446" y="3240411"/>
            <a:ext cx="7504591" cy="3060383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65DDA69B-EC08-0887-9A27-26BD04090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1263" y="4046064"/>
            <a:ext cx="3735291" cy="984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9438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454165C-A1C6-84F3-4812-29DCF9BB5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POST kérés küldése </a:t>
            </a:r>
            <a:r>
              <a:rPr lang="hu-HU" dirty="0" err="1"/>
              <a:t>Fetch</a:t>
            </a:r>
            <a:r>
              <a:rPr lang="hu-HU" dirty="0"/>
              <a:t> API-</a:t>
            </a:r>
            <a:r>
              <a:rPr lang="hu-HU" dirty="0" err="1"/>
              <a:t>val</a:t>
            </a:r>
            <a:r>
              <a:rPr lang="hu-HU" dirty="0"/>
              <a:t>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5A36B29-D537-DBF9-59CA-B4CF67AFA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516396"/>
          </a:xfrm>
        </p:spPr>
        <p:txBody>
          <a:bodyPr>
            <a:normAutofit/>
          </a:bodyPr>
          <a:lstStyle/>
          <a:p>
            <a:r>
              <a:rPr lang="hu-HU" dirty="0"/>
              <a:t>A GET kérés esetén az adatok az URL-ben kerülnek átadásra, és a visszaküldött adatok a válasz törzsében (body tulajdonság) jelennek meg</a:t>
            </a:r>
          </a:p>
          <a:p>
            <a:r>
              <a:rPr lang="hu-HU" dirty="0"/>
              <a:t>A POST kérés esetén az adatok a törzsben (body tulajdonság) kerülnek átadásra, és az adatok szintén a válasz törzsében (body tulajdonság) találhatók</a:t>
            </a:r>
          </a:p>
          <a:p>
            <a:pPr lvl="1"/>
            <a:r>
              <a:rPr lang="hu-HU" dirty="0"/>
              <a:t>A POST kérés adatok létrehozására szolgálnak!</a:t>
            </a:r>
          </a:p>
        </p:txBody>
      </p:sp>
    </p:spTree>
    <p:extLst>
      <p:ext uri="{BB962C8B-B14F-4D97-AF65-F5344CB8AC3E}">
        <p14:creationId xmlns:p14="http://schemas.microsoft.com/office/powerpoint/2010/main" val="39271608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1CD040-2978-1C18-5DB8-17FE254CD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POST kérés küldése </a:t>
            </a:r>
            <a:r>
              <a:rPr lang="hu-HU" dirty="0" err="1"/>
              <a:t>Fetch</a:t>
            </a:r>
            <a:r>
              <a:rPr lang="hu-HU" dirty="0"/>
              <a:t> API-</a:t>
            </a:r>
            <a:r>
              <a:rPr lang="hu-HU" dirty="0" err="1"/>
              <a:t>val</a:t>
            </a:r>
            <a:r>
              <a:rPr lang="hu-HU" dirty="0"/>
              <a:t>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3D3803A-2D07-FD60-C498-9F6D03EF9C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44270"/>
          </a:xfrm>
        </p:spPr>
        <p:txBody>
          <a:bodyPr/>
          <a:lstStyle/>
          <a:p>
            <a:r>
              <a:rPr lang="hu-HU" dirty="0"/>
              <a:t>Mivel a </a:t>
            </a:r>
            <a:r>
              <a:rPr lang="hu-HU" dirty="0" err="1"/>
              <a:t>fetch</a:t>
            </a:r>
            <a:r>
              <a:rPr lang="hu-HU" dirty="0"/>
              <a:t> API alapértelmezetten GET kérést küld, ezért második opcióban kell meghatározni, hogy POST kérést szeretnénk indítani</a:t>
            </a:r>
          </a:p>
          <a:p>
            <a:pPr lvl="1"/>
            <a:r>
              <a:rPr lang="hu-HU" dirty="0"/>
              <a:t>Mivel adatok létrehozását szeretnénk elérni, ezért meg kell adni a fejléc (</a:t>
            </a:r>
            <a:r>
              <a:rPr lang="hu-HU" dirty="0" err="1"/>
              <a:t>header</a:t>
            </a:r>
            <a:r>
              <a:rPr lang="hu-HU" dirty="0"/>
              <a:t>) és törzs (body) tulajdonságait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8D9B586-669F-7262-4230-FC9E46668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08" y="3769895"/>
            <a:ext cx="5476903" cy="2797273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0767049C-99A4-2715-D283-B4E63E94E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422758"/>
            <a:ext cx="5869192" cy="121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3430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8E02075-4386-7C71-C6F7-8824D5E22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POST kérés küldése </a:t>
            </a:r>
            <a:r>
              <a:rPr lang="hu-HU" dirty="0" err="1"/>
              <a:t>Fetch</a:t>
            </a:r>
            <a:r>
              <a:rPr lang="hu-HU" dirty="0"/>
              <a:t> API-</a:t>
            </a:r>
            <a:r>
              <a:rPr lang="hu-HU" dirty="0" err="1"/>
              <a:t>val</a:t>
            </a:r>
            <a:r>
              <a:rPr lang="hu-HU" dirty="0"/>
              <a:t>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F499165-F021-25C8-7B30-C5FCA9AD6F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A fejlécben megírt </a:t>
            </a:r>
            <a:r>
              <a:rPr lang="hu-HU" b="1" dirty="0"/>
              <a:t>„</a:t>
            </a:r>
            <a:r>
              <a:rPr lang="hu-HU" b="1" dirty="0" err="1"/>
              <a:t>Content-Type</a:t>
            </a:r>
            <a:r>
              <a:rPr lang="hu-HU" b="1" dirty="0"/>
              <a:t>” </a:t>
            </a:r>
            <a:r>
              <a:rPr lang="hu-HU" dirty="0"/>
              <a:t>tulajdonságot </a:t>
            </a:r>
            <a:r>
              <a:rPr lang="hu-HU" b="1" dirty="0" err="1"/>
              <a:t>application</a:t>
            </a:r>
            <a:r>
              <a:rPr lang="hu-HU" b="1" dirty="0"/>
              <a:t>/</a:t>
            </a:r>
            <a:r>
              <a:rPr lang="hu-HU" b="1" dirty="0" err="1"/>
              <a:t>json</a:t>
            </a:r>
            <a:r>
              <a:rPr lang="hu-HU" b="1" dirty="0"/>
              <a:t> </a:t>
            </a:r>
            <a:r>
              <a:rPr lang="hu-HU" dirty="0"/>
              <a:t>szövegnek kell megírni</a:t>
            </a:r>
          </a:p>
          <a:p>
            <a:r>
              <a:rPr lang="hu-HU" dirty="0"/>
              <a:t>A törzsben megírt </a:t>
            </a:r>
            <a:r>
              <a:rPr lang="hu-HU" b="1" dirty="0" err="1"/>
              <a:t>JSON.Stringify</a:t>
            </a:r>
            <a:r>
              <a:rPr lang="hu-HU" b="1" dirty="0"/>
              <a:t>() </a:t>
            </a:r>
            <a:r>
              <a:rPr lang="hu-HU" dirty="0"/>
              <a:t>függvény átalakítja a JS objektumot egy JSON szöveggé!</a:t>
            </a:r>
          </a:p>
          <a:p>
            <a:pPr lvl="1"/>
            <a:r>
              <a:rPr lang="hu-HU" dirty="0"/>
              <a:t>A JSON formátumot szokás használni a webes alkalmazások közötti kommunikációra</a:t>
            </a:r>
          </a:p>
          <a:p>
            <a:endParaRPr lang="hu-HU" dirty="0"/>
          </a:p>
          <a:p>
            <a:r>
              <a:rPr lang="hu-HU" dirty="0"/>
              <a:t>Valójában most nem módosítottuk a weboldal tartalmát, hiszen akkor szabadon módosíthatna bárki bármilyen weboldalt így</a:t>
            </a:r>
          </a:p>
          <a:p>
            <a:pPr lvl="1"/>
            <a:r>
              <a:rPr lang="hu-HU" dirty="0"/>
              <a:t>A valódi felhasználás során az adatok szerveren tárolódnak, amiknek hozzáférését jogosultságokkal és hitelesítésekkel kell szabályozni</a:t>
            </a:r>
          </a:p>
        </p:txBody>
      </p:sp>
    </p:spTree>
    <p:extLst>
      <p:ext uri="{BB962C8B-B14F-4D97-AF65-F5344CB8AC3E}">
        <p14:creationId xmlns:p14="http://schemas.microsoft.com/office/powerpoint/2010/main" val="34825010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E7682E4-3A22-E10C-D7B5-9778881FA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PUT kérés küldése </a:t>
            </a:r>
            <a:r>
              <a:rPr lang="hu-HU" dirty="0" err="1"/>
              <a:t>Fetch</a:t>
            </a:r>
            <a:r>
              <a:rPr lang="hu-HU" dirty="0"/>
              <a:t> API-</a:t>
            </a:r>
            <a:r>
              <a:rPr lang="hu-HU" dirty="0" err="1"/>
              <a:t>val</a:t>
            </a:r>
            <a:r>
              <a:rPr lang="hu-HU" dirty="0"/>
              <a:t>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E69FCE3-B050-8061-8AF3-D88AD44CD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29280"/>
          </a:xfrm>
        </p:spPr>
        <p:txBody>
          <a:bodyPr>
            <a:normAutofit/>
          </a:bodyPr>
          <a:lstStyle/>
          <a:p>
            <a:r>
              <a:rPr lang="hu-HU" b="1" dirty="0"/>
              <a:t>Adatok frissítésére szolgál</a:t>
            </a:r>
            <a:r>
              <a:rPr lang="hu-HU" dirty="0"/>
              <a:t>, de most természetesen ez csak egy példa</a:t>
            </a:r>
          </a:p>
          <a:p>
            <a:r>
              <a:rPr lang="hu-HU" dirty="0"/>
              <a:t>Második opcióban kell meghatározni, hogy PUT kérést szeretnénk</a:t>
            </a:r>
          </a:p>
          <a:p>
            <a:pPr lvl="1"/>
            <a:r>
              <a:rPr lang="hu-HU" dirty="0"/>
              <a:t>Meg kell adni a fejléc (</a:t>
            </a:r>
            <a:r>
              <a:rPr lang="hu-HU" dirty="0" err="1"/>
              <a:t>header</a:t>
            </a:r>
            <a:r>
              <a:rPr lang="hu-HU" dirty="0"/>
              <a:t>) és törzs (body) tulajdonságait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FDBFDD4-19F8-38FD-265D-72A6DD438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90" y="3429000"/>
            <a:ext cx="6669504" cy="328084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086ABB61-25CD-9242-901D-5A2A5EEF3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4148" y="4523732"/>
            <a:ext cx="5129462" cy="109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0001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646489A-161F-DFFA-8435-4AFDDFF39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PUT kérés küldése </a:t>
            </a:r>
            <a:r>
              <a:rPr lang="hu-HU" dirty="0" err="1"/>
              <a:t>Fetch</a:t>
            </a:r>
            <a:r>
              <a:rPr lang="hu-HU" dirty="0"/>
              <a:t> API-</a:t>
            </a:r>
            <a:r>
              <a:rPr lang="hu-HU" dirty="0" err="1"/>
              <a:t>val</a:t>
            </a:r>
            <a:r>
              <a:rPr lang="hu-HU" dirty="0"/>
              <a:t> - Példa</a:t>
            </a:r>
            <a:endParaRPr lang="hu-HU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D42B412-9FEA-E540-376B-4BFF21E9CB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/>
              <a:t>Fontos: </a:t>
            </a:r>
            <a:r>
              <a:rPr lang="hu-HU" dirty="0"/>
              <a:t>A PUT kérés esetén minden adatot meg kell adni, még akkor is, ha nem adunk nekik új értéket!</a:t>
            </a:r>
          </a:p>
          <a:p>
            <a:pPr lvl="1"/>
            <a:r>
              <a:rPr lang="hu-HU" dirty="0"/>
              <a:t>Pl.: A példán csak az objektum nevét és email címét adtuk meg, így valójában minden más értéket alapértelmezettre állít</a:t>
            </a:r>
          </a:p>
          <a:p>
            <a:pPr lvl="2"/>
            <a:r>
              <a:rPr lang="hu-HU" dirty="0"/>
              <a:t>Az alapértelmezett érték szöveg esetén üres szöveg, szám esetén 0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77348A8-5D55-F33E-DA0E-A80F88EB9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001294"/>
            <a:ext cx="5479585" cy="2695499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EAAAE0A4-4DCD-1A8D-AF54-0477F4EB7F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748" y="3282875"/>
            <a:ext cx="3041184" cy="347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4380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FCF508B-7DF0-33D7-6FC6-65B98A69B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PATCH kérés küldése </a:t>
            </a:r>
            <a:r>
              <a:rPr lang="hu-HU" dirty="0" err="1"/>
              <a:t>Fetch</a:t>
            </a:r>
            <a:r>
              <a:rPr lang="hu-HU" dirty="0"/>
              <a:t> API-</a:t>
            </a:r>
            <a:r>
              <a:rPr lang="hu-HU" dirty="0" err="1"/>
              <a:t>val</a:t>
            </a:r>
            <a:r>
              <a:rPr lang="hu-HU" dirty="0"/>
              <a:t>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026FB7C-B564-95A1-4932-75411D25A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52817"/>
          </a:xfrm>
        </p:spPr>
        <p:txBody>
          <a:bodyPr/>
          <a:lstStyle/>
          <a:p>
            <a:r>
              <a:rPr lang="hu-HU" b="1" dirty="0"/>
              <a:t>Adatok frissítésére szolgál</a:t>
            </a:r>
            <a:r>
              <a:rPr lang="hu-HU" dirty="0"/>
              <a:t>, de most természetesen ez csak egy példa</a:t>
            </a:r>
          </a:p>
          <a:p>
            <a:r>
              <a:rPr lang="hu-HU" dirty="0"/>
              <a:t>Második opcióban kell meghatározni, hogy PATCH kérést szeretnénk</a:t>
            </a:r>
          </a:p>
          <a:p>
            <a:pPr lvl="1"/>
            <a:r>
              <a:rPr lang="hu-HU" dirty="0"/>
              <a:t>Meg kell adni a fejléc (</a:t>
            </a:r>
            <a:r>
              <a:rPr lang="hu-HU" dirty="0" err="1"/>
              <a:t>header</a:t>
            </a:r>
            <a:r>
              <a:rPr lang="hu-HU" dirty="0"/>
              <a:t>) és törzs (body) tulajdonságait</a:t>
            </a:r>
          </a:p>
          <a:p>
            <a:r>
              <a:rPr lang="hu-HU" b="1" dirty="0"/>
              <a:t>Fontos: </a:t>
            </a:r>
            <a:r>
              <a:rPr lang="hu-HU" dirty="0"/>
              <a:t>PATCH kérés esetén elég csak a frissítendő adatokat megadni!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5F6ECBE3-8C32-43DE-2BAC-D0E15B38D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657" y="3836409"/>
            <a:ext cx="5689358" cy="2871019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5F3C98B1-DCE6-4C4F-AEC5-18365B0A9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632" y="4257086"/>
            <a:ext cx="5619035" cy="204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1161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23147A-6DED-2D45-CFAF-0DC7AAF3D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PATCH kérés küldése </a:t>
            </a:r>
            <a:r>
              <a:rPr lang="hu-HU" dirty="0" err="1"/>
              <a:t>Fetch</a:t>
            </a:r>
            <a:r>
              <a:rPr lang="hu-HU" dirty="0"/>
              <a:t> API-</a:t>
            </a:r>
            <a:r>
              <a:rPr lang="hu-HU" dirty="0" err="1"/>
              <a:t>val</a:t>
            </a:r>
            <a:r>
              <a:rPr lang="hu-HU" dirty="0"/>
              <a:t>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3FADF61-7CF8-7F54-1C25-9C53EB608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04691"/>
          </a:xfrm>
        </p:spPr>
        <p:txBody>
          <a:bodyPr/>
          <a:lstStyle/>
          <a:p>
            <a:r>
              <a:rPr lang="hu-HU" b="1" dirty="0"/>
              <a:t>Adatok törlésére szolgál</a:t>
            </a:r>
            <a:r>
              <a:rPr lang="hu-HU" dirty="0"/>
              <a:t>, de most természetesen ez csak egy példa</a:t>
            </a:r>
          </a:p>
          <a:p>
            <a:r>
              <a:rPr lang="hu-HU" dirty="0"/>
              <a:t>Második opcióban kell meghatározni, hogy DELETE kérést szeretnénk</a:t>
            </a:r>
          </a:p>
          <a:p>
            <a:pPr lvl="1"/>
            <a:r>
              <a:rPr lang="hu-HU" dirty="0"/>
              <a:t>Meg kell adni a fejléc (</a:t>
            </a:r>
            <a:r>
              <a:rPr lang="hu-HU" dirty="0" err="1"/>
              <a:t>header</a:t>
            </a:r>
            <a:r>
              <a:rPr lang="hu-HU" dirty="0"/>
              <a:t>) és törzs (body) tulajdonságait</a:t>
            </a:r>
          </a:p>
          <a:p>
            <a:pPr lvl="1"/>
            <a:r>
              <a:rPr lang="hu-HU" b="0" i="0" dirty="0">
                <a:solidFill>
                  <a:srgbClr val="242B34"/>
                </a:solidFill>
                <a:effectLst/>
                <a:latin typeface="system-ui"/>
              </a:rPr>
              <a:t>A kérés egy olyan felhasználói adatot töröl, amelynek az </a:t>
            </a:r>
            <a:r>
              <a:rPr lang="hu-HU" b="1" i="0" dirty="0" err="1">
                <a:solidFill>
                  <a:srgbClr val="242B34"/>
                </a:solidFill>
                <a:effectLst/>
                <a:latin typeface="system-ui"/>
              </a:rPr>
              <a:t>id</a:t>
            </a:r>
            <a:r>
              <a:rPr lang="hu-HU" b="1" i="0" dirty="0">
                <a:solidFill>
                  <a:srgbClr val="242B34"/>
                </a:solidFill>
                <a:effectLst/>
                <a:latin typeface="system-ui"/>
              </a:rPr>
              <a:t> </a:t>
            </a:r>
            <a:r>
              <a:rPr lang="hu-HU" b="0" i="0" dirty="0">
                <a:solidFill>
                  <a:srgbClr val="242B34"/>
                </a:solidFill>
                <a:effectLst/>
                <a:latin typeface="system-ui"/>
              </a:rPr>
              <a:t>értéke 1.</a:t>
            </a:r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EF47053-4E93-BE1F-8E02-06D3BBB8A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439" y="3781926"/>
            <a:ext cx="6501349" cy="1264152"/>
          </a:xfrm>
          <a:prstGeom prst="rect">
            <a:avLst/>
          </a:prstGeo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B2B477BD-A70E-5677-062D-C3ADAD454480}"/>
              </a:ext>
            </a:extLst>
          </p:cNvPr>
          <p:cNvSpPr txBox="1">
            <a:spLocks/>
          </p:cNvSpPr>
          <p:nvPr/>
        </p:nvSpPr>
        <p:spPr>
          <a:xfrm>
            <a:off x="838200" y="5440529"/>
            <a:ext cx="10515600" cy="21046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Alapesetben az API egy válaszüzenetet ad, ami igazolja a törlést, ám mivel ez csak egy példa API, így egy üres JavaScript objektumot küld vissza!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171911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C9E5879-FE0A-DD7B-E0D8-3D6CFA472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Kérések küldése </a:t>
            </a:r>
            <a:r>
              <a:rPr lang="hu-HU" dirty="0" err="1"/>
              <a:t>Fetch</a:t>
            </a:r>
            <a:r>
              <a:rPr lang="hu-HU" dirty="0"/>
              <a:t> API-</a:t>
            </a:r>
            <a:r>
              <a:rPr lang="hu-HU" dirty="0" err="1"/>
              <a:t>val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FE3C8BB-2A8D-C0D4-2268-5B7E4B7B9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példák interaktívan kipróbálhatók az alábbi oldalon: </a:t>
            </a:r>
            <a:r>
              <a:rPr lang="hu-HU" dirty="0">
                <a:hlinkClick r:id="rId2"/>
              </a:rPr>
              <a:t>LINK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325989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3115</TotalTime>
  <Words>1940</Words>
  <Application>Microsoft Office PowerPoint</Application>
  <PresentationFormat>Szélesvásznú</PresentationFormat>
  <Paragraphs>162</Paragraphs>
  <Slides>33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system-ui</vt:lpstr>
      <vt:lpstr>Office-téma</vt:lpstr>
      <vt:lpstr>Frontend Programozás</vt:lpstr>
      <vt:lpstr>Promise Objektum</vt:lpstr>
      <vt:lpstr>Promise Objektum</vt:lpstr>
      <vt:lpstr>Promise Objektum – létrehozás</vt:lpstr>
      <vt:lpstr>Promise Objektum – létrehozás</vt:lpstr>
      <vt:lpstr>Promise Objektum – Implementálás - Példa</vt:lpstr>
      <vt:lpstr>Promise Objektum – paraméterek száma</vt:lpstr>
      <vt:lpstr>Promise objektum kezelés</vt:lpstr>
      <vt:lpstr>Promise objektum kezelés</vt:lpstr>
      <vt:lpstr>Promise objektum kezelés</vt:lpstr>
      <vt:lpstr>Promise objektum felhasználása</vt:lpstr>
      <vt:lpstr>Promise objektum felhasználása</vt:lpstr>
      <vt:lpstr>Promise Objektum - példa</vt:lpstr>
      <vt:lpstr>setTimeout() és setInterval() függvények</vt:lpstr>
      <vt:lpstr>setTimeout() és setInterval() példák</vt:lpstr>
      <vt:lpstr>setTimeout() és setInterval() függvények</vt:lpstr>
      <vt:lpstr>setTimeout() és setInterval() hatásának törlése</vt:lpstr>
      <vt:lpstr>Promise - Feladat</vt:lpstr>
      <vt:lpstr>Fetch API</vt:lpstr>
      <vt:lpstr>Fetch API - Szintaxis</vt:lpstr>
      <vt:lpstr>GET kérés küldése Fetch API-val - Példa</vt:lpstr>
      <vt:lpstr>GET kérés küldése Fetch API-val - Példa</vt:lpstr>
      <vt:lpstr>GET kérés küldése Fetch API-val - Példa</vt:lpstr>
      <vt:lpstr>GET kérés küldése Fetch API-val - Példa</vt:lpstr>
      <vt:lpstr>GET kérés küldése Fetch API-val - Példa</vt:lpstr>
      <vt:lpstr>POST kérés küldése Fetch API-val - Példa</vt:lpstr>
      <vt:lpstr>POST kérés küldése Fetch API-val - Példa</vt:lpstr>
      <vt:lpstr>POST kérés küldése Fetch API-val - Példa</vt:lpstr>
      <vt:lpstr>PUT kérés küldése Fetch API-val - Példa</vt:lpstr>
      <vt:lpstr>PUT kérés küldése Fetch API-val - Példa</vt:lpstr>
      <vt:lpstr>PATCH kérés küldése Fetch API-val - Példa</vt:lpstr>
      <vt:lpstr>PATCH kérés küldése Fetch API-val - Példa</vt:lpstr>
      <vt:lpstr>Kérések küldése Fetch API-val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Adatbáziskezelés II.</dc:title>
  <dc:creator>Zoli</dc:creator>
  <cp:lastModifiedBy>O365 felhasználó</cp:lastModifiedBy>
  <cp:revision>1231</cp:revision>
  <dcterms:created xsi:type="dcterms:W3CDTF">2024-09-01T09:09:55Z</dcterms:created>
  <dcterms:modified xsi:type="dcterms:W3CDTF">2024-10-13T12:28:35Z</dcterms:modified>
</cp:coreProperties>
</file>