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5" r:id="rId2"/>
    <p:sldId id="309" r:id="rId3"/>
    <p:sldId id="313" r:id="rId4"/>
    <p:sldId id="310" r:id="rId5"/>
    <p:sldId id="311" r:id="rId6"/>
    <p:sldId id="312" r:id="rId7"/>
    <p:sldId id="314" r:id="rId8"/>
    <p:sldId id="317" r:id="rId9"/>
    <p:sldId id="315" r:id="rId10"/>
    <p:sldId id="316" r:id="rId11"/>
    <p:sldId id="318" r:id="rId12"/>
    <p:sldId id="319" r:id="rId13"/>
    <p:sldId id="320" r:id="rId14"/>
    <p:sldId id="321" r:id="rId15"/>
    <p:sldId id="322" r:id="rId16"/>
    <p:sldId id="329" r:id="rId17"/>
    <p:sldId id="332" r:id="rId18"/>
    <p:sldId id="327" r:id="rId19"/>
    <p:sldId id="330" r:id="rId20"/>
    <p:sldId id="334" r:id="rId21"/>
    <p:sldId id="325" r:id="rId22"/>
    <p:sldId id="323" r:id="rId23"/>
    <p:sldId id="324" r:id="rId24"/>
    <p:sldId id="326" r:id="rId25"/>
    <p:sldId id="328" r:id="rId26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0" d="100"/>
          <a:sy n="60" d="100"/>
        </p:scale>
        <p:origin x="72" y="12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2024. 11. 12.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40267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2024. 11. 12.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18229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2024. 11. 12.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55138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2024. 11. 12.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01658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2024. 11. 12.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46812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2024. 11. 12.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79475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2024. 11. 12.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93043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2024. 11. 12.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92349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2024. 11. 12.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19215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2024. 11. 12.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74709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2024. 11. 12.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22574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285B4-F009-4C1F-B34C-B06A6E9112FD}" type="datetimeFigureOut">
              <a:rPr lang="hu-HU" smtClean="0"/>
              <a:t>2024. 11. 12.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41226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freecodecamp.org/news/ajax-tutorial/" TargetMode="External"/><Relationship Id="rId4" Type="http://schemas.openxmlformats.org/officeDocument/2006/relationships/hyperlink" Target="https://www.w3schools.com/js/js_htmldom.asp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Frontend Programozás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681204"/>
          </a:xfrm>
        </p:spPr>
        <p:txBody>
          <a:bodyPr>
            <a:normAutofit fontScale="92500" lnSpcReduction="10000"/>
          </a:bodyPr>
          <a:lstStyle/>
          <a:p>
            <a:r>
              <a:rPr lang="hu-HU" dirty="0"/>
              <a:t> AJAX bevezetés, XHR objektum, </a:t>
            </a:r>
            <a:r>
              <a:rPr lang="hu-HU" dirty="0" err="1"/>
              <a:t>Fetch</a:t>
            </a:r>
            <a:r>
              <a:rPr lang="hu-HU" dirty="0"/>
              <a:t> API, Ajax kérelem küldése </a:t>
            </a:r>
            <a:r>
              <a:rPr lang="hu-HU" dirty="0" err="1"/>
              <a:t>Fetch</a:t>
            </a:r>
            <a:r>
              <a:rPr lang="hu-HU" dirty="0"/>
              <a:t> API-</a:t>
            </a:r>
            <a:r>
              <a:rPr lang="hu-HU" dirty="0" err="1"/>
              <a:t>val</a:t>
            </a:r>
            <a:r>
              <a:rPr lang="hu-HU" dirty="0"/>
              <a:t> és válasz feldolgozása</a:t>
            </a:r>
          </a:p>
        </p:txBody>
      </p:sp>
    </p:spTree>
    <p:extLst>
      <p:ext uri="{BB962C8B-B14F-4D97-AF65-F5344CB8AC3E}">
        <p14:creationId xmlns:p14="http://schemas.microsoft.com/office/powerpoint/2010/main" val="3811192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ED433AB-4957-E934-C57B-2E210A69D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AJAX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CB5D0ED-2252-F7F3-BEAC-832C712056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/>
              <a:t>Az AJAX egy </a:t>
            </a:r>
            <a:r>
              <a:rPr lang="hu-HU" b="1" dirty="0"/>
              <a:t>kérés-válasz alapú aszinkron programozási módszer</a:t>
            </a:r>
            <a:r>
              <a:rPr lang="hu-HU" dirty="0"/>
              <a:t> JS-ben, amelyet webalkalmazások fejlesztésénél alkalmaznak</a:t>
            </a:r>
          </a:p>
          <a:p>
            <a:r>
              <a:rPr lang="hu-HU" dirty="0"/>
              <a:t>AJAX módszer </a:t>
            </a:r>
            <a:r>
              <a:rPr lang="hu-HU" b="1" dirty="0"/>
              <a:t>célja</a:t>
            </a:r>
            <a:r>
              <a:rPr lang="hu-HU" dirty="0"/>
              <a:t>, </a:t>
            </a:r>
            <a:r>
              <a:rPr lang="hu-HU" b="1" dirty="0"/>
              <a:t>hogy</a:t>
            </a:r>
            <a:r>
              <a:rPr lang="hu-HU" dirty="0"/>
              <a:t> </a:t>
            </a:r>
            <a:r>
              <a:rPr lang="hu-HU" b="1" dirty="0"/>
              <a:t>a weboldal reszponzív módon </a:t>
            </a:r>
            <a:r>
              <a:rPr lang="hu-HU" dirty="0"/>
              <a:t>azonnal </a:t>
            </a:r>
            <a:r>
              <a:rPr lang="hu-HU" b="1" dirty="0"/>
              <a:t>képes legyen reagálni a változásokra </a:t>
            </a:r>
            <a:r>
              <a:rPr lang="hu-HU" dirty="0"/>
              <a:t>úgy, hogy azt ne kelljen a felhasználónak </a:t>
            </a:r>
            <a:r>
              <a:rPr lang="hu-HU" dirty="0" err="1"/>
              <a:t>újratölteni</a:t>
            </a:r>
            <a:r>
              <a:rPr lang="hu-HU" dirty="0"/>
              <a:t>! </a:t>
            </a:r>
          </a:p>
          <a:p>
            <a:r>
              <a:rPr lang="hu-HU" dirty="0"/>
              <a:t>Az adatok állandó frissüléséhez a weboldal egy </a:t>
            </a:r>
            <a:r>
              <a:rPr lang="hu-HU" b="1" dirty="0"/>
              <a:t>szerverrel</a:t>
            </a:r>
            <a:r>
              <a:rPr lang="hu-HU" dirty="0"/>
              <a:t> </a:t>
            </a:r>
            <a:r>
              <a:rPr lang="hu-HU" b="1" dirty="0"/>
              <a:t>kommunikál</a:t>
            </a:r>
            <a:r>
              <a:rPr lang="hu-HU" dirty="0"/>
              <a:t>, amely biztosítja a böngészőnek az adatokat!</a:t>
            </a:r>
          </a:p>
          <a:p>
            <a:endParaRPr lang="hu-HU" dirty="0"/>
          </a:p>
          <a:p>
            <a:r>
              <a:rPr lang="hu-HU" dirty="0"/>
              <a:t>A technika a </a:t>
            </a:r>
            <a:r>
              <a:rPr lang="hu-HU" b="1" dirty="0" err="1"/>
              <a:t>Fetch</a:t>
            </a:r>
            <a:r>
              <a:rPr lang="hu-HU" b="1" dirty="0"/>
              <a:t> API-hoz hasonlítható, azonban </a:t>
            </a:r>
            <a:r>
              <a:rPr lang="hu-HU" dirty="0"/>
              <a:t>itt Ígéret objektumok helyett </a:t>
            </a:r>
            <a:r>
              <a:rPr lang="hu-HU" b="1" dirty="0"/>
              <a:t>egy böngészőbe épített objektummal dolgozunk!</a:t>
            </a:r>
          </a:p>
          <a:p>
            <a:endParaRPr lang="hu-HU" b="1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88566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E614B45-D773-ED8B-B903-3B6FAEC80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AJAX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54C23FB-038F-BEE9-C275-B8F2E4B070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b="1" dirty="0"/>
              <a:t>Az AJAX nem egy programozási nyelv</a:t>
            </a:r>
            <a:r>
              <a:rPr lang="hu-HU" dirty="0"/>
              <a:t>, hanem egy programozási </a:t>
            </a:r>
            <a:r>
              <a:rPr lang="hu-HU" b="1" dirty="0"/>
              <a:t>módszertan</a:t>
            </a:r>
          </a:p>
          <a:p>
            <a:r>
              <a:rPr lang="hu-HU" b="1" dirty="0"/>
              <a:t>Magába foglalja </a:t>
            </a:r>
            <a:r>
              <a:rPr lang="hu-HU" dirty="0"/>
              <a:t>a modern webalkalmazáshoz szükséges </a:t>
            </a:r>
            <a:r>
              <a:rPr lang="hu-HU" b="1" dirty="0"/>
              <a:t>technológiákat</a:t>
            </a:r>
            <a:r>
              <a:rPr lang="hu-HU" dirty="0"/>
              <a:t> és nyelveket:</a:t>
            </a:r>
          </a:p>
          <a:p>
            <a:pPr lvl="1"/>
            <a:r>
              <a:rPr lang="hu-HU" b="1" dirty="0"/>
              <a:t>HTML</a:t>
            </a:r>
            <a:r>
              <a:rPr lang="hu-HU" dirty="0"/>
              <a:t>: Weboldal felépítését leíró nyelv – Weboldal DOM fa alapján épül fel</a:t>
            </a:r>
          </a:p>
          <a:p>
            <a:pPr lvl="1"/>
            <a:r>
              <a:rPr lang="hu-HU" b="1" dirty="0"/>
              <a:t>CSS</a:t>
            </a:r>
            <a:r>
              <a:rPr lang="hu-HU" dirty="0"/>
              <a:t>: Weboldal megjelenését leíró nyelv</a:t>
            </a:r>
          </a:p>
          <a:p>
            <a:pPr lvl="1"/>
            <a:r>
              <a:rPr lang="hu-HU" b="1" dirty="0"/>
              <a:t>JavaScript</a:t>
            </a:r>
            <a:r>
              <a:rPr lang="hu-HU" dirty="0"/>
              <a:t>: Weboldal interaktivitását növelő programozási nyelv</a:t>
            </a:r>
          </a:p>
          <a:p>
            <a:pPr lvl="1"/>
            <a:r>
              <a:rPr lang="hu-HU" b="1" dirty="0"/>
              <a:t>XML</a:t>
            </a:r>
            <a:r>
              <a:rPr lang="hu-HU" dirty="0"/>
              <a:t>: A webszerver adatainak tárolására és továbbítására szolgáló leíró nyelv</a:t>
            </a:r>
          </a:p>
        </p:txBody>
      </p:sp>
    </p:spTree>
    <p:extLst>
      <p:ext uri="{BB962C8B-B14F-4D97-AF65-F5344CB8AC3E}">
        <p14:creationId xmlns:p14="http://schemas.microsoft.com/office/powerpoint/2010/main" val="584622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82790E4-641D-E4C4-409D-214836792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Kommunikáció böngésző és szerver között – AJAX esetén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D2C3F4F-4F46-C333-F562-307AE2844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b="1" dirty="0" err="1"/>
              <a:t>XMLHttpRequest</a:t>
            </a:r>
            <a:r>
              <a:rPr lang="hu-HU" dirty="0"/>
              <a:t> </a:t>
            </a:r>
            <a:r>
              <a:rPr lang="hu-HU" b="1" dirty="0"/>
              <a:t>objektum</a:t>
            </a:r>
            <a:r>
              <a:rPr lang="hu-HU" dirty="0"/>
              <a:t>: Modern böngészőkben rendelkezésre álló objektum (API)</a:t>
            </a:r>
          </a:p>
          <a:p>
            <a:pPr lvl="1"/>
            <a:r>
              <a:rPr lang="hu-HU" b="1" dirty="0"/>
              <a:t>Objektumok</a:t>
            </a:r>
            <a:r>
              <a:rPr lang="hu-HU" dirty="0"/>
              <a:t> </a:t>
            </a:r>
            <a:r>
              <a:rPr lang="hu-HU" b="1" dirty="0"/>
              <a:t>formájában</a:t>
            </a:r>
            <a:r>
              <a:rPr lang="hu-HU" dirty="0"/>
              <a:t> tudunk </a:t>
            </a:r>
            <a:r>
              <a:rPr lang="hu-HU" b="1" dirty="0"/>
              <a:t>lekérdezést</a:t>
            </a:r>
            <a:r>
              <a:rPr lang="hu-HU" dirty="0"/>
              <a:t> </a:t>
            </a:r>
            <a:r>
              <a:rPr lang="hu-HU" b="1" dirty="0"/>
              <a:t>indítani</a:t>
            </a:r>
            <a:r>
              <a:rPr lang="hu-HU" dirty="0"/>
              <a:t> a </a:t>
            </a:r>
            <a:r>
              <a:rPr lang="hu-HU" b="1" dirty="0"/>
              <a:t>webszerver</a:t>
            </a:r>
            <a:r>
              <a:rPr lang="hu-HU" dirty="0"/>
              <a:t> </a:t>
            </a:r>
            <a:r>
              <a:rPr lang="hu-HU" b="1" dirty="0"/>
              <a:t>felé</a:t>
            </a:r>
            <a:r>
              <a:rPr lang="hu-HU" dirty="0"/>
              <a:t>!</a:t>
            </a:r>
          </a:p>
          <a:p>
            <a:endParaRPr lang="hu-HU" dirty="0"/>
          </a:p>
          <a:p>
            <a:r>
              <a:rPr lang="hu-HU" dirty="0"/>
              <a:t>A </a:t>
            </a:r>
            <a:r>
              <a:rPr lang="hu-HU" b="1" dirty="0"/>
              <a:t>szerver</a:t>
            </a:r>
            <a:r>
              <a:rPr lang="hu-HU" dirty="0"/>
              <a:t> </a:t>
            </a:r>
            <a:r>
              <a:rPr lang="hu-HU" b="1" dirty="0"/>
              <a:t>feldolgozza</a:t>
            </a:r>
            <a:r>
              <a:rPr lang="hu-HU" dirty="0"/>
              <a:t> a </a:t>
            </a:r>
            <a:r>
              <a:rPr lang="hu-HU" b="1" dirty="0"/>
              <a:t>kérést</a:t>
            </a:r>
            <a:r>
              <a:rPr lang="hu-HU" dirty="0"/>
              <a:t>, </a:t>
            </a:r>
            <a:r>
              <a:rPr lang="hu-HU" b="1" dirty="0"/>
              <a:t>visszaküldi</a:t>
            </a:r>
            <a:r>
              <a:rPr lang="hu-HU" dirty="0"/>
              <a:t> a lekérdezésben kért </a:t>
            </a:r>
            <a:r>
              <a:rPr lang="hu-HU" b="1" dirty="0"/>
              <a:t>adatokat</a:t>
            </a:r>
            <a:r>
              <a:rPr lang="hu-HU" dirty="0"/>
              <a:t> egy </a:t>
            </a:r>
            <a:r>
              <a:rPr lang="hu-HU" b="1" dirty="0"/>
              <a:t>válasz</a:t>
            </a:r>
            <a:r>
              <a:rPr lang="hu-HU" dirty="0"/>
              <a:t> </a:t>
            </a:r>
            <a:r>
              <a:rPr lang="hu-HU" b="1" dirty="0"/>
              <a:t>formájában</a:t>
            </a:r>
            <a:r>
              <a:rPr lang="hu-HU" dirty="0"/>
              <a:t> a böngészőnek!</a:t>
            </a:r>
          </a:p>
          <a:p>
            <a:endParaRPr lang="hu-HU" dirty="0"/>
          </a:p>
          <a:p>
            <a:r>
              <a:rPr lang="hu-HU" b="1" dirty="0"/>
              <a:t>HTML DOM: </a:t>
            </a:r>
            <a:r>
              <a:rPr lang="hu-HU" dirty="0"/>
              <a:t>A böngészőnek </a:t>
            </a:r>
            <a:r>
              <a:rPr lang="hu-HU" b="1" dirty="0"/>
              <a:t>visszaérkezett</a:t>
            </a:r>
            <a:r>
              <a:rPr lang="hu-HU" dirty="0"/>
              <a:t> </a:t>
            </a:r>
            <a:r>
              <a:rPr lang="hu-HU" b="1" dirty="0"/>
              <a:t>adatokat</a:t>
            </a:r>
            <a:r>
              <a:rPr lang="hu-HU" dirty="0"/>
              <a:t> a </a:t>
            </a:r>
            <a:r>
              <a:rPr lang="hu-HU" b="1" dirty="0"/>
              <a:t>JS</a:t>
            </a:r>
            <a:r>
              <a:rPr lang="hu-HU" dirty="0"/>
              <a:t> </a:t>
            </a:r>
            <a:r>
              <a:rPr lang="hu-HU" b="1" dirty="0"/>
              <a:t>feldolgozza</a:t>
            </a:r>
            <a:r>
              <a:rPr lang="hu-HU" dirty="0"/>
              <a:t>, </a:t>
            </a:r>
            <a:r>
              <a:rPr lang="hu-HU" b="1" dirty="0"/>
              <a:t>frissíti</a:t>
            </a:r>
            <a:r>
              <a:rPr lang="hu-HU" dirty="0"/>
              <a:t> </a:t>
            </a:r>
            <a:r>
              <a:rPr lang="hu-HU" b="1" dirty="0"/>
              <a:t>a</a:t>
            </a:r>
            <a:r>
              <a:rPr lang="hu-HU" dirty="0"/>
              <a:t> weboldal HTML </a:t>
            </a:r>
            <a:r>
              <a:rPr lang="hu-HU" b="1" dirty="0"/>
              <a:t>DOM</a:t>
            </a:r>
            <a:r>
              <a:rPr lang="hu-HU" dirty="0"/>
              <a:t> </a:t>
            </a:r>
            <a:r>
              <a:rPr lang="hu-HU" b="1" dirty="0"/>
              <a:t>fájában</a:t>
            </a:r>
            <a:r>
              <a:rPr lang="hu-HU" dirty="0"/>
              <a:t> </a:t>
            </a:r>
            <a:r>
              <a:rPr lang="hu-HU" b="1" dirty="0"/>
              <a:t>lévő</a:t>
            </a:r>
            <a:r>
              <a:rPr lang="hu-HU" dirty="0"/>
              <a:t> </a:t>
            </a:r>
            <a:r>
              <a:rPr lang="hu-HU" b="1" dirty="0"/>
              <a:t>objektumokat</a:t>
            </a:r>
            <a:r>
              <a:rPr lang="hu-HU" dirty="0"/>
              <a:t>!</a:t>
            </a:r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834345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0021BF5-76F9-62D1-3D8A-97C88AF1B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Kommunikáció böngésző és szerver között – AJAX esetén</a:t>
            </a:r>
          </a:p>
        </p:txBody>
      </p:sp>
      <p:pic>
        <p:nvPicPr>
          <p:cNvPr id="1026" name="Picture 2" descr="JavaScript HTML DOM">
            <a:extLst>
              <a:ext uri="{FF2B5EF4-FFF2-40B4-BE49-F238E27FC236}">
                <a16:creationId xmlns:a16="http://schemas.microsoft.com/office/drawing/2014/main" id="{BD7D2953-CEC9-E561-FB4C-FB5276484F1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161" y="2824744"/>
            <a:ext cx="5667375" cy="3101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2AF4D5D2-DD21-7A47-E69F-FDB33BFDF3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464" y="1800295"/>
            <a:ext cx="5919536" cy="4428268"/>
          </a:xfrm>
          <a:prstGeom prst="rect">
            <a:avLst/>
          </a:prstGeom>
        </p:spPr>
      </p:pic>
      <p:sp>
        <p:nvSpPr>
          <p:cNvPr id="6" name="Tartalom helye 2">
            <a:extLst>
              <a:ext uri="{FF2B5EF4-FFF2-40B4-BE49-F238E27FC236}">
                <a16:creationId xmlns:a16="http://schemas.microsoft.com/office/drawing/2014/main" id="{C8E0346A-9093-43C1-ECB3-F79599C51C6A}"/>
              </a:ext>
            </a:extLst>
          </p:cNvPr>
          <p:cNvSpPr txBox="1">
            <a:spLocks/>
          </p:cNvSpPr>
          <p:nvPr/>
        </p:nvSpPr>
        <p:spPr>
          <a:xfrm>
            <a:off x="11040979" y="6373562"/>
            <a:ext cx="1151021" cy="4844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dirty="0">
                <a:hlinkClick r:id="rId4"/>
              </a:rPr>
              <a:t>Forrás</a:t>
            </a:r>
            <a:endParaRPr lang="hu-HU" dirty="0"/>
          </a:p>
        </p:txBody>
      </p:sp>
      <p:sp>
        <p:nvSpPr>
          <p:cNvPr id="7" name="Tartalom helye 2">
            <a:extLst>
              <a:ext uri="{FF2B5EF4-FFF2-40B4-BE49-F238E27FC236}">
                <a16:creationId xmlns:a16="http://schemas.microsoft.com/office/drawing/2014/main" id="{5FD2A874-C33F-2F57-06F3-E013CB8688F3}"/>
              </a:ext>
            </a:extLst>
          </p:cNvPr>
          <p:cNvSpPr txBox="1">
            <a:spLocks/>
          </p:cNvSpPr>
          <p:nvPr/>
        </p:nvSpPr>
        <p:spPr>
          <a:xfrm>
            <a:off x="164432" y="6373562"/>
            <a:ext cx="1151021" cy="4844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dirty="0">
                <a:hlinkClick r:id="rId5"/>
              </a:rPr>
              <a:t>Forrás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47719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7B4344F-8224-46EE-D94C-6292DCA6A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XMLHttpRequest</a:t>
            </a:r>
            <a:r>
              <a:rPr lang="hu-HU" dirty="0"/>
              <a:t>(XHR) objektum tulajdonságai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B1A78A4-3C9B-E46A-D2AD-E48FB2BFDB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10163"/>
          </a:xfrm>
        </p:spPr>
        <p:txBody>
          <a:bodyPr/>
          <a:lstStyle/>
          <a:p>
            <a:r>
              <a:rPr lang="hu-HU" dirty="0"/>
              <a:t>Új példányt kell létrehozni a </a:t>
            </a:r>
            <a:r>
              <a:rPr lang="hu-HU" dirty="0" err="1"/>
              <a:t>XMLHttpRequest</a:t>
            </a:r>
            <a:r>
              <a:rPr lang="hu-HU" dirty="0"/>
              <a:t>() objektumból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5621B06A-8A44-CD57-91E1-C4F62CC8CE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7432" y="2397686"/>
            <a:ext cx="6617136" cy="910163"/>
          </a:xfrm>
          <a:prstGeom prst="rect">
            <a:avLst/>
          </a:prstGeom>
        </p:spPr>
      </p:pic>
      <p:sp>
        <p:nvSpPr>
          <p:cNvPr id="6" name="Tartalom helye 2">
            <a:extLst>
              <a:ext uri="{FF2B5EF4-FFF2-40B4-BE49-F238E27FC236}">
                <a16:creationId xmlns:a16="http://schemas.microsoft.com/office/drawing/2014/main" id="{ED363068-E9BE-6260-8D46-42C662EE394F}"/>
              </a:ext>
            </a:extLst>
          </p:cNvPr>
          <p:cNvSpPr txBox="1">
            <a:spLocks/>
          </p:cNvSpPr>
          <p:nvPr/>
        </p:nvSpPr>
        <p:spPr>
          <a:xfrm>
            <a:off x="838200" y="3429000"/>
            <a:ext cx="10515600" cy="34290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Az objektum tulajdonságaival nyomon követhető egy kérés-válasz állapota és eredménye!</a:t>
            </a:r>
          </a:p>
          <a:p>
            <a:r>
              <a:rPr lang="hu-HU" b="1" dirty="0" err="1"/>
              <a:t>readyState</a:t>
            </a:r>
            <a:r>
              <a:rPr lang="hu-HU" b="1" dirty="0"/>
              <a:t> </a:t>
            </a:r>
            <a:r>
              <a:rPr lang="hu-HU" dirty="0"/>
              <a:t>tulajdonság: Lekérdezhető vele egy kérés-válasz </a:t>
            </a:r>
            <a:r>
              <a:rPr lang="hu-HU" b="1" dirty="0"/>
              <a:t>aktuális állapota!</a:t>
            </a:r>
          </a:p>
          <a:p>
            <a:pPr lvl="1"/>
            <a:r>
              <a:rPr lang="hu-HU" b="1" dirty="0"/>
              <a:t>0:</a:t>
            </a:r>
            <a:r>
              <a:rPr lang="hu-HU" dirty="0"/>
              <a:t> A kérés létrejött, de még még nincs elindítva a szerver felé</a:t>
            </a:r>
          </a:p>
          <a:p>
            <a:pPr lvl="1"/>
            <a:r>
              <a:rPr lang="hu-HU" b="1" dirty="0"/>
              <a:t>1:</a:t>
            </a:r>
            <a:r>
              <a:rPr lang="hu-HU" dirty="0"/>
              <a:t> A szerverrel való kapcsolat létrejött</a:t>
            </a:r>
          </a:p>
          <a:p>
            <a:pPr lvl="1"/>
            <a:r>
              <a:rPr lang="hu-HU" b="1" dirty="0"/>
              <a:t>2:</a:t>
            </a:r>
            <a:r>
              <a:rPr lang="hu-HU" dirty="0"/>
              <a:t> Kérés beérkezett a szerverhez</a:t>
            </a:r>
          </a:p>
          <a:p>
            <a:pPr lvl="1"/>
            <a:r>
              <a:rPr lang="hu-HU" b="1" dirty="0"/>
              <a:t>3:</a:t>
            </a:r>
            <a:r>
              <a:rPr lang="hu-HU" dirty="0"/>
              <a:t> A válasz feldolgozás alatt áll</a:t>
            </a:r>
          </a:p>
          <a:p>
            <a:pPr lvl="1"/>
            <a:r>
              <a:rPr lang="hu-HU" b="1" dirty="0"/>
              <a:t>4:</a:t>
            </a:r>
            <a:r>
              <a:rPr lang="hu-HU" dirty="0"/>
              <a:t> Kérés feldolgozásra került és a válasz továbbítva lett</a:t>
            </a:r>
          </a:p>
        </p:txBody>
      </p:sp>
    </p:spTree>
    <p:extLst>
      <p:ext uri="{BB962C8B-B14F-4D97-AF65-F5344CB8AC3E}">
        <p14:creationId xmlns:p14="http://schemas.microsoft.com/office/powerpoint/2010/main" val="40518927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54F2576-25C9-4029-5486-47ABEAD35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XMLHttpRequest</a:t>
            </a:r>
            <a:r>
              <a:rPr lang="hu-HU" dirty="0"/>
              <a:t>(XHR) objektum tulajdonságai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5D261E5-EEE5-BA32-FE5E-303C45CFCE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92500"/>
          </a:bodyPr>
          <a:lstStyle/>
          <a:p>
            <a:r>
              <a:rPr lang="hu-HU" b="1" dirty="0" err="1"/>
              <a:t>onreadystatechange</a:t>
            </a:r>
            <a:r>
              <a:rPr lang="hu-HU" b="1" dirty="0"/>
              <a:t> </a:t>
            </a:r>
            <a:r>
              <a:rPr lang="hu-HU" dirty="0"/>
              <a:t>tulajdonság</a:t>
            </a:r>
            <a:r>
              <a:rPr lang="hu-HU" b="1" dirty="0"/>
              <a:t>: </a:t>
            </a:r>
            <a:r>
              <a:rPr lang="hu-HU" dirty="0"/>
              <a:t>Eseménykezelő, amely </a:t>
            </a:r>
            <a:r>
              <a:rPr lang="hu-HU" b="1" dirty="0"/>
              <a:t>meghatározza</a:t>
            </a:r>
            <a:r>
              <a:rPr lang="hu-HU" dirty="0"/>
              <a:t>, hogy a </a:t>
            </a:r>
            <a:r>
              <a:rPr lang="hu-HU" b="1" dirty="0" err="1"/>
              <a:t>readystate</a:t>
            </a:r>
            <a:r>
              <a:rPr lang="hu-HU" dirty="0"/>
              <a:t> tulajdonság eltérő </a:t>
            </a:r>
            <a:r>
              <a:rPr lang="hu-HU" b="1" dirty="0"/>
              <a:t>állapotainál</a:t>
            </a:r>
            <a:r>
              <a:rPr lang="hu-HU" dirty="0"/>
              <a:t> </a:t>
            </a:r>
            <a:r>
              <a:rPr lang="hu-HU" b="1" dirty="0"/>
              <a:t>mely metódusokat kell futtatni</a:t>
            </a:r>
            <a:r>
              <a:rPr lang="hu-HU" dirty="0"/>
              <a:t>!</a:t>
            </a:r>
          </a:p>
          <a:p>
            <a:endParaRPr lang="hu-HU" dirty="0"/>
          </a:p>
          <a:p>
            <a:r>
              <a:rPr lang="hu-HU" b="1" dirty="0"/>
              <a:t>status </a:t>
            </a:r>
            <a:r>
              <a:rPr lang="hu-HU" dirty="0"/>
              <a:t>tulajdonság</a:t>
            </a:r>
            <a:r>
              <a:rPr lang="hu-HU" b="1" dirty="0"/>
              <a:t>: Visszaadja</a:t>
            </a:r>
            <a:r>
              <a:rPr lang="hu-HU" dirty="0"/>
              <a:t> </a:t>
            </a:r>
            <a:r>
              <a:rPr lang="hu-HU" b="1" dirty="0"/>
              <a:t>a kérésre adott válasz HTTP státuszkódját</a:t>
            </a:r>
            <a:r>
              <a:rPr lang="hu-HU" dirty="0"/>
              <a:t>!</a:t>
            </a:r>
          </a:p>
          <a:p>
            <a:pPr lvl="1"/>
            <a:r>
              <a:rPr lang="hu-HU" dirty="0"/>
              <a:t>Egy státuszkód meghatározza, hogy a kérés sikeres volt-e, és ha nem, akkor milyen hiba történt</a:t>
            </a:r>
          </a:p>
          <a:p>
            <a:pPr lvl="1"/>
            <a:r>
              <a:rPr lang="hu-HU" b="1" dirty="0"/>
              <a:t>200 – OK</a:t>
            </a:r>
            <a:r>
              <a:rPr lang="hu-HU" dirty="0"/>
              <a:t>: A válasz sikeres, a kért adat elérhető</a:t>
            </a:r>
          </a:p>
          <a:p>
            <a:pPr lvl="1"/>
            <a:r>
              <a:rPr lang="hu-HU" b="1" dirty="0"/>
              <a:t>404 – </a:t>
            </a:r>
            <a:r>
              <a:rPr lang="hu-HU" b="1" dirty="0" err="1"/>
              <a:t>Not</a:t>
            </a:r>
            <a:r>
              <a:rPr lang="hu-HU" b="1" dirty="0"/>
              <a:t> </a:t>
            </a:r>
            <a:r>
              <a:rPr lang="hu-HU" b="1" dirty="0" err="1"/>
              <a:t>Found</a:t>
            </a:r>
            <a:r>
              <a:rPr lang="hu-HU" dirty="0"/>
              <a:t>: A kérést nem tudja teljesíteni a szerver, mert a kért erőforrás (adat) nem található a szerveren</a:t>
            </a:r>
          </a:p>
          <a:p>
            <a:pPr lvl="1"/>
            <a:r>
              <a:rPr lang="hu-HU" b="1" dirty="0"/>
              <a:t>500 – </a:t>
            </a:r>
            <a:r>
              <a:rPr lang="hu-HU" b="1" dirty="0" err="1"/>
              <a:t>Internal</a:t>
            </a:r>
            <a:r>
              <a:rPr lang="hu-HU" b="1" dirty="0"/>
              <a:t> Server </a:t>
            </a:r>
            <a:r>
              <a:rPr lang="hu-HU" b="1" dirty="0" err="1"/>
              <a:t>Error</a:t>
            </a:r>
            <a:r>
              <a:rPr lang="hu-HU" dirty="0"/>
              <a:t>: A szerveren belső hiba történt, kérés megválaszolása nem lehetséges</a:t>
            </a:r>
          </a:p>
          <a:p>
            <a:pPr lvl="2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196021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3A698C8-0666-FECA-BA87-80CBD6559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XMLHttpRequest</a:t>
            </a:r>
            <a:r>
              <a:rPr lang="hu-HU" dirty="0"/>
              <a:t>(XHR) objektum tulajdonságai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DB79617-5732-F914-0084-4A109D15C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69322"/>
          </a:xfrm>
        </p:spPr>
        <p:txBody>
          <a:bodyPr/>
          <a:lstStyle/>
          <a:p>
            <a:r>
              <a:rPr lang="hu-HU" b="1" dirty="0" err="1"/>
              <a:t>responseText</a:t>
            </a:r>
            <a:r>
              <a:rPr lang="hu-HU" b="1" dirty="0"/>
              <a:t> </a:t>
            </a:r>
            <a:r>
              <a:rPr lang="hu-HU" dirty="0"/>
              <a:t>tulajdonság</a:t>
            </a:r>
            <a:r>
              <a:rPr lang="hu-HU" b="1" dirty="0"/>
              <a:t>: Szöveges formában (text) tárolja a szervertől érkező választ</a:t>
            </a:r>
            <a:endParaRPr lang="hu-HU" dirty="0"/>
          </a:p>
          <a:p>
            <a:pPr lvl="1"/>
            <a:r>
              <a:rPr lang="hu-HU" b="1" dirty="0"/>
              <a:t>Minden esetben szövegként tárolja a választ</a:t>
            </a:r>
            <a:r>
              <a:rPr lang="hu-HU" dirty="0"/>
              <a:t>, még akkor is, ha a szerver JSON vagy XML formátumú adatot küldött!</a:t>
            </a:r>
          </a:p>
          <a:p>
            <a:pPr lvl="1"/>
            <a:r>
              <a:rPr lang="hu-HU" b="1" dirty="0"/>
              <a:t>Ha a válasz</a:t>
            </a:r>
            <a:r>
              <a:rPr lang="hu-HU" dirty="0"/>
              <a:t> eredetileg </a:t>
            </a:r>
            <a:r>
              <a:rPr lang="hu-HU" b="1" dirty="0"/>
              <a:t>JSON</a:t>
            </a:r>
            <a:r>
              <a:rPr lang="hu-HU" dirty="0"/>
              <a:t> </a:t>
            </a:r>
            <a:r>
              <a:rPr lang="hu-HU" b="1" dirty="0"/>
              <a:t>formájú</a:t>
            </a:r>
            <a:r>
              <a:rPr lang="hu-HU" dirty="0"/>
              <a:t> </a:t>
            </a:r>
            <a:r>
              <a:rPr lang="hu-HU" b="1" dirty="0"/>
              <a:t>volt</a:t>
            </a:r>
            <a:r>
              <a:rPr lang="hu-HU" dirty="0"/>
              <a:t>, </a:t>
            </a:r>
            <a:r>
              <a:rPr lang="hu-HU" b="1" dirty="0"/>
              <a:t>akkor</a:t>
            </a:r>
            <a:r>
              <a:rPr lang="hu-HU" dirty="0"/>
              <a:t> a </a:t>
            </a:r>
            <a:r>
              <a:rPr lang="hu-HU" b="1" dirty="0" err="1"/>
              <a:t>responseText</a:t>
            </a:r>
            <a:r>
              <a:rPr lang="hu-HU" dirty="0"/>
              <a:t> tulajdonság </a:t>
            </a:r>
            <a:r>
              <a:rPr lang="hu-HU" b="1" dirty="0"/>
              <a:t>értékét át kell alakítani a </a:t>
            </a:r>
            <a:r>
              <a:rPr lang="hu-HU" b="1" dirty="0" err="1"/>
              <a:t>JSON.parse</a:t>
            </a:r>
            <a:r>
              <a:rPr lang="hu-HU" b="1" dirty="0"/>
              <a:t>() függvénnyel </a:t>
            </a:r>
            <a:r>
              <a:rPr lang="hu-HU" dirty="0"/>
              <a:t>egy JS objektummá!</a:t>
            </a:r>
          </a:p>
          <a:p>
            <a:pPr lvl="2"/>
            <a:r>
              <a:rPr lang="hu-HU" dirty="0"/>
              <a:t>Ha JS objektum lesz belőle, akkor már lehet vele dolgozni JS-ben!</a:t>
            </a:r>
          </a:p>
          <a:p>
            <a:pPr lvl="1"/>
            <a:r>
              <a:rPr lang="hu-HU" dirty="0"/>
              <a:t>Ha a válasz eredetileg XML formájú volt, akkor a </a:t>
            </a:r>
            <a:r>
              <a:rPr lang="hu-HU" dirty="0" err="1"/>
              <a:t>responseXML</a:t>
            </a:r>
            <a:r>
              <a:rPr lang="hu-HU" dirty="0"/>
              <a:t> tulajdonságot kell használni az átalakításához, de ezzel nem fogunk foglalkozni a továbbiakban!</a:t>
            </a:r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4131B9D9-417A-FFD2-6317-D7D7CF162B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6968" y="5710554"/>
            <a:ext cx="6838063" cy="782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887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FE1AAF2-07AD-9FE5-E87E-CE0F79514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XMLHttpRequest</a:t>
            </a:r>
            <a:r>
              <a:rPr lang="hu-HU" dirty="0"/>
              <a:t>(XHR) objektum metódusai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7F599B2-117B-5541-574F-E1D32BF5B4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b="1" dirty="0" err="1"/>
              <a:t>open</a:t>
            </a:r>
            <a:r>
              <a:rPr lang="hu-HU" b="1" dirty="0"/>
              <a:t>(módszer, </a:t>
            </a:r>
            <a:r>
              <a:rPr lang="hu-HU" b="1" dirty="0" err="1"/>
              <a:t>url</a:t>
            </a:r>
            <a:r>
              <a:rPr lang="hu-HU" b="1" dirty="0"/>
              <a:t>, </a:t>
            </a:r>
            <a:r>
              <a:rPr lang="hu-HU" b="1" dirty="0" err="1"/>
              <a:t>async</a:t>
            </a:r>
            <a:r>
              <a:rPr lang="hu-HU" b="1" dirty="0"/>
              <a:t>) </a:t>
            </a:r>
            <a:r>
              <a:rPr lang="hu-HU" dirty="0"/>
              <a:t>metódus</a:t>
            </a:r>
            <a:r>
              <a:rPr lang="hu-HU" b="1" dirty="0"/>
              <a:t>: Megnyitja az objektumot, felkészíti a kérésre</a:t>
            </a:r>
          </a:p>
          <a:p>
            <a:r>
              <a:rPr lang="hu-HU" dirty="0"/>
              <a:t>Paraméterei: </a:t>
            </a:r>
          </a:p>
          <a:p>
            <a:pPr lvl="1"/>
            <a:r>
              <a:rPr lang="hu-HU" b="1" dirty="0"/>
              <a:t>Módszer</a:t>
            </a:r>
            <a:r>
              <a:rPr lang="hu-HU" dirty="0"/>
              <a:t>: A HTTP-kérés típusának megadása (Pl.: GET vagy POST)</a:t>
            </a:r>
          </a:p>
          <a:p>
            <a:pPr lvl="1"/>
            <a:r>
              <a:rPr lang="hu-HU" b="1" dirty="0"/>
              <a:t>Url</a:t>
            </a:r>
            <a:r>
              <a:rPr lang="hu-HU" dirty="0"/>
              <a:t>: Egy útvonal a szerveren vagy egy lokális fájl, ahol a kért adat vagy fájl található</a:t>
            </a:r>
          </a:p>
          <a:p>
            <a:pPr lvl="1"/>
            <a:r>
              <a:rPr lang="hu-HU" b="1" dirty="0" err="1"/>
              <a:t>Async</a:t>
            </a:r>
            <a:r>
              <a:rPr lang="hu-HU" dirty="0"/>
              <a:t>: Logikai érték, amely meghatározza, hogy a kérés aszinkron (</a:t>
            </a:r>
            <a:r>
              <a:rPr lang="hu-HU" dirty="0" err="1"/>
              <a:t>true</a:t>
            </a:r>
            <a:r>
              <a:rPr lang="hu-HU" dirty="0"/>
              <a:t>) vagy szinkron (</a:t>
            </a:r>
            <a:r>
              <a:rPr lang="hu-HU" dirty="0" err="1"/>
              <a:t>false</a:t>
            </a:r>
            <a:r>
              <a:rPr lang="hu-HU" dirty="0"/>
              <a:t>) legyen</a:t>
            </a:r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B3D07FE3-ED5A-927F-0D2D-426C10D8F1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505" y="5454316"/>
            <a:ext cx="11008990" cy="857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3364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5A8580A-47BA-7F1A-EF70-2FCF9B574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XMLHttpRequest</a:t>
            </a:r>
            <a:r>
              <a:rPr lang="hu-HU" dirty="0"/>
              <a:t>(XHR) objektum metódusai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21B6E77-9C55-897E-6C78-71D3E36E2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489701"/>
          </a:xfrm>
        </p:spPr>
        <p:txBody>
          <a:bodyPr/>
          <a:lstStyle/>
          <a:p>
            <a:r>
              <a:rPr lang="hu-HU" b="1" dirty="0" err="1"/>
              <a:t>send</a:t>
            </a:r>
            <a:r>
              <a:rPr lang="hu-HU" b="1" dirty="0"/>
              <a:t>(adatok) </a:t>
            </a:r>
            <a:r>
              <a:rPr lang="hu-HU" dirty="0"/>
              <a:t>metódus</a:t>
            </a:r>
            <a:r>
              <a:rPr lang="hu-HU" b="1" dirty="0"/>
              <a:t>: Kérés indítható vele a szerver felé</a:t>
            </a:r>
          </a:p>
          <a:p>
            <a:r>
              <a:rPr lang="hu-HU" dirty="0"/>
              <a:t>Paraméterei: </a:t>
            </a:r>
          </a:p>
          <a:p>
            <a:pPr lvl="1"/>
            <a:r>
              <a:rPr lang="hu-HU" b="1" dirty="0"/>
              <a:t>adatok</a:t>
            </a:r>
            <a:r>
              <a:rPr lang="hu-HU" dirty="0"/>
              <a:t>: Opcionális paraméter, amely a szerver felé elküldendő adatokat tartalmazza</a:t>
            </a:r>
          </a:p>
          <a:p>
            <a:pPr lvl="2"/>
            <a:r>
              <a:rPr lang="hu-HU" dirty="0"/>
              <a:t>Csak akkor van haszna, ha nem lekérdező (GET), hanem adatküldő HTTP-kérést (POST, PUT, PATCH, </a:t>
            </a:r>
            <a:r>
              <a:rPr lang="hu-HU" dirty="0" err="1"/>
              <a:t>stb</a:t>
            </a:r>
            <a:r>
              <a:rPr lang="hu-HU" dirty="0"/>
              <a:t>) indítunk a szerver felé</a:t>
            </a:r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E1A80FF6-E267-F891-9FFA-2720DCC4E2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738" y="4682038"/>
            <a:ext cx="11086523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577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6192746-6CA9-5CAB-7D58-7F24C9878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AJAX módszer alkalmazása - példafeladat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9DAC0D2-4CC5-E486-F49F-71551EB0B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992397"/>
          </a:xfrm>
        </p:spPr>
        <p:txBody>
          <a:bodyPr>
            <a:normAutofit/>
          </a:bodyPr>
          <a:lstStyle/>
          <a:p>
            <a:r>
              <a:rPr lang="hu-HU" dirty="0"/>
              <a:t>Nézzük meg egy példafeladaton keresztül, hogyan kell AJAX módszerrel egy kérést indítani a szerver felé, és feldolgozni a választ!</a:t>
            </a:r>
          </a:p>
          <a:p>
            <a:endParaRPr lang="hu-HU" dirty="0"/>
          </a:p>
          <a:p>
            <a:r>
              <a:rPr lang="hu-HU" dirty="0"/>
              <a:t>1. Lépés: XHR objektum létrehozása: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4BF7C499-4566-BED1-65B1-0C29FA071D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8232" y="3818022"/>
            <a:ext cx="6915536" cy="718152"/>
          </a:xfrm>
          <a:prstGeom prst="rect">
            <a:avLst/>
          </a:prstGeom>
        </p:spPr>
      </p:pic>
      <p:sp>
        <p:nvSpPr>
          <p:cNvPr id="6" name="Tartalom helye 2">
            <a:extLst>
              <a:ext uri="{FF2B5EF4-FFF2-40B4-BE49-F238E27FC236}">
                <a16:creationId xmlns:a16="http://schemas.microsoft.com/office/drawing/2014/main" id="{5C6D2503-793F-2622-452A-2D043141C7C9}"/>
              </a:ext>
            </a:extLst>
          </p:cNvPr>
          <p:cNvSpPr txBox="1">
            <a:spLocks/>
          </p:cNvSpPr>
          <p:nvPr/>
        </p:nvSpPr>
        <p:spPr>
          <a:xfrm>
            <a:off x="838200" y="4814220"/>
            <a:ext cx="10515600" cy="19923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2. Lépés: Objektum megnyitása az objektum </a:t>
            </a:r>
            <a:r>
              <a:rPr lang="hu-HU" b="1" dirty="0" err="1"/>
              <a:t>open</a:t>
            </a:r>
            <a:r>
              <a:rPr lang="hu-HU" dirty="0"/>
              <a:t>() metódusával </a:t>
            </a:r>
          </a:p>
        </p:txBody>
      </p:sp>
      <p:pic>
        <p:nvPicPr>
          <p:cNvPr id="10" name="Kép 9">
            <a:extLst>
              <a:ext uri="{FF2B5EF4-FFF2-40B4-BE49-F238E27FC236}">
                <a16:creationId xmlns:a16="http://schemas.microsoft.com/office/drawing/2014/main" id="{51373C50-FC51-DE14-E0DF-0C78588386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118" y="5532372"/>
            <a:ext cx="11193764" cy="883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1981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A7D0363-CF91-6280-1B84-371A8E501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AJAX módszer alkalmazása - példafeladat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235927F-A13C-9211-C937-E3118F5D8C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875556"/>
          </a:xfrm>
        </p:spPr>
        <p:txBody>
          <a:bodyPr/>
          <a:lstStyle/>
          <a:p>
            <a:r>
              <a:rPr lang="hu-HU" dirty="0"/>
              <a:t>3. Lépés: Az </a:t>
            </a:r>
            <a:r>
              <a:rPr lang="hu-HU" b="1" dirty="0" err="1"/>
              <a:t>onreadystatechange</a:t>
            </a:r>
            <a:r>
              <a:rPr lang="hu-HU" b="1" dirty="0"/>
              <a:t> </a:t>
            </a:r>
            <a:r>
              <a:rPr lang="hu-HU" dirty="0"/>
              <a:t>eseménykezelő függvényének megírása</a:t>
            </a:r>
          </a:p>
          <a:p>
            <a:endParaRPr lang="hu-HU" dirty="0"/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2BDB5154-0954-95F8-6DB0-45FFAC43E7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4249" y="2701181"/>
            <a:ext cx="7883501" cy="1455637"/>
          </a:xfrm>
          <a:prstGeom prst="rect">
            <a:avLst/>
          </a:prstGeom>
        </p:spPr>
      </p:pic>
      <p:sp>
        <p:nvSpPr>
          <p:cNvPr id="6" name="Tartalom helye 2">
            <a:extLst>
              <a:ext uri="{FF2B5EF4-FFF2-40B4-BE49-F238E27FC236}">
                <a16:creationId xmlns:a16="http://schemas.microsoft.com/office/drawing/2014/main" id="{C9192323-E0C8-3A0B-F455-C11B22D5F139}"/>
              </a:ext>
            </a:extLst>
          </p:cNvPr>
          <p:cNvSpPr txBox="1">
            <a:spLocks/>
          </p:cNvSpPr>
          <p:nvPr/>
        </p:nvSpPr>
        <p:spPr>
          <a:xfrm>
            <a:off x="838200" y="4272046"/>
            <a:ext cx="10515600" cy="875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4. Lépés: A </a:t>
            </a:r>
            <a:r>
              <a:rPr lang="hu-HU" b="1" dirty="0" err="1"/>
              <a:t>readyState</a:t>
            </a:r>
            <a:r>
              <a:rPr lang="hu-HU" dirty="0"/>
              <a:t> tulajdonság értékének vizsgálata</a:t>
            </a:r>
          </a:p>
          <a:p>
            <a:endParaRPr lang="hu-HU" dirty="0"/>
          </a:p>
          <a:p>
            <a:endParaRPr lang="hu-HU" dirty="0"/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EF1B2AEF-3331-9E67-BE38-5ACBC7E831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1680" y="4822738"/>
            <a:ext cx="6808639" cy="193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9561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04532A4-B535-D4A3-0E85-A5DAEC099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AJAX módszer alkalmazása - példafeladat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5E9366E-0AD5-8DC6-AA04-E27568470F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64649"/>
          </a:xfrm>
        </p:spPr>
        <p:txBody>
          <a:bodyPr/>
          <a:lstStyle/>
          <a:p>
            <a:r>
              <a:rPr lang="hu-HU" dirty="0"/>
              <a:t>5. Lépés: A </a:t>
            </a:r>
            <a:r>
              <a:rPr lang="hu-HU" b="1" dirty="0"/>
              <a:t>status</a:t>
            </a:r>
            <a:r>
              <a:rPr lang="hu-HU" dirty="0"/>
              <a:t> tulajdonság értékének vizsgálatai</a:t>
            </a:r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2783B1E9-E601-E1EC-CD27-BABD5B0113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9830" y="2578635"/>
            <a:ext cx="7612340" cy="3778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7258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B5F91AE-CA79-A6B6-7833-54279A12F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AJAX módszer alkalmazása - példafeladat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547CCE8-D513-9ABF-D85A-F72CBA47BF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25563"/>
          </a:xfrm>
        </p:spPr>
        <p:txBody>
          <a:bodyPr/>
          <a:lstStyle/>
          <a:p>
            <a:r>
              <a:rPr lang="hu-HU" dirty="0"/>
              <a:t>6. Lépés: A </a:t>
            </a:r>
            <a:r>
              <a:rPr lang="hu-HU" b="1" dirty="0" err="1"/>
              <a:t>JSON.parse</a:t>
            </a:r>
            <a:r>
              <a:rPr lang="hu-HU" b="1" dirty="0"/>
              <a:t>() </a:t>
            </a:r>
            <a:r>
              <a:rPr lang="hu-HU" dirty="0"/>
              <a:t>függvény használata, hogy a válaszként megkapott JSON objektumot  egy JS objektumként is használni lehessen!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E363FC3D-9A2B-AE16-1D23-8FC8E9322D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4103" y="3070529"/>
            <a:ext cx="7403793" cy="366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6659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CDC9946-688F-056E-FD4E-7DD3D4734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AJAX módszer alkalmazása - példafeladat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F52B9F2-E6B8-73CB-9D42-A780645824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7. Lépés: A </a:t>
            </a:r>
            <a:r>
              <a:rPr lang="hu-HU" b="1" dirty="0" err="1"/>
              <a:t>send</a:t>
            </a:r>
            <a:r>
              <a:rPr lang="hu-HU" b="1" dirty="0"/>
              <a:t>() </a:t>
            </a:r>
            <a:r>
              <a:rPr lang="hu-HU" dirty="0"/>
              <a:t>függvény meghívása az XHR objektumra!</a:t>
            </a:r>
            <a:endParaRPr lang="hu-HU" b="1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E6717880-80F3-1A06-8C0A-5EBC84F2A8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16" y="2674520"/>
            <a:ext cx="6923563" cy="3637380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71624D80-E838-E8BD-4E8D-C104B49E06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0398" y="3216682"/>
            <a:ext cx="4915586" cy="255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438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4692A65-29EB-331B-B704-548FA750A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HTTP-kérések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EA15956-C2E1-334A-8A8F-F9E2F7FEAF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83722"/>
          </a:xfrm>
        </p:spPr>
        <p:txBody>
          <a:bodyPr>
            <a:normAutofit fontScale="92500" lnSpcReduction="10000"/>
          </a:bodyPr>
          <a:lstStyle/>
          <a:p>
            <a:r>
              <a:rPr lang="hu-HU" dirty="0"/>
              <a:t>A HTTP-kérések adatok lekérdezésére, módosítására és törlésére szolgálnak</a:t>
            </a:r>
          </a:p>
          <a:p>
            <a:r>
              <a:rPr lang="hu-HU" b="1" dirty="0"/>
              <a:t>Legfontosabb HTTP-kérések</a:t>
            </a:r>
            <a:r>
              <a:rPr lang="hu-HU" dirty="0"/>
              <a:t>:</a:t>
            </a:r>
          </a:p>
          <a:p>
            <a:pPr lvl="1"/>
            <a:r>
              <a:rPr lang="hu-HU" b="1" dirty="0"/>
              <a:t>GET</a:t>
            </a:r>
            <a:r>
              <a:rPr lang="hu-HU" dirty="0"/>
              <a:t>: Adatok lekérése egy szerverről</a:t>
            </a:r>
          </a:p>
          <a:p>
            <a:pPr lvl="2"/>
            <a:r>
              <a:rPr lang="hu-HU" dirty="0"/>
              <a:t>URL tartalmazza az adatokat</a:t>
            </a:r>
          </a:p>
          <a:p>
            <a:pPr lvl="2"/>
            <a:r>
              <a:rPr lang="hu-HU" dirty="0"/>
              <a:t>Érzékeny adatok lekérésére nem biztonságos megoldás</a:t>
            </a:r>
          </a:p>
          <a:p>
            <a:pPr lvl="1"/>
            <a:r>
              <a:rPr lang="hu-HU" b="1" dirty="0"/>
              <a:t>POST</a:t>
            </a:r>
            <a:r>
              <a:rPr lang="hu-HU" dirty="0"/>
              <a:t>: Adatok küldése egy szerver felé</a:t>
            </a:r>
          </a:p>
          <a:p>
            <a:pPr lvl="2"/>
            <a:r>
              <a:rPr lang="hu-HU" dirty="0"/>
              <a:t>Használható adatok küldésére, frissítésére vagy létrehozására</a:t>
            </a:r>
          </a:p>
          <a:p>
            <a:pPr lvl="2"/>
            <a:r>
              <a:rPr lang="hu-HU" dirty="0"/>
              <a:t>Az adatok nem láthatók URL-ben, hanem a HTTP-kérés törzsében érkeznek</a:t>
            </a:r>
          </a:p>
          <a:p>
            <a:pPr lvl="1"/>
            <a:r>
              <a:rPr lang="hu-HU" b="1" dirty="0"/>
              <a:t>PUT</a:t>
            </a:r>
            <a:r>
              <a:rPr lang="hu-HU" dirty="0"/>
              <a:t>: Adatok küldése a szerver felé</a:t>
            </a:r>
          </a:p>
          <a:p>
            <a:pPr lvl="2"/>
            <a:r>
              <a:rPr lang="hu-HU" dirty="0"/>
              <a:t>Meglévő adatokat frissít, ám ezek felülírják a meglévő adatokat a szerveren</a:t>
            </a:r>
          </a:p>
          <a:p>
            <a:pPr lvl="2"/>
            <a:r>
              <a:rPr lang="hu-HU" dirty="0"/>
              <a:t>Minden más adatot a típusnak megfelelően alapértelmezettre állít</a:t>
            </a:r>
          </a:p>
          <a:p>
            <a:pPr lvl="1"/>
            <a:r>
              <a:rPr lang="hu-HU" b="1" dirty="0"/>
              <a:t>PATCH</a:t>
            </a:r>
            <a:r>
              <a:rPr lang="hu-HU" dirty="0"/>
              <a:t>: Adatok küldése a szerver felé</a:t>
            </a:r>
          </a:p>
          <a:p>
            <a:pPr lvl="2"/>
            <a:r>
              <a:rPr lang="hu-HU" dirty="0"/>
              <a:t>Meglévő adatokat frissít, csak az módosítandó adatokat írják felül</a:t>
            </a:r>
          </a:p>
          <a:p>
            <a:pPr lvl="1"/>
            <a:r>
              <a:rPr lang="hu-HU" b="1" dirty="0"/>
              <a:t>DELETE</a:t>
            </a:r>
            <a:r>
              <a:rPr lang="hu-HU" dirty="0"/>
              <a:t>: Adatok törlése a szerverről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459042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DCE87C9-D7AA-839E-C35A-83854F880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HTTP státuszkódok és kezelése </a:t>
            </a:r>
            <a:r>
              <a:rPr lang="hu-HU" dirty="0" err="1"/>
              <a:t>AJAXban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4BEC3DA-5A18-3099-DD68-62FAB71E5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 fontScale="92500" lnSpcReduction="20000"/>
          </a:bodyPr>
          <a:lstStyle/>
          <a:p>
            <a:r>
              <a:rPr lang="hu-HU" dirty="0"/>
              <a:t>Ezek a kódok tájékoztatják a klienst (böngészőt) a kérések eredményeiről!</a:t>
            </a:r>
          </a:p>
          <a:p>
            <a:r>
              <a:rPr lang="hu-HU" dirty="0"/>
              <a:t>A státuszkódok csoportosítása az első szám alapján történik:</a:t>
            </a:r>
          </a:p>
          <a:p>
            <a:pPr lvl="1"/>
            <a:r>
              <a:rPr lang="hu-HU" dirty="0"/>
              <a:t>1xx: Információs válaszkódok</a:t>
            </a:r>
          </a:p>
          <a:p>
            <a:pPr lvl="2"/>
            <a:r>
              <a:rPr lang="hu-HU" dirty="0"/>
              <a:t>100: Kliens folytathatja a kérést</a:t>
            </a:r>
          </a:p>
          <a:p>
            <a:pPr lvl="1"/>
            <a:r>
              <a:rPr lang="hu-HU" dirty="0"/>
              <a:t>2xx: Sikeres válaszkódok</a:t>
            </a:r>
          </a:p>
          <a:p>
            <a:pPr lvl="2"/>
            <a:r>
              <a:rPr lang="hu-HU" dirty="0"/>
              <a:t>200: OK – A kérés sikeresen teljesült, a válasz tartalmazza az eredményt</a:t>
            </a:r>
          </a:p>
          <a:p>
            <a:pPr lvl="2"/>
            <a:r>
              <a:rPr lang="hu-HU" dirty="0"/>
              <a:t>201: CREATED – Új erőforrás jött létre a szerveren (POST/PUT/PATCH esetén)</a:t>
            </a:r>
          </a:p>
          <a:p>
            <a:pPr lvl="2"/>
            <a:r>
              <a:rPr lang="hu-HU" dirty="0"/>
              <a:t>204: NO CONTENT – Kérés sikeres volt, de nincs visszaküldendő adat</a:t>
            </a:r>
          </a:p>
          <a:p>
            <a:pPr lvl="1"/>
            <a:r>
              <a:rPr lang="hu-HU" dirty="0"/>
              <a:t>3xx: Átirányítás (keresett erőforrás új helyre került)</a:t>
            </a:r>
          </a:p>
          <a:p>
            <a:pPr lvl="2"/>
            <a:r>
              <a:rPr lang="hu-HU" dirty="0"/>
              <a:t>301: Erőforrás új helyre költözött véglegesen</a:t>
            </a:r>
          </a:p>
          <a:p>
            <a:pPr lvl="2"/>
            <a:r>
              <a:rPr lang="hu-HU" dirty="0"/>
              <a:t>302: Erőforrás ideiglenesen más helyen található</a:t>
            </a:r>
          </a:p>
          <a:p>
            <a:pPr lvl="1"/>
            <a:r>
              <a:rPr lang="hu-HU" dirty="0"/>
              <a:t>4xx: Hiba, sikertelen válaszadás, mivel a kérés nem megfelelő</a:t>
            </a:r>
          </a:p>
          <a:p>
            <a:pPr lvl="2"/>
            <a:r>
              <a:rPr lang="hu-HU" dirty="0"/>
              <a:t>400: BAD REQUEST – A kérés </a:t>
            </a:r>
            <a:r>
              <a:rPr lang="hu-HU" dirty="0" err="1"/>
              <a:t>szintaktikailag</a:t>
            </a:r>
            <a:r>
              <a:rPr lang="hu-HU" dirty="0"/>
              <a:t> hibás</a:t>
            </a:r>
          </a:p>
          <a:p>
            <a:pPr lvl="2"/>
            <a:r>
              <a:rPr lang="hu-HU" dirty="0"/>
              <a:t>401: UNAUTHORIZED – Az erőforráshoz való hozzáférés </a:t>
            </a:r>
            <a:r>
              <a:rPr lang="hu-HU" dirty="0" err="1"/>
              <a:t>autentikációt</a:t>
            </a:r>
            <a:r>
              <a:rPr lang="hu-HU" dirty="0"/>
              <a:t> igényel</a:t>
            </a:r>
          </a:p>
          <a:p>
            <a:pPr lvl="2"/>
            <a:r>
              <a:rPr lang="hu-HU" dirty="0"/>
              <a:t>404: NOT FOUND – Erőforrás nem található</a:t>
            </a:r>
          </a:p>
          <a:p>
            <a:pPr lvl="1"/>
            <a:r>
              <a:rPr lang="hu-HU" dirty="0"/>
              <a:t>5xx: Szerverhiba</a:t>
            </a:r>
          </a:p>
          <a:p>
            <a:pPr lvl="2"/>
            <a:r>
              <a:rPr lang="hu-HU" dirty="0"/>
              <a:t>500: Általános szerverhiba</a:t>
            </a:r>
          </a:p>
        </p:txBody>
      </p:sp>
    </p:spTree>
    <p:extLst>
      <p:ext uri="{BB962C8B-B14F-4D97-AF65-F5344CB8AC3E}">
        <p14:creationId xmlns:p14="http://schemas.microsoft.com/office/powerpoint/2010/main" val="5903162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046AD80-2BE4-C185-9DED-6691C2241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AJAX módszer alkalmazása - példafeladat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C1CD4F5-A71B-F424-6603-193954296F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Plusz lépés: Módosítsuk úgy az előző feladatot, hogy az első három objektumot kiíratjuk a tömbből egy weboldalon!</a:t>
            </a:r>
            <a:endParaRPr lang="hu-HU" b="1" dirty="0"/>
          </a:p>
          <a:p>
            <a:endParaRPr lang="hu-HU" dirty="0"/>
          </a:p>
          <a:p>
            <a:r>
              <a:rPr lang="hu-HU" dirty="0"/>
              <a:t>Önálló feladatvégzés!</a:t>
            </a:r>
          </a:p>
        </p:txBody>
      </p:sp>
    </p:spTree>
    <p:extLst>
      <p:ext uri="{BB962C8B-B14F-4D97-AF65-F5344CB8AC3E}">
        <p14:creationId xmlns:p14="http://schemas.microsoft.com/office/powerpoint/2010/main" val="42743399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77D7F7E-7994-3AC3-8EFB-9D96686C6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AJAX - POST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6608930-DEE1-6B78-C0BB-3EE99F163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737" y="1980002"/>
            <a:ext cx="3284756" cy="4206207"/>
          </a:xfrm>
        </p:spPr>
        <p:txBody>
          <a:bodyPr>
            <a:normAutofit/>
          </a:bodyPr>
          <a:lstStyle/>
          <a:p>
            <a:r>
              <a:rPr lang="hu-HU" dirty="0"/>
              <a:t>Eddig csak adatot kértünk le, ehhez a GET HTTP-kérést kellett elindítani</a:t>
            </a:r>
          </a:p>
          <a:p>
            <a:r>
              <a:rPr lang="hu-HU" dirty="0"/>
              <a:t>Adatot feltölteni a szerverre a POST HTTP-kérés segítségével kell 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0B28352A-7698-EA46-3602-E61772C401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2956" y="1475874"/>
            <a:ext cx="7883480" cy="5214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2055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B273BD5-580C-EFA4-70EE-196A17002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AJAX - POST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827E530-0F41-AEFB-977B-9BD63C0C21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668233"/>
          </a:xfrm>
        </p:spPr>
        <p:txBody>
          <a:bodyPr/>
          <a:lstStyle/>
          <a:p>
            <a:r>
              <a:rPr lang="hu-HU" b="1" dirty="0" err="1"/>
              <a:t>setRequestHeader</a:t>
            </a:r>
            <a:r>
              <a:rPr lang="hu-HU" b="1" dirty="0"/>
              <a:t>() – </a:t>
            </a:r>
            <a:r>
              <a:rPr lang="hu-HU" dirty="0"/>
              <a:t>A HTTP-kérések fejlécének beállításait végzi el</a:t>
            </a:r>
          </a:p>
          <a:p>
            <a:pPr lvl="1"/>
            <a:r>
              <a:rPr lang="hu-HU" dirty="0"/>
              <a:t>Az előző példában a </a:t>
            </a:r>
            <a:r>
              <a:rPr lang="hu-HU" i="1" dirty="0" err="1"/>
              <a:t>Content-type</a:t>
            </a:r>
            <a:r>
              <a:rPr lang="hu-HU" i="1" dirty="0"/>
              <a:t> </a:t>
            </a:r>
            <a:r>
              <a:rPr lang="hu-HU" dirty="0"/>
              <a:t>tulajdonságot állítottuk be </a:t>
            </a:r>
            <a:r>
              <a:rPr lang="hu-HU" i="1" dirty="0" err="1"/>
              <a:t>json</a:t>
            </a:r>
            <a:r>
              <a:rPr lang="hu-HU" i="1" dirty="0"/>
              <a:t> </a:t>
            </a:r>
            <a:r>
              <a:rPr lang="hu-HU" dirty="0"/>
              <a:t>formára, </a:t>
            </a:r>
            <a:r>
              <a:rPr lang="hu-HU" i="1" dirty="0"/>
              <a:t>UTF-8</a:t>
            </a:r>
            <a:r>
              <a:rPr lang="hu-HU" dirty="0"/>
              <a:t> karakterkódolással</a:t>
            </a:r>
          </a:p>
          <a:p>
            <a:pPr lvl="1"/>
            <a:r>
              <a:rPr lang="hu-HU" dirty="0"/>
              <a:t>Ezzel megadtuk, hogy a szerver milyen formátumban fogja megkapni az adatokat</a:t>
            </a:r>
          </a:p>
          <a:p>
            <a:pPr lvl="2"/>
            <a:r>
              <a:rPr lang="hu-HU" dirty="0"/>
              <a:t>Korábban beszéltük, hogy a két legáltalánosabb szerver adatformátum a JSON és az XML, itt JSON-t határoztunk meg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F9FFC21B-BF3C-A579-DFB0-996943D8BE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9706" y="4493858"/>
            <a:ext cx="9452588" cy="471006"/>
          </a:xfrm>
          <a:prstGeom prst="rect">
            <a:avLst/>
          </a:prstGeom>
        </p:spPr>
      </p:pic>
      <p:sp>
        <p:nvSpPr>
          <p:cNvPr id="6" name="Tartalom helye 2">
            <a:extLst>
              <a:ext uri="{FF2B5EF4-FFF2-40B4-BE49-F238E27FC236}">
                <a16:creationId xmlns:a16="http://schemas.microsoft.com/office/drawing/2014/main" id="{F6DD47EA-E36E-605A-D8A2-7D5C01DEE932}"/>
              </a:ext>
            </a:extLst>
          </p:cNvPr>
          <p:cNvSpPr txBox="1">
            <a:spLocks/>
          </p:cNvSpPr>
          <p:nvPr/>
        </p:nvSpPr>
        <p:spPr>
          <a:xfrm>
            <a:off x="838200" y="5330825"/>
            <a:ext cx="10515600" cy="15271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A </a:t>
            </a:r>
            <a:r>
              <a:rPr lang="hu-HU" i="1" dirty="0" err="1"/>
              <a:t>send</a:t>
            </a:r>
            <a:r>
              <a:rPr lang="hu-HU" i="1" dirty="0"/>
              <a:t>() </a:t>
            </a:r>
            <a:r>
              <a:rPr lang="hu-HU" dirty="0"/>
              <a:t>függvényben át kellett adni a változót, ami objektum típusú</a:t>
            </a:r>
          </a:p>
          <a:p>
            <a:pPr lvl="1"/>
            <a:r>
              <a:rPr lang="hu-HU" dirty="0"/>
              <a:t>Fontos, hogy használni kell a </a:t>
            </a:r>
            <a:r>
              <a:rPr lang="hu-HU" i="1" dirty="0"/>
              <a:t>JSON</a:t>
            </a:r>
            <a:r>
              <a:rPr lang="hu-HU" dirty="0"/>
              <a:t> osztály </a:t>
            </a:r>
            <a:r>
              <a:rPr lang="hu-HU" i="1" dirty="0" err="1"/>
              <a:t>stringify</a:t>
            </a:r>
            <a:r>
              <a:rPr lang="hu-HU" i="1" dirty="0"/>
              <a:t>() </a:t>
            </a:r>
            <a:r>
              <a:rPr lang="hu-HU" dirty="0"/>
              <a:t>metódusát, mert az átadott objektum jelenleg JS objektum, és ezt JSON formátumba kell alakítani</a:t>
            </a:r>
          </a:p>
        </p:txBody>
      </p:sp>
    </p:spTree>
    <p:extLst>
      <p:ext uri="{BB962C8B-B14F-4D97-AF65-F5344CB8AC3E}">
        <p14:creationId xmlns:p14="http://schemas.microsoft.com/office/powerpoint/2010/main" val="23933152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B69D992-0687-4110-5D88-B7997553C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Fetch</a:t>
            </a:r>
            <a:r>
              <a:rPr lang="hu-HU" dirty="0"/>
              <a:t> API - Ismétlés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77609ED-CBBD-CD3C-9748-0B5621B7C4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15807"/>
          </a:xfrm>
        </p:spPr>
        <p:txBody>
          <a:bodyPr>
            <a:normAutofit/>
          </a:bodyPr>
          <a:lstStyle/>
          <a:p>
            <a:r>
              <a:rPr lang="hu-HU" dirty="0"/>
              <a:t>A </a:t>
            </a:r>
            <a:r>
              <a:rPr lang="hu-HU" dirty="0" err="1"/>
              <a:t>Fetch</a:t>
            </a:r>
            <a:r>
              <a:rPr lang="hu-HU" dirty="0"/>
              <a:t> API egy </a:t>
            </a:r>
            <a:r>
              <a:rPr lang="hu-HU" b="1" dirty="0"/>
              <a:t>kérés-válasz alapú aszinkron programozási módszer</a:t>
            </a:r>
            <a:r>
              <a:rPr lang="hu-HU" dirty="0"/>
              <a:t> JS-ben, amelyet webalkalmazások fejlesztésénél alkalmaznak</a:t>
            </a:r>
          </a:p>
          <a:p>
            <a:r>
              <a:rPr lang="hu-HU" dirty="0" err="1"/>
              <a:t>Fetch</a:t>
            </a:r>
            <a:r>
              <a:rPr lang="hu-HU" dirty="0"/>
              <a:t> API </a:t>
            </a:r>
            <a:r>
              <a:rPr lang="hu-HU" b="1" dirty="0"/>
              <a:t>célja</a:t>
            </a:r>
            <a:r>
              <a:rPr lang="hu-HU" dirty="0"/>
              <a:t>, </a:t>
            </a:r>
            <a:r>
              <a:rPr lang="hu-HU" b="1" dirty="0"/>
              <a:t>hogy</a:t>
            </a:r>
            <a:r>
              <a:rPr lang="hu-HU" dirty="0"/>
              <a:t> </a:t>
            </a:r>
            <a:r>
              <a:rPr lang="hu-HU" b="1" dirty="0"/>
              <a:t>a weboldal reszponzív módon </a:t>
            </a:r>
            <a:r>
              <a:rPr lang="hu-HU" dirty="0"/>
              <a:t>azonnal </a:t>
            </a:r>
            <a:r>
              <a:rPr lang="hu-HU" b="1" dirty="0"/>
              <a:t>képes legyen reagálni a változásokra </a:t>
            </a:r>
            <a:r>
              <a:rPr lang="hu-HU" dirty="0"/>
              <a:t>úgy, hogy azt ne kelljen a felhasználónak </a:t>
            </a:r>
            <a:r>
              <a:rPr lang="hu-HU" dirty="0" err="1"/>
              <a:t>újratölteni</a:t>
            </a:r>
            <a:r>
              <a:rPr lang="hu-HU" dirty="0"/>
              <a:t> azt! </a:t>
            </a:r>
          </a:p>
          <a:p>
            <a:r>
              <a:rPr lang="hu-HU" dirty="0"/>
              <a:t>Az adatok állandó frissüléséhez a weboldal egy </a:t>
            </a:r>
            <a:r>
              <a:rPr lang="hu-HU" b="1" dirty="0"/>
              <a:t>szerverrel</a:t>
            </a:r>
            <a:r>
              <a:rPr lang="hu-HU" dirty="0"/>
              <a:t> </a:t>
            </a:r>
            <a:r>
              <a:rPr lang="hu-HU" b="1" dirty="0"/>
              <a:t>kommunikál</a:t>
            </a:r>
            <a:r>
              <a:rPr lang="hu-HU" dirty="0"/>
              <a:t>, amely biztosítja a böngészőnek az adatokat!</a:t>
            </a:r>
          </a:p>
          <a:p>
            <a:endParaRPr lang="hu-HU" dirty="0"/>
          </a:p>
          <a:p>
            <a:r>
              <a:rPr lang="hu-HU" dirty="0"/>
              <a:t>Ez alapján látható, hogy az AJAX és a </a:t>
            </a:r>
            <a:r>
              <a:rPr lang="hu-HU" dirty="0" err="1"/>
              <a:t>Fetch</a:t>
            </a:r>
            <a:r>
              <a:rPr lang="hu-HU" dirty="0"/>
              <a:t> API módszertan számos ponton hasonlóságot mutat, ám vannak eltérések is közöttük!</a:t>
            </a:r>
          </a:p>
        </p:txBody>
      </p:sp>
    </p:spTree>
    <p:extLst>
      <p:ext uri="{BB962C8B-B14F-4D97-AF65-F5344CB8AC3E}">
        <p14:creationId xmlns:p14="http://schemas.microsoft.com/office/powerpoint/2010/main" val="5637761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6103330-6B4D-5EC5-F3F6-894733F43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AJAX </a:t>
            </a:r>
            <a:r>
              <a:rPr lang="hu-HU" dirty="0" err="1"/>
              <a:t>Vs</a:t>
            </a:r>
            <a:r>
              <a:rPr lang="hu-HU" dirty="0"/>
              <a:t>. </a:t>
            </a:r>
            <a:r>
              <a:rPr lang="hu-HU" dirty="0" err="1"/>
              <a:t>Fetch</a:t>
            </a:r>
            <a:r>
              <a:rPr lang="hu-HU" dirty="0"/>
              <a:t> API - Hasonlóságok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8DF3703-A44B-B55D-5631-3DE2965F92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hu-HU" b="1" dirty="0"/>
              <a:t>Mindkét módszertan aszinkron HTTP-kérések küldését teszi lehetővé!</a:t>
            </a:r>
          </a:p>
          <a:p>
            <a:pPr lvl="1"/>
            <a:r>
              <a:rPr lang="hu-HU" dirty="0"/>
              <a:t>Aszinkron, így a weboldal dinamikusan frissül a feldolgozott válaszadatokkal!</a:t>
            </a:r>
          </a:p>
          <a:p>
            <a:endParaRPr lang="hu-HU" dirty="0"/>
          </a:p>
          <a:p>
            <a:r>
              <a:rPr lang="hu-HU" b="1" dirty="0"/>
              <a:t>További közös tulajdonságaik:</a:t>
            </a:r>
          </a:p>
          <a:p>
            <a:pPr lvl="1"/>
            <a:r>
              <a:rPr lang="hu-HU" dirty="0"/>
              <a:t>Mind a két módszer </a:t>
            </a:r>
            <a:r>
              <a:rPr lang="hu-HU" b="1" dirty="0"/>
              <a:t>támogatja a JSON és más adatformátumok </a:t>
            </a:r>
            <a:r>
              <a:rPr lang="hu-HU" dirty="0"/>
              <a:t>(pl.: XML) </a:t>
            </a:r>
            <a:r>
              <a:rPr lang="hu-HU" b="1" dirty="0"/>
              <a:t>kezelését</a:t>
            </a:r>
          </a:p>
          <a:p>
            <a:pPr lvl="1"/>
            <a:r>
              <a:rPr lang="hu-HU" b="1" dirty="0"/>
              <a:t>Mindkettő követi a CORS szabályait</a:t>
            </a:r>
            <a:r>
              <a:rPr lang="hu-HU" dirty="0"/>
              <a:t>, amelyek a külső szerverekkel történő kérés-válasz kommunikációt szabályozzák</a:t>
            </a:r>
          </a:p>
          <a:p>
            <a:pPr lvl="1"/>
            <a:endParaRPr lang="hu-HU" dirty="0"/>
          </a:p>
          <a:p>
            <a:r>
              <a:rPr lang="hu-HU" dirty="0"/>
              <a:t>AJAX módszer helyett a mai, modernebb </a:t>
            </a:r>
            <a:r>
              <a:rPr lang="hu-HU" b="1" dirty="0" err="1"/>
              <a:t>Fetch</a:t>
            </a:r>
            <a:r>
              <a:rPr lang="hu-HU" b="1" dirty="0"/>
              <a:t> API-t érdemes használni!</a:t>
            </a:r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251153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BA75A1-FFB7-D61B-5112-0ACAFDC80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AJAX </a:t>
            </a:r>
            <a:r>
              <a:rPr lang="hu-HU" dirty="0" err="1"/>
              <a:t>Vs</a:t>
            </a:r>
            <a:r>
              <a:rPr lang="hu-HU" dirty="0"/>
              <a:t>. </a:t>
            </a:r>
            <a:r>
              <a:rPr lang="hu-HU" dirty="0" err="1"/>
              <a:t>Fetch</a:t>
            </a:r>
            <a:r>
              <a:rPr lang="hu-HU" dirty="0"/>
              <a:t> API - Eltérések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933D7F4-9D1B-B60B-87F4-FDB14B8C5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0266"/>
            <a:ext cx="10515600" cy="5496176"/>
          </a:xfrm>
        </p:spPr>
        <p:txBody>
          <a:bodyPr>
            <a:normAutofit fontScale="92500" lnSpcReduction="20000"/>
          </a:bodyPr>
          <a:lstStyle/>
          <a:p>
            <a:r>
              <a:rPr lang="hu-HU" b="1" dirty="0"/>
              <a:t>Egyszerűség és szintaxis:</a:t>
            </a:r>
          </a:p>
          <a:p>
            <a:pPr lvl="1"/>
            <a:r>
              <a:rPr lang="hu-HU" dirty="0"/>
              <a:t>Az AJAX több kódsort igényel, hiszen eseménykezelőt kell </a:t>
            </a:r>
            <a:r>
              <a:rPr lang="hu-HU" dirty="0" err="1"/>
              <a:t>alkalmazniA</a:t>
            </a:r>
            <a:r>
              <a:rPr lang="hu-HU" dirty="0"/>
              <a:t> </a:t>
            </a:r>
            <a:r>
              <a:rPr lang="hu-HU" dirty="0" err="1"/>
              <a:t>Fetch</a:t>
            </a:r>
            <a:r>
              <a:rPr lang="hu-HU" dirty="0"/>
              <a:t> API Könnyen követhető szintaxist alkalmaz, kevesebb kódsort igényel a megvalósítás</a:t>
            </a:r>
          </a:p>
          <a:p>
            <a:r>
              <a:rPr lang="hu-HU" b="1" dirty="0"/>
              <a:t>Hibakezelés:</a:t>
            </a:r>
          </a:p>
          <a:p>
            <a:pPr lvl="1"/>
            <a:r>
              <a:rPr lang="hu-HU" dirty="0"/>
              <a:t>Az AJAX több kódsort igényel a hibák kezelésére</a:t>
            </a:r>
          </a:p>
          <a:p>
            <a:pPr lvl="1"/>
            <a:r>
              <a:rPr lang="hu-HU" dirty="0"/>
              <a:t>A </a:t>
            </a:r>
            <a:r>
              <a:rPr lang="hu-HU" dirty="0" err="1"/>
              <a:t>Fetch</a:t>
            </a:r>
            <a:r>
              <a:rPr lang="hu-HU" dirty="0"/>
              <a:t> API a jól ismert </a:t>
            </a:r>
            <a:r>
              <a:rPr lang="hu-HU" dirty="0" err="1"/>
              <a:t>try-catch</a:t>
            </a:r>
            <a:r>
              <a:rPr lang="hu-HU" dirty="0"/>
              <a:t> megvalósítást használja</a:t>
            </a:r>
          </a:p>
          <a:p>
            <a:r>
              <a:rPr lang="hu-HU" b="1" dirty="0"/>
              <a:t>Szinkron és aszinkron mód:</a:t>
            </a:r>
          </a:p>
          <a:p>
            <a:pPr lvl="1"/>
            <a:r>
              <a:rPr lang="hu-HU" dirty="0"/>
              <a:t>Az AJAX támogatja a szinkron módot az aszinkron mód mellett, de ez modern környezetben ritkán használatos</a:t>
            </a:r>
          </a:p>
          <a:p>
            <a:pPr lvl="1"/>
            <a:r>
              <a:rPr lang="hu-HU" dirty="0"/>
              <a:t>A </a:t>
            </a:r>
            <a:r>
              <a:rPr lang="hu-HU" dirty="0" err="1"/>
              <a:t>Fetch</a:t>
            </a:r>
            <a:r>
              <a:rPr lang="hu-HU" dirty="0"/>
              <a:t> API nem támogatja a szinkron mód használatát</a:t>
            </a:r>
          </a:p>
          <a:p>
            <a:r>
              <a:rPr lang="hu-HU" b="1" dirty="0"/>
              <a:t>Támogatottság:</a:t>
            </a:r>
          </a:p>
          <a:p>
            <a:pPr lvl="1"/>
            <a:r>
              <a:rPr lang="hu-HU" dirty="0"/>
              <a:t>Az AJAX széles körben támogatott, korai technológia</a:t>
            </a:r>
          </a:p>
          <a:p>
            <a:pPr lvl="1"/>
            <a:r>
              <a:rPr lang="hu-HU" dirty="0"/>
              <a:t>A </a:t>
            </a:r>
            <a:r>
              <a:rPr lang="hu-HU" dirty="0" err="1"/>
              <a:t>Fetch</a:t>
            </a:r>
            <a:r>
              <a:rPr lang="hu-HU" dirty="0"/>
              <a:t> API újabb technológia, régebbi böngészők nem támogatják</a:t>
            </a:r>
            <a:endParaRPr lang="hu-HU" b="1" dirty="0"/>
          </a:p>
          <a:p>
            <a:r>
              <a:rPr lang="hu-HU" b="1" dirty="0"/>
              <a:t>Objektumhasználat:</a:t>
            </a:r>
          </a:p>
          <a:p>
            <a:pPr lvl="1"/>
            <a:r>
              <a:rPr lang="hu-HU" dirty="0"/>
              <a:t>Az AJAX egy XHR objektumként küldi el a kérést a szerver felé</a:t>
            </a:r>
          </a:p>
          <a:p>
            <a:pPr lvl="1"/>
            <a:r>
              <a:rPr lang="hu-HU" dirty="0"/>
              <a:t>A </a:t>
            </a:r>
            <a:r>
              <a:rPr lang="hu-HU" dirty="0" err="1"/>
              <a:t>Fetch</a:t>
            </a:r>
            <a:r>
              <a:rPr lang="hu-HU" dirty="0"/>
              <a:t> API egy </a:t>
            </a:r>
            <a:r>
              <a:rPr lang="hu-HU" dirty="0" err="1"/>
              <a:t>Promise</a:t>
            </a:r>
            <a:r>
              <a:rPr lang="hu-HU" dirty="0"/>
              <a:t> (Ígéret) objektumként küldi el a kérést a szerver felé</a:t>
            </a:r>
          </a:p>
        </p:txBody>
      </p:sp>
    </p:spTree>
    <p:extLst>
      <p:ext uri="{BB962C8B-B14F-4D97-AF65-F5344CB8AC3E}">
        <p14:creationId xmlns:p14="http://schemas.microsoft.com/office/powerpoint/2010/main" val="35799975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BEF084D-9F78-D8D1-25AE-5E046CE65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Fetch</a:t>
            </a:r>
            <a:r>
              <a:rPr lang="hu-HU" dirty="0"/>
              <a:t> API - Ismétlés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0E58A9C-4FD3-2DE1-3BA3-E067BC0D1A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03375"/>
          </a:xfrm>
        </p:spPr>
        <p:txBody>
          <a:bodyPr/>
          <a:lstStyle/>
          <a:p>
            <a:r>
              <a:rPr lang="hu-HU" dirty="0"/>
              <a:t>A </a:t>
            </a:r>
            <a:r>
              <a:rPr lang="hu-HU" dirty="0" err="1"/>
              <a:t>Fetch</a:t>
            </a:r>
            <a:r>
              <a:rPr lang="hu-HU" dirty="0"/>
              <a:t> API egy Ígéret objektumot használ a kérés elküldésére a szerver felé, majd az ígéret vagy teljesül vagy elutasításra kerül!</a:t>
            </a:r>
          </a:p>
          <a:p>
            <a:pPr lvl="1"/>
            <a:r>
              <a:rPr lang="hu-HU" dirty="0"/>
              <a:t>A korábbiakban tanultak szerint mindezt az aszinkron függvények bevezetésével tudjuk a leggyorsabban és legátláthatóbban megírni!</a:t>
            </a:r>
          </a:p>
        </p:txBody>
      </p:sp>
      <p:pic>
        <p:nvPicPr>
          <p:cNvPr id="10" name="Kép 9">
            <a:extLst>
              <a:ext uri="{FF2B5EF4-FFF2-40B4-BE49-F238E27FC236}">
                <a16:creationId xmlns:a16="http://schemas.microsoft.com/office/drawing/2014/main" id="{87E2BF52-CB92-58A3-51AA-7F8C4EB1E4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3693" y="3744410"/>
            <a:ext cx="8304613" cy="2557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7615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BCB46A2-4EC0-995B-AA98-5286FAE09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AJAX és </a:t>
            </a:r>
            <a:r>
              <a:rPr lang="hu-HU" dirty="0" err="1"/>
              <a:t>Fetch</a:t>
            </a:r>
            <a:r>
              <a:rPr lang="hu-HU" dirty="0"/>
              <a:t> API kódösszehasonlítás</a:t>
            </a:r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A6503C22-52D9-81BA-D23F-10901625FD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67201" y="1470476"/>
            <a:ext cx="7799630" cy="2401832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917EF6A3-D6F5-C040-19CE-15CE6A755C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7754" y="4088203"/>
            <a:ext cx="6749077" cy="2598641"/>
          </a:xfrm>
          <a:prstGeom prst="rect">
            <a:avLst/>
          </a:prstGeom>
        </p:spPr>
      </p:pic>
      <p:sp>
        <p:nvSpPr>
          <p:cNvPr id="9" name="Tartalom helye 2">
            <a:extLst>
              <a:ext uri="{FF2B5EF4-FFF2-40B4-BE49-F238E27FC236}">
                <a16:creationId xmlns:a16="http://schemas.microsoft.com/office/drawing/2014/main" id="{5EEC254A-0CCB-8616-E3AB-DED1445E3C2B}"/>
              </a:ext>
            </a:extLst>
          </p:cNvPr>
          <p:cNvSpPr txBox="1">
            <a:spLocks/>
          </p:cNvSpPr>
          <p:nvPr/>
        </p:nvSpPr>
        <p:spPr>
          <a:xfrm>
            <a:off x="838200" y="1979810"/>
            <a:ext cx="3011905" cy="160337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Mindkét kód ugyanazzal a funkcionalitással bír!</a:t>
            </a:r>
          </a:p>
        </p:txBody>
      </p:sp>
    </p:spTree>
    <p:extLst>
      <p:ext uri="{BB962C8B-B14F-4D97-AF65-F5344CB8AC3E}">
        <p14:creationId xmlns:p14="http://schemas.microsoft.com/office/powerpoint/2010/main" val="20872582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5291</TotalTime>
  <Words>1537</Words>
  <Application>Microsoft Office PowerPoint</Application>
  <PresentationFormat>Szélesvásznú</PresentationFormat>
  <Paragraphs>157</Paragraphs>
  <Slides>25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Office-téma</vt:lpstr>
      <vt:lpstr>Frontend Programozás</vt:lpstr>
      <vt:lpstr>AJAX</vt:lpstr>
      <vt:lpstr>AJAX</vt:lpstr>
      <vt:lpstr>Kommunikáció böngésző és szerver között – AJAX esetén</vt:lpstr>
      <vt:lpstr>Kommunikáció böngésző és szerver között – AJAX esetén</vt:lpstr>
      <vt:lpstr>XMLHttpRequest(XHR) objektum tulajdonságai</vt:lpstr>
      <vt:lpstr>XMLHttpRequest(XHR) objektum tulajdonságai</vt:lpstr>
      <vt:lpstr>XMLHttpRequest(XHR) objektum tulajdonságai</vt:lpstr>
      <vt:lpstr>XMLHttpRequest(XHR) objektum metódusai</vt:lpstr>
      <vt:lpstr>XMLHttpRequest(XHR) objektum metódusai</vt:lpstr>
      <vt:lpstr>AJAX módszer alkalmazása - példafeladat</vt:lpstr>
      <vt:lpstr>AJAX módszer alkalmazása - példafeladat</vt:lpstr>
      <vt:lpstr>AJAX módszer alkalmazása - példafeladat</vt:lpstr>
      <vt:lpstr>AJAX módszer alkalmazása - példafeladat</vt:lpstr>
      <vt:lpstr>AJAX módszer alkalmazása - példafeladat</vt:lpstr>
      <vt:lpstr>HTTP-kérések</vt:lpstr>
      <vt:lpstr>HTTP státuszkódok és kezelése AJAXban</vt:lpstr>
      <vt:lpstr>AJAX módszer alkalmazása - példafeladat</vt:lpstr>
      <vt:lpstr>AJAX - POST</vt:lpstr>
      <vt:lpstr>AJAX - POST</vt:lpstr>
      <vt:lpstr>Fetch API - Ismétlés</vt:lpstr>
      <vt:lpstr>AJAX Vs. Fetch API - Hasonlóságok</vt:lpstr>
      <vt:lpstr>AJAX Vs. Fetch API - Eltérések</vt:lpstr>
      <vt:lpstr>Fetch API - Ismétlés</vt:lpstr>
      <vt:lpstr>AJAX és Fetch API kódösszehasonlítás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Adatbáziskezelés II.</dc:title>
  <dc:creator>Zoli</dc:creator>
  <cp:lastModifiedBy>O365 felhasználó</cp:lastModifiedBy>
  <cp:revision>1744</cp:revision>
  <dcterms:created xsi:type="dcterms:W3CDTF">2024-09-01T09:09:55Z</dcterms:created>
  <dcterms:modified xsi:type="dcterms:W3CDTF">2024-11-12T10:27:40Z</dcterms:modified>
</cp:coreProperties>
</file>