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7" r:id="rId3"/>
    <p:sldId id="308" r:id="rId4"/>
    <p:sldId id="309" r:id="rId5"/>
    <p:sldId id="310" r:id="rId6"/>
    <p:sldId id="311" r:id="rId7"/>
    <p:sldId id="312" r:id="rId8"/>
    <p:sldId id="306" r:id="rId9"/>
    <p:sldId id="313" r:id="rId10"/>
    <p:sldId id="316" r:id="rId11"/>
    <p:sldId id="315" r:id="rId12"/>
    <p:sldId id="317" r:id="rId13"/>
    <p:sldId id="314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1" r:id="rId27"/>
    <p:sldId id="330" r:id="rId28"/>
    <p:sldId id="332" r:id="rId29"/>
    <p:sldId id="333" r:id="rId30"/>
    <p:sldId id="334" r:id="rId3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2024. 12. 08.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1204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JSX, Komponensek használata, </a:t>
            </a:r>
            <a:r>
              <a:rPr lang="hu-HU" dirty="0" err="1"/>
              <a:t>useState</a:t>
            </a:r>
            <a:r>
              <a:rPr lang="hu-HU" dirty="0"/>
              <a:t> </a:t>
            </a:r>
            <a:r>
              <a:rPr lang="hu-HU" dirty="0" err="1"/>
              <a:t>hook</a:t>
            </a:r>
            <a:r>
              <a:rPr lang="hu-HU" dirty="0"/>
              <a:t> használata, Állapot változások és </a:t>
            </a:r>
            <a:r>
              <a:rPr lang="hu-HU" dirty="0" err="1"/>
              <a:t>újrarenderelés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C5EC6C-BD3A-078D-F9F1-6A55BC3BB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Eddigiek összefoglalása - Fogalmak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A7A08D-1FBE-C90C-1844-D706FE22A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React</a:t>
            </a:r>
            <a:r>
              <a:rPr lang="hu-HU" b="1" dirty="0"/>
              <a:t> egy JS csomag, amely keretrendszert biztosít dinamikus weboldalak létrehozására</a:t>
            </a:r>
          </a:p>
          <a:p>
            <a:pPr lvl="1"/>
            <a:r>
              <a:rPr lang="hu-HU" b="1" dirty="0"/>
              <a:t>Komponenseket használ </a:t>
            </a:r>
            <a:r>
              <a:rPr lang="hu-HU" dirty="0"/>
              <a:t>a weboldalak felépítéséhez</a:t>
            </a:r>
          </a:p>
          <a:p>
            <a:pPr lvl="1"/>
            <a:r>
              <a:rPr lang="hu-HU" b="1" dirty="0"/>
              <a:t>Komponens</a:t>
            </a:r>
            <a:r>
              <a:rPr lang="hu-HU" dirty="0"/>
              <a:t>: </a:t>
            </a:r>
            <a:r>
              <a:rPr lang="hu-HU" b="1" dirty="0"/>
              <a:t>Magába foglalja egy weboldal elemének vizuális megjelenését (HTML/CSS) és funkciójának megvalósítását (JS)</a:t>
            </a:r>
          </a:p>
          <a:p>
            <a:pPr lvl="1"/>
            <a:r>
              <a:rPr lang="hu-HU" dirty="0"/>
              <a:t>A komponensek nem egyenlők a csomagokkal, csomagok között függőségek alakulhatnak ki</a:t>
            </a:r>
          </a:p>
          <a:p>
            <a:r>
              <a:rPr lang="hu-HU" b="1" dirty="0" err="1"/>
              <a:t>React</a:t>
            </a:r>
            <a:r>
              <a:rPr lang="hu-HU" b="1" dirty="0"/>
              <a:t> előnyei:</a:t>
            </a:r>
          </a:p>
          <a:p>
            <a:pPr lvl="1"/>
            <a:r>
              <a:rPr lang="hu-HU" b="1" dirty="0"/>
              <a:t>Virtuális DOM</a:t>
            </a:r>
            <a:r>
              <a:rPr lang="hu-HU" dirty="0"/>
              <a:t>-ot használ, így frissíti a böngésző DOM fáját</a:t>
            </a:r>
          </a:p>
          <a:p>
            <a:pPr lvl="1"/>
            <a:r>
              <a:rPr lang="hu-HU" b="1" dirty="0"/>
              <a:t>Flexibilis</a:t>
            </a:r>
            <a:r>
              <a:rPr lang="hu-HU" dirty="0"/>
              <a:t>, modern és reszponzív </a:t>
            </a:r>
            <a:r>
              <a:rPr lang="hu-HU" b="1" dirty="0"/>
              <a:t>weboldalak létrehozását segíti komponensekkel</a:t>
            </a:r>
          </a:p>
        </p:txBody>
      </p:sp>
    </p:spTree>
    <p:extLst>
      <p:ext uri="{BB962C8B-B14F-4D97-AF65-F5344CB8AC3E}">
        <p14:creationId xmlns:p14="http://schemas.microsoft.com/office/powerpoint/2010/main" val="2248326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60CBA3-E771-8D56-A996-7EBA43BC3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Eddigiek összefoglalása - Fájlok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F95B25-15F7-A69B-AB4F-945E58760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hu-HU" dirty="0"/>
              <a:t>A </a:t>
            </a:r>
            <a:r>
              <a:rPr lang="hu-HU" dirty="0" err="1"/>
              <a:t>React</a:t>
            </a:r>
            <a:r>
              <a:rPr lang="hu-HU" dirty="0"/>
              <a:t> telepítése egy mappát generál az alábbi elemekkel:</a:t>
            </a:r>
          </a:p>
          <a:p>
            <a:pPr lvl="1"/>
            <a:r>
              <a:rPr lang="hu-HU" b="1" dirty="0" err="1"/>
              <a:t>node_modules</a:t>
            </a:r>
            <a:r>
              <a:rPr lang="hu-HU" dirty="0"/>
              <a:t>: </a:t>
            </a:r>
            <a:r>
              <a:rPr lang="hu-HU" b="1" dirty="0"/>
              <a:t>Függőségeket</a:t>
            </a:r>
            <a:r>
              <a:rPr lang="hu-HU" dirty="0"/>
              <a:t> </a:t>
            </a:r>
            <a:r>
              <a:rPr lang="hu-HU" b="1" dirty="0"/>
              <a:t>tartalmaz</a:t>
            </a:r>
          </a:p>
          <a:p>
            <a:pPr lvl="1"/>
            <a:r>
              <a:rPr lang="hu-HU" b="1" dirty="0" err="1"/>
              <a:t>package</a:t>
            </a:r>
            <a:r>
              <a:rPr lang="hu-HU" dirty="0" err="1"/>
              <a:t>.</a:t>
            </a:r>
            <a:r>
              <a:rPr lang="hu-HU" b="1" dirty="0" err="1"/>
              <a:t>json</a:t>
            </a:r>
            <a:r>
              <a:rPr lang="hu-HU" dirty="0"/>
              <a:t>: </a:t>
            </a:r>
            <a:r>
              <a:rPr lang="hu-HU" b="1" dirty="0"/>
              <a:t>Projekt alapvető információit tartalmazza </a:t>
            </a:r>
            <a:r>
              <a:rPr lang="hu-HU" dirty="0"/>
              <a:t>(név, verzió, függőségek)</a:t>
            </a:r>
          </a:p>
          <a:p>
            <a:pPr lvl="1"/>
            <a:r>
              <a:rPr lang="hu-HU" b="1" dirty="0" err="1"/>
              <a:t>package-lock.json</a:t>
            </a:r>
            <a:r>
              <a:rPr lang="hu-HU" dirty="0"/>
              <a:t>: a </a:t>
            </a:r>
            <a:r>
              <a:rPr lang="hu-HU" dirty="0" err="1"/>
              <a:t>node_modules</a:t>
            </a:r>
            <a:r>
              <a:rPr lang="hu-HU" dirty="0"/>
              <a:t> mappa </a:t>
            </a:r>
            <a:r>
              <a:rPr lang="hu-HU" b="1" dirty="0"/>
              <a:t>minden csomagjának pontos verzióját írja le</a:t>
            </a:r>
          </a:p>
          <a:p>
            <a:pPr lvl="1"/>
            <a:r>
              <a:rPr lang="hu-HU" b="1" dirty="0"/>
              <a:t>Public mappa</a:t>
            </a:r>
            <a:r>
              <a:rPr lang="hu-HU" dirty="0"/>
              <a:t>: </a:t>
            </a:r>
            <a:r>
              <a:rPr lang="hu-HU" b="1" dirty="0"/>
              <a:t>Statikus weboldalelemeket tartalmaz </a:t>
            </a:r>
          </a:p>
          <a:p>
            <a:pPr lvl="2"/>
            <a:r>
              <a:rPr lang="hu-HU" b="1" dirty="0"/>
              <a:t>Index.html</a:t>
            </a:r>
            <a:r>
              <a:rPr lang="hu-HU" dirty="0"/>
              <a:t>: </a:t>
            </a:r>
            <a:r>
              <a:rPr lang="hu-HU" b="1" dirty="0"/>
              <a:t>Ide kapcsolódnak be a komponensek</a:t>
            </a:r>
            <a:r>
              <a:rPr lang="hu-HU" dirty="0"/>
              <a:t>. Alapvető kapcsolódási hely egy „</a:t>
            </a:r>
            <a:r>
              <a:rPr lang="hu-HU" dirty="0" err="1"/>
              <a:t>root</a:t>
            </a:r>
            <a:r>
              <a:rPr lang="hu-HU" dirty="0"/>
              <a:t>” azonosítóval ellátott szakasz!</a:t>
            </a:r>
          </a:p>
          <a:p>
            <a:pPr lvl="1"/>
            <a:r>
              <a:rPr lang="hu-HU" b="1" dirty="0" err="1"/>
              <a:t>Src</a:t>
            </a:r>
            <a:r>
              <a:rPr lang="hu-HU" b="1" dirty="0"/>
              <a:t> mappa</a:t>
            </a:r>
            <a:r>
              <a:rPr lang="hu-HU" dirty="0"/>
              <a:t>: </a:t>
            </a:r>
            <a:r>
              <a:rPr lang="hu-HU" b="1" dirty="0"/>
              <a:t>Tartalmazza a komponenseket és minden munkafájlt</a:t>
            </a:r>
            <a:r>
              <a:rPr lang="hu-HU" dirty="0"/>
              <a:t>. Alapvető tartalma:</a:t>
            </a:r>
          </a:p>
          <a:p>
            <a:pPr lvl="2"/>
            <a:r>
              <a:rPr lang="hu-HU" b="1" dirty="0"/>
              <a:t>App.js: Főoldal komponense</a:t>
            </a:r>
          </a:p>
          <a:p>
            <a:pPr lvl="2"/>
            <a:r>
              <a:rPr lang="hu-HU" b="1" dirty="0"/>
              <a:t>index.js: Összeköti az index.html fájlt egy adott komponenssel! </a:t>
            </a:r>
            <a:r>
              <a:rPr lang="hu-HU" dirty="0"/>
              <a:t>(</a:t>
            </a:r>
            <a:r>
              <a:rPr lang="hu-HU" dirty="0" err="1"/>
              <a:t>Renderelés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316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339074-ABA5-0E54-3809-0C491FAC4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Eddigiek összefoglalása - </a:t>
            </a:r>
            <a:r>
              <a:rPr lang="hu-HU" dirty="0" err="1"/>
              <a:t>Renderelés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1B9F178-84D1-F05A-DB1E-27007B272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024"/>
            <a:ext cx="10904621" cy="3041733"/>
          </a:xfrm>
        </p:spPr>
        <p:txBody>
          <a:bodyPr>
            <a:normAutofit/>
          </a:bodyPr>
          <a:lstStyle/>
          <a:p>
            <a:r>
              <a:rPr lang="hu-HU" b="1" dirty="0" err="1"/>
              <a:t>Renderelés</a:t>
            </a:r>
            <a:r>
              <a:rPr lang="hu-HU" dirty="0"/>
              <a:t>: Egy adott </a:t>
            </a:r>
            <a:r>
              <a:rPr lang="hu-HU" b="1" dirty="0"/>
              <a:t>weboldal megjelenítése </a:t>
            </a:r>
            <a:r>
              <a:rPr lang="hu-HU" dirty="0"/>
              <a:t>a </a:t>
            </a:r>
            <a:r>
              <a:rPr lang="hu-HU" dirty="0" err="1"/>
              <a:t>React</a:t>
            </a:r>
            <a:r>
              <a:rPr lang="hu-HU" dirty="0"/>
              <a:t> projekten belül</a:t>
            </a:r>
          </a:p>
          <a:p>
            <a:r>
              <a:rPr lang="hu-HU" dirty="0" err="1"/>
              <a:t>Rendereléshez</a:t>
            </a:r>
            <a:r>
              <a:rPr lang="hu-HU" dirty="0"/>
              <a:t> az alábbi függvényeket kell felhasználni:</a:t>
            </a:r>
          </a:p>
          <a:p>
            <a:pPr lvl="1"/>
            <a:r>
              <a:rPr lang="hu-HU" b="1" dirty="0" err="1"/>
              <a:t>createRoot</a:t>
            </a:r>
            <a:r>
              <a:rPr lang="hu-HU" b="1" dirty="0"/>
              <a:t>():</a:t>
            </a:r>
          </a:p>
          <a:p>
            <a:pPr lvl="2"/>
            <a:r>
              <a:rPr lang="hu-HU" b="1" dirty="0"/>
              <a:t>Egy paramétert vár, egy HTML elemet</a:t>
            </a:r>
          </a:p>
          <a:p>
            <a:pPr lvl="2"/>
            <a:r>
              <a:rPr lang="hu-HU" dirty="0"/>
              <a:t>A HTML elem a </a:t>
            </a:r>
            <a:r>
              <a:rPr lang="hu-HU" b="1" dirty="0" err="1"/>
              <a:t>renderelendő</a:t>
            </a:r>
            <a:r>
              <a:rPr lang="hu-HU" b="1" dirty="0"/>
              <a:t> komponens helyzetét határozza meg</a:t>
            </a:r>
          </a:p>
          <a:p>
            <a:pPr lvl="1"/>
            <a:r>
              <a:rPr lang="hu-HU" b="1" dirty="0" err="1"/>
              <a:t>render</a:t>
            </a:r>
            <a:r>
              <a:rPr lang="hu-HU" b="1" dirty="0"/>
              <a:t>():</a:t>
            </a:r>
          </a:p>
          <a:p>
            <a:pPr lvl="2"/>
            <a:r>
              <a:rPr lang="hu-HU" b="1" dirty="0"/>
              <a:t>Egy paramétert vár, a </a:t>
            </a:r>
            <a:r>
              <a:rPr lang="hu-HU" b="1" dirty="0" err="1"/>
              <a:t>renderelendő</a:t>
            </a:r>
            <a:r>
              <a:rPr lang="hu-HU" b="1" dirty="0"/>
              <a:t> komponenst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97ACA75-B351-2558-1DD8-AAE69812B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24" y="5119351"/>
            <a:ext cx="6962152" cy="1057423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6ACF65D9-1718-564F-0BE4-4D6AA3A1FE4C}"/>
              </a:ext>
            </a:extLst>
          </p:cNvPr>
          <p:cNvSpPr txBox="1">
            <a:spLocks/>
          </p:cNvSpPr>
          <p:nvPr/>
        </p:nvSpPr>
        <p:spPr>
          <a:xfrm>
            <a:off x="3615431" y="6218914"/>
            <a:ext cx="1064938" cy="458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Index.js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19154E45-88FE-F66A-9439-59DC2DD1B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691" y="5119351"/>
            <a:ext cx="2572109" cy="1057423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00CF5E27-0387-0616-945D-67E7DB05D79F}"/>
              </a:ext>
            </a:extLst>
          </p:cNvPr>
          <p:cNvSpPr txBox="1">
            <a:spLocks/>
          </p:cNvSpPr>
          <p:nvPr/>
        </p:nvSpPr>
        <p:spPr>
          <a:xfrm>
            <a:off x="9587641" y="6209424"/>
            <a:ext cx="1576138" cy="46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Index.html</a:t>
            </a:r>
          </a:p>
        </p:txBody>
      </p:sp>
    </p:spTree>
    <p:extLst>
      <p:ext uri="{BB962C8B-B14F-4D97-AF65-F5344CB8AC3E}">
        <p14:creationId xmlns:p14="http://schemas.microsoft.com/office/powerpoint/2010/main" val="2192155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499E5A-D25B-595E-9DAE-0DBDA712E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- Eddigiek összefoglalása – App.js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4C1C20-D071-360F-CA14-F973700F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211" y="1857708"/>
            <a:ext cx="5562600" cy="5000291"/>
          </a:xfrm>
        </p:spPr>
        <p:txBody>
          <a:bodyPr/>
          <a:lstStyle/>
          <a:p>
            <a:r>
              <a:rPr lang="hu-HU" b="1" dirty="0"/>
              <a:t>Komponens</a:t>
            </a:r>
            <a:r>
              <a:rPr lang="hu-HU" dirty="0"/>
              <a:t>: </a:t>
            </a:r>
            <a:r>
              <a:rPr lang="hu-HU" b="1" dirty="0"/>
              <a:t>Magába foglalja egy weboldal elemének vizuális megjelenését (HTML/CSS) és funkciójának megvalósítását (JS)</a:t>
            </a:r>
          </a:p>
          <a:p>
            <a:r>
              <a:rPr lang="hu-HU" b="1" dirty="0"/>
              <a:t>App.js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Minden </a:t>
            </a:r>
            <a:r>
              <a:rPr lang="hu-HU" dirty="0" err="1"/>
              <a:t>React</a:t>
            </a:r>
            <a:r>
              <a:rPr lang="hu-HU" dirty="0"/>
              <a:t> projekt során létrejön</a:t>
            </a:r>
          </a:p>
          <a:p>
            <a:pPr lvl="1"/>
            <a:r>
              <a:rPr lang="hu-HU" b="1" dirty="0"/>
              <a:t>A főoldalhoz tartozó komponens</a:t>
            </a:r>
          </a:p>
          <a:p>
            <a:pPr lvl="1"/>
            <a:r>
              <a:rPr lang="hu-HU" dirty="0"/>
              <a:t>A függvény neve megegyezik a fájl nevével</a:t>
            </a:r>
          </a:p>
          <a:p>
            <a:pPr lvl="1"/>
            <a:r>
              <a:rPr lang="hu-HU" dirty="0"/>
              <a:t>A függvény egy JSX kódot ad vissza,</a:t>
            </a:r>
            <a:br>
              <a:rPr lang="hu-HU" dirty="0"/>
            </a:br>
            <a:r>
              <a:rPr lang="hu-HU" dirty="0"/>
              <a:t>JS kódot a </a:t>
            </a:r>
            <a:r>
              <a:rPr lang="hu-HU" i="1" dirty="0" err="1"/>
              <a:t>return</a:t>
            </a:r>
            <a:r>
              <a:rPr lang="hu-HU" i="1" dirty="0"/>
              <a:t> </a:t>
            </a:r>
            <a:r>
              <a:rPr lang="hu-HU" dirty="0"/>
              <a:t>utasítás előtt kell megvalósítani!</a:t>
            </a:r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6CAFC9D-7450-634E-682A-1F5C88ACF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7420" y="1857709"/>
            <a:ext cx="6457453" cy="41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73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F0343E-AA86-D05C-FFEA-1899C586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- Eddigiek összefoglalása - JSX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509B3B-0182-FDDA-8973-774663232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653" y="1829260"/>
            <a:ext cx="4600074" cy="5032376"/>
          </a:xfrm>
        </p:spPr>
        <p:txBody>
          <a:bodyPr>
            <a:normAutofit/>
          </a:bodyPr>
          <a:lstStyle/>
          <a:p>
            <a:r>
              <a:rPr lang="hu-HU" b="1" dirty="0"/>
              <a:t>JSX:</a:t>
            </a:r>
            <a:endParaRPr lang="hu-HU" dirty="0"/>
          </a:p>
          <a:p>
            <a:pPr lvl="1"/>
            <a:r>
              <a:rPr lang="hu-HU" dirty="0"/>
              <a:t>Szintaktikai kiterjesztés JS-</a:t>
            </a:r>
            <a:r>
              <a:rPr lang="hu-HU" dirty="0" err="1"/>
              <a:t>hez</a:t>
            </a:r>
            <a:r>
              <a:rPr lang="hu-HU" dirty="0"/>
              <a:t>, </a:t>
            </a:r>
            <a:r>
              <a:rPr lang="hu-HU" b="1" dirty="0"/>
              <a:t>olyan HTML kód írható </a:t>
            </a:r>
            <a:r>
              <a:rPr lang="hu-HU" dirty="0"/>
              <a:t>általa, </a:t>
            </a:r>
            <a:r>
              <a:rPr lang="hu-HU" b="1" dirty="0"/>
              <a:t>amit a JS képes </a:t>
            </a:r>
            <a:r>
              <a:rPr lang="hu-HU" dirty="0"/>
              <a:t>értelmezni és </a:t>
            </a:r>
            <a:r>
              <a:rPr lang="hu-HU" b="1" dirty="0"/>
              <a:t>feldolgozni</a:t>
            </a:r>
          </a:p>
          <a:p>
            <a:pPr lvl="1"/>
            <a:r>
              <a:rPr lang="hu-HU" dirty="0"/>
              <a:t>Könnyebben átlátható, mint a DOM fa manipuláló JS utasítások</a:t>
            </a:r>
          </a:p>
          <a:p>
            <a:r>
              <a:rPr lang="hu-HU" b="1" dirty="0"/>
              <a:t>JS kifejezések használata </a:t>
            </a:r>
            <a:r>
              <a:rPr lang="hu-HU" dirty="0"/>
              <a:t>JSX mellett:</a:t>
            </a:r>
          </a:p>
          <a:p>
            <a:pPr lvl="1"/>
            <a:r>
              <a:rPr lang="hu-HU" b="1" dirty="0"/>
              <a:t>Kapcsos-zárójel közé kell írni a JS kódot!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C94105D-FC4C-5175-0B62-B86FD71B9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022" y="2512551"/>
            <a:ext cx="6565107" cy="183289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4EA1F56-164C-C24A-0DF1-A848EBA37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022" y="4827663"/>
            <a:ext cx="6565107" cy="14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25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62AB6D-B66F-B568-4139-D7E1C3773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- Eddigiek összefoglalása - JSX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F10EDF-A4C6-C7B7-4D90-72CD8AC2E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0478"/>
            <a:ext cx="5851358" cy="5167312"/>
          </a:xfrm>
        </p:spPr>
        <p:txBody>
          <a:bodyPr>
            <a:normAutofit/>
          </a:bodyPr>
          <a:lstStyle/>
          <a:p>
            <a:r>
              <a:rPr lang="hu-HU" b="1" dirty="0"/>
              <a:t>Többsoros HTML esetén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Zárójelek közé kell írni a JSX kódot!</a:t>
            </a:r>
          </a:p>
          <a:p>
            <a:pPr lvl="1"/>
            <a:r>
              <a:rPr lang="hu-HU" b="1" dirty="0"/>
              <a:t>Szakasz vagy </a:t>
            </a:r>
            <a:r>
              <a:rPr lang="hu-HU" b="1" dirty="0" err="1"/>
              <a:t>Fragment</a:t>
            </a:r>
            <a:r>
              <a:rPr lang="hu-HU" b="1" dirty="0"/>
              <a:t> közé kell zárni a HTML elemeket</a:t>
            </a:r>
          </a:p>
          <a:p>
            <a:pPr lvl="1"/>
            <a:r>
              <a:rPr lang="hu-HU" b="1" dirty="0" err="1"/>
              <a:t>Fragment</a:t>
            </a:r>
            <a:r>
              <a:rPr lang="hu-HU" dirty="0"/>
              <a:t>: Olyan HTML elem, amelyek </a:t>
            </a:r>
            <a:r>
              <a:rPr lang="hu-HU" b="1" dirty="0"/>
              <a:t>egy kódblokkba foglalják a HTML kódot</a:t>
            </a:r>
          </a:p>
          <a:p>
            <a:pPr lvl="2"/>
            <a:r>
              <a:rPr lang="hu-HU" dirty="0"/>
              <a:t>Jelölése: &lt;&gt; és &lt;/&gt;</a:t>
            </a:r>
          </a:p>
          <a:p>
            <a:r>
              <a:rPr lang="hu-HU" b="1" dirty="0"/>
              <a:t>JSX a pontos szintaxis követését igényli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Minden HTML nyitóelemhez kötelezően tartoznia kell záróelemnek </a:t>
            </a:r>
          </a:p>
          <a:p>
            <a:pPr lvl="2"/>
            <a:r>
              <a:rPr lang="hu-HU" dirty="0"/>
              <a:t>Páratlan tagek használatánál kötelező kitenni a perjelet a tagben! (Pl.: &lt;</a:t>
            </a:r>
            <a:r>
              <a:rPr lang="hu-HU" dirty="0" err="1"/>
              <a:t>br</a:t>
            </a:r>
            <a:r>
              <a:rPr lang="hu-HU" dirty="0"/>
              <a:t>/&gt;; &lt;input/&gt;)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0ABAD5A-2B0F-3F4A-EC7B-BFEC94CD4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035" y="2310461"/>
            <a:ext cx="4651166" cy="329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8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A463CB-2E6A-7446-EA22-1C1B1F54E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Eddigiek összefoglalása - JSX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F0DF7E-363E-3A0F-4059-F5EDDFCE8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02179" cy="4351338"/>
          </a:xfrm>
        </p:spPr>
        <p:txBody>
          <a:bodyPr/>
          <a:lstStyle/>
          <a:p>
            <a:r>
              <a:rPr lang="hu-HU" dirty="0"/>
              <a:t>Feltételvizsgálat JSX-be írható, de csak </a:t>
            </a:r>
            <a:r>
              <a:rPr lang="hu-HU" dirty="0" err="1"/>
              <a:t>ternális</a:t>
            </a:r>
            <a:r>
              <a:rPr lang="hu-HU" dirty="0"/>
              <a:t> operátorral!</a:t>
            </a:r>
          </a:p>
          <a:p>
            <a:pPr lvl="1"/>
            <a:r>
              <a:rPr lang="hu-HU" dirty="0"/>
              <a:t>Másik opció, ha a feltételvizsgálatot a </a:t>
            </a:r>
            <a:r>
              <a:rPr lang="hu-HU" i="1" dirty="0" err="1"/>
              <a:t>return</a:t>
            </a:r>
            <a:r>
              <a:rPr lang="hu-HU" dirty="0"/>
              <a:t> utasítás előtt írjuk meg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A HTML </a:t>
            </a:r>
            <a:r>
              <a:rPr lang="hu-HU" i="1" dirty="0" err="1"/>
              <a:t>class</a:t>
            </a:r>
            <a:r>
              <a:rPr lang="hu-HU" dirty="0"/>
              <a:t> attribútuma átnevezésre került </a:t>
            </a:r>
            <a:r>
              <a:rPr lang="hu-HU" i="1" dirty="0" err="1"/>
              <a:t>className</a:t>
            </a:r>
            <a:r>
              <a:rPr lang="hu-HU" dirty="0"/>
              <a:t>-re, a JS osztályokkal történő névütközés elkerülése végett!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9D1BC6D-34A6-D1BD-54FB-F54BFECDB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379" y="1848344"/>
            <a:ext cx="5382376" cy="215295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C735062-FF61-F2AE-C670-3870AF398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379" y="4471396"/>
            <a:ext cx="5382376" cy="17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57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7D1F9E-DD07-CCA8-B04F-6309D5AC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- Eddigiek összefoglalása - Kapcsolatok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1E6653F-ADE1-DF5B-DD32-6AAD33184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47428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publikus </a:t>
            </a:r>
            <a:r>
              <a:rPr lang="hu-HU" b="1" dirty="0"/>
              <a:t>index.html felelős a főoldal megjelenítéséért</a:t>
            </a:r>
            <a:r>
              <a:rPr lang="hu-HU" dirty="0"/>
              <a:t>, </a:t>
            </a:r>
            <a:r>
              <a:rPr lang="hu-HU" b="1" dirty="0"/>
              <a:t>csak azonosítókkal ellátott HTML elemek lehetnek benne</a:t>
            </a:r>
          </a:p>
          <a:p>
            <a:pPr lvl="1"/>
            <a:r>
              <a:rPr lang="hu-HU" b="1" dirty="0"/>
              <a:t>Ezek helyére kerül egy adott komponens</a:t>
            </a:r>
          </a:p>
          <a:p>
            <a:r>
              <a:rPr lang="hu-HU" b="1" dirty="0"/>
              <a:t>Az </a:t>
            </a:r>
            <a:r>
              <a:rPr lang="hu-HU" b="1" dirty="0" err="1"/>
              <a:t>src</a:t>
            </a:r>
            <a:r>
              <a:rPr lang="hu-HU" b="1" dirty="0"/>
              <a:t> mappa komponenseket és összekötő fájlokat tartalmaz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Komponens írja le egy weboldalelem megjelenését és funkcióját</a:t>
            </a:r>
          </a:p>
          <a:p>
            <a:pPr lvl="1"/>
            <a:r>
              <a:rPr lang="hu-HU" dirty="0"/>
              <a:t>Összekötő fájl határozza meg, hogy az adott HTML oldalon hol jelenjen meg az adott komponens</a:t>
            </a:r>
          </a:p>
          <a:p>
            <a:pPr lvl="1"/>
            <a:r>
              <a:rPr lang="hu-HU" dirty="0"/>
              <a:t>Pl.: App.js egy komponens, amelyet az index.js „köt be” a megfelelő helyre az index.html-ben (</a:t>
            </a:r>
            <a:r>
              <a:rPr lang="hu-HU" dirty="0" err="1"/>
              <a:t>renderelés</a:t>
            </a:r>
            <a:r>
              <a:rPr lang="hu-HU" dirty="0"/>
              <a:t>)</a:t>
            </a:r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2260D09-8EE5-CB88-A9CA-8951C43D4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786" y="5107990"/>
            <a:ext cx="7700428" cy="151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53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888E48-2DEE-64CE-81C1-B8A603FA9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- Komponensek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EEAB6D-D304-3134-7442-D7661B560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09583"/>
            <a:ext cx="5995736" cy="5032376"/>
          </a:xfrm>
        </p:spPr>
        <p:txBody>
          <a:bodyPr>
            <a:normAutofit fontScale="92500" lnSpcReduction="20000"/>
          </a:bodyPr>
          <a:lstStyle/>
          <a:p>
            <a:r>
              <a:rPr lang="hu-HU" b="1" dirty="0"/>
              <a:t>Komponens</a:t>
            </a:r>
            <a:r>
              <a:rPr lang="hu-HU" dirty="0"/>
              <a:t>: </a:t>
            </a:r>
            <a:r>
              <a:rPr lang="hu-HU" b="1" dirty="0"/>
              <a:t>Magába foglalja egy weboldal elemének vizuális megjelenését és funkciójának megvalósítását </a:t>
            </a:r>
          </a:p>
          <a:p>
            <a:r>
              <a:rPr lang="hu-HU" dirty="0"/>
              <a:t>Tulajdonságai:</a:t>
            </a:r>
          </a:p>
          <a:p>
            <a:pPr lvl="1"/>
            <a:r>
              <a:rPr lang="hu-HU" dirty="0"/>
              <a:t>Egy komponens </a:t>
            </a:r>
            <a:r>
              <a:rPr lang="hu-HU" b="1" dirty="0"/>
              <a:t>független más komponensektől</a:t>
            </a:r>
          </a:p>
          <a:p>
            <a:pPr lvl="1"/>
            <a:r>
              <a:rPr lang="hu-HU" dirty="0"/>
              <a:t>Egy komponens </a:t>
            </a:r>
            <a:r>
              <a:rPr lang="hu-HU" b="1" dirty="0"/>
              <a:t>növeli a kód </a:t>
            </a:r>
            <a:r>
              <a:rPr lang="hu-HU" b="1" dirty="0" err="1"/>
              <a:t>újrafelhasználhatóságát</a:t>
            </a:r>
            <a:endParaRPr lang="hu-HU" b="1" dirty="0"/>
          </a:p>
          <a:p>
            <a:pPr lvl="1"/>
            <a:r>
              <a:rPr lang="hu-HU" dirty="0"/>
              <a:t>JS függvényekhez hasonlóak, de</a:t>
            </a:r>
            <a:r>
              <a:rPr lang="hu-HU" b="1" dirty="0"/>
              <a:t> HTML kóddal térnek vissza!</a:t>
            </a:r>
          </a:p>
          <a:p>
            <a:pPr lvl="1"/>
            <a:r>
              <a:rPr lang="hu-HU" dirty="0"/>
              <a:t>Egy komponens </a:t>
            </a:r>
            <a:r>
              <a:rPr lang="hu-HU" b="1" dirty="0"/>
              <a:t>„.</a:t>
            </a:r>
            <a:r>
              <a:rPr lang="hu-HU" b="1" dirty="0" err="1"/>
              <a:t>js</a:t>
            </a:r>
            <a:r>
              <a:rPr lang="hu-HU" b="1" dirty="0"/>
              <a:t>” </a:t>
            </a:r>
            <a:r>
              <a:rPr lang="hu-HU" dirty="0"/>
              <a:t>kiterjesztésű fájlban írandó, és a </a:t>
            </a:r>
            <a:r>
              <a:rPr lang="hu-HU" b="1" dirty="0"/>
              <a:t>neve nagybetűvel kell </a:t>
            </a:r>
            <a:r>
              <a:rPr lang="hu-HU" b="1" dirty="0" err="1"/>
              <a:t>kezdődjön</a:t>
            </a:r>
            <a:r>
              <a:rPr lang="hu-HU" b="1" dirty="0"/>
              <a:t>!</a:t>
            </a:r>
          </a:p>
          <a:p>
            <a:r>
              <a:rPr lang="hu-HU" dirty="0"/>
              <a:t>Két komponenstípus létezik, az </a:t>
            </a:r>
            <a:r>
              <a:rPr lang="hu-HU" b="1" dirty="0"/>
              <a:t>osztály- és függvény komponens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7604EF3-81AF-211B-7904-111CBC5AC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937" y="2106042"/>
            <a:ext cx="5165559" cy="3663751"/>
          </a:xfrm>
          <a:prstGeom prst="rect">
            <a:avLst/>
          </a:prstGeom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1950A776-F607-2461-CA66-6CCD6630523B}"/>
              </a:ext>
            </a:extLst>
          </p:cNvPr>
          <p:cNvSpPr txBox="1">
            <a:spLocks/>
          </p:cNvSpPr>
          <p:nvPr/>
        </p:nvSpPr>
        <p:spPr>
          <a:xfrm>
            <a:off x="8175936" y="5832297"/>
            <a:ext cx="2796864" cy="46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Függvény komponens példa</a:t>
            </a:r>
          </a:p>
        </p:txBody>
      </p:sp>
    </p:spTree>
    <p:extLst>
      <p:ext uri="{BB962C8B-B14F-4D97-AF65-F5344CB8AC3E}">
        <p14:creationId xmlns:p14="http://schemas.microsoft.com/office/powerpoint/2010/main" val="925264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96340A-34CF-9010-47D6-4346345E9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 komponensek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72A6A9-854F-FEE3-0586-D8CA05D3D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87" y="1572126"/>
            <a:ext cx="10900613" cy="5237747"/>
          </a:xfrm>
        </p:spPr>
        <p:txBody>
          <a:bodyPr/>
          <a:lstStyle/>
          <a:p>
            <a:r>
              <a:rPr lang="hu-HU" sz="2400" b="1" dirty="0"/>
              <a:t>Osztályokon belül valósítjuk meg a komponenseket</a:t>
            </a:r>
            <a:endParaRPr lang="hu-HU" sz="2400" b="1" i="1" dirty="0"/>
          </a:p>
          <a:p>
            <a:pPr lvl="1"/>
            <a:r>
              <a:rPr lang="hu-HU" b="1" i="1" dirty="0"/>
              <a:t>import </a:t>
            </a:r>
            <a:r>
              <a:rPr lang="hu-HU" b="1" i="1" dirty="0" err="1"/>
              <a:t>React</a:t>
            </a:r>
            <a:r>
              <a:rPr lang="hu-HU" b="1" i="1" dirty="0"/>
              <a:t> </a:t>
            </a:r>
            <a:r>
              <a:rPr lang="hu-HU" b="1" i="1" dirty="0" err="1"/>
              <a:t>from</a:t>
            </a:r>
            <a:r>
              <a:rPr lang="hu-HU" b="1" i="1" dirty="0"/>
              <a:t> ‚</a:t>
            </a:r>
            <a:r>
              <a:rPr lang="hu-HU" b="1" i="1" dirty="0" err="1"/>
              <a:t>react</a:t>
            </a:r>
            <a:r>
              <a:rPr lang="hu-HU" b="1" i="1" dirty="0"/>
              <a:t>’ </a:t>
            </a:r>
            <a:r>
              <a:rPr lang="hu-HU" i="1" dirty="0"/>
              <a:t>- </a:t>
            </a:r>
            <a:r>
              <a:rPr lang="hu-HU" dirty="0" err="1"/>
              <a:t>React</a:t>
            </a:r>
            <a:r>
              <a:rPr lang="hu-HU" dirty="0"/>
              <a:t> ősosztály importálása</a:t>
            </a:r>
          </a:p>
          <a:p>
            <a:pPr lvl="1"/>
            <a:r>
              <a:rPr lang="hu-HU" b="1" i="1" dirty="0" err="1"/>
              <a:t>KomponensNev</a:t>
            </a:r>
            <a:r>
              <a:rPr lang="hu-HU" i="1" dirty="0"/>
              <a:t>: </a:t>
            </a:r>
            <a:r>
              <a:rPr lang="hu-HU" dirty="0"/>
              <a:t>Komponense neve, meg kell egyeznie a komponens fájl nevével!</a:t>
            </a:r>
          </a:p>
          <a:p>
            <a:pPr lvl="1"/>
            <a:r>
              <a:rPr lang="hu-HU" b="1" i="1" dirty="0" err="1"/>
              <a:t>extends</a:t>
            </a:r>
            <a:r>
              <a:rPr lang="hu-HU" b="1" i="1" dirty="0"/>
              <a:t> </a:t>
            </a:r>
            <a:r>
              <a:rPr lang="hu-HU" b="1" i="1" dirty="0" err="1"/>
              <a:t>React.Component</a:t>
            </a:r>
            <a:r>
              <a:rPr lang="hu-HU" i="1" dirty="0"/>
              <a:t>: </a:t>
            </a:r>
            <a:r>
              <a:rPr lang="hu-HU" dirty="0"/>
              <a:t>Öröklődés a </a:t>
            </a:r>
            <a:r>
              <a:rPr lang="hu-HU" i="1" dirty="0" err="1"/>
              <a:t>Component</a:t>
            </a:r>
            <a:r>
              <a:rPr lang="hu-HU" i="1" dirty="0"/>
              <a:t> </a:t>
            </a:r>
            <a:r>
              <a:rPr lang="hu-HU" dirty="0"/>
              <a:t>osztályból</a:t>
            </a:r>
          </a:p>
          <a:p>
            <a:pPr lvl="2"/>
            <a:r>
              <a:rPr lang="hu-HU" sz="2400" dirty="0"/>
              <a:t>Így érhetők el az osztályban definiált függvények</a:t>
            </a:r>
          </a:p>
          <a:p>
            <a:pPr lvl="1"/>
            <a:r>
              <a:rPr lang="hu-HU" b="1" i="1" dirty="0" err="1"/>
              <a:t>render</a:t>
            </a:r>
            <a:r>
              <a:rPr lang="hu-HU" b="1" i="1" dirty="0"/>
              <a:t>() </a:t>
            </a:r>
            <a:r>
              <a:rPr lang="hu-HU" i="1" dirty="0"/>
              <a:t>– </a:t>
            </a:r>
            <a:r>
              <a:rPr lang="hu-HU" dirty="0"/>
              <a:t>Paraméter nélküli függvény, amely a JSX kóddal tér vissza!</a:t>
            </a:r>
          </a:p>
          <a:p>
            <a:pPr lvl="1"/>
            <a:r>
              <a:rPr lang="hu-HU" b="1" i="1" dirty="0"/>
              <a:t>export </a:t>
            </a:r>
            <a:r>
              <a:rPr lang="hu-HU" b="1" i="1" dirty="0" err="1"/>
              <a:t>default</a:t>
            </a:r>
            <a:r>
              <a:rPr lang="hu-HU" b="1" i="1" dirty="0"/>
              <a:t> </a:t>
            </a:r>
            <a:r>
              <a:rPr lang="hu-HU" i="1" dirty="0"/>
              <a:t>– </a:t>
            </a:r>
            <a:r>
              <a:rPr lang="hu-HU" dirty="0"/>
              <a:t>Exportáljuk a komponenst, hogy más fájlokban importálhatóvá váljon!</a:t>
            </a:r>
          </a:p>
          <a:p>
            <a:pPr lvl="1"/>
            <a:endParaRPr lang="hu-HU" i="1" dirty="0"/>
          </a:p>
          <a:p>
            <a:pPr lvl="1"/>
            <a:endParaRPr lang="hu-HU" i="1" dirty="0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34968339-7EAC-4152-5971-1252940D8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243" y="4537827"/>
            <a:ext cx="6500500" cy="214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60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FB7D6A-4938-8D08-F965-4D0BDCF6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Osztály komponensek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A589B1-7C77-BFDC-CFBF-9F074A087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75669"/>
          </a:xfrm>
        </p:spPr>
        <p:txBody>
          <a:bodyPr/>
          <a:lstStyle/>
          <a:p>
            <a:r>
              <a:rPr lang="hu-HU" dirty="0"/>
              <a:t>Hozzunk létre egy </a:t>
            </a:r>
            <a:r>
              <a:rPr lang="hu-HU" i="1" dirty="0" err="1"/>
              <a:t>Gyumolcsok</a:t>
            </a:r>
            <a:r>
              <a:rPr lang="hu-HU" i="1" dirty="0"/>
              <a:t> </a:t>
            </a:r>
            <a:r>
              <a:rPr lang="hu-HU" dirty="0"/>
              <a:t>nevű osztály komponenst!</a:t>
            </a:r>
          </a:p>
          <a:p>
            <a:pPr lvl="1"/>
            <a:r>
              <a:rPr lang="hu-HU" dirty="0"/>
              <a:t>1. Lépés: Hozzuk létre a komponens fájlt az </a:t>
            </a:r>
            <a:r>
              <a:rPr lang="hu-HU" i="1" dirty="0" err="1"/>
              <a:t>src</a:t>
            </a:r>
            <a:r>
              <a:rPr lang="hu-HU" dirty="0"/>
              <a:t> mappában!</a:t>
            </a:r>
          </a:p>
          <a:p>
            <a:pPr lvl="1"/>
            <a:r>
              <a:rPr lang="hu-HU" dirty="0"/>
              <a:t>2. Lépés: Írjuk meg a korábban látott minta alapján az osztálykomponenst!</a:t>
            </a:r>
          </a:p>
          <a:p>
            <a:r>
              <a:rPr lang="hu-HU" dirty="0"/>
              <a:t>Az </a:t>
            </a:r>
            <a:r>
              <a:rPr lang="hu-HU" i="1" dirty="0"/>
              <a:t>index.js </a:t>
            </a:r>
            <a:r>
              <a:rPr lang="hu-HU" dirty="0"/>
              <a:t>fájlban hívjuk meg a komponenst és </a:t>
            </a:r>
            <a:r>
              <a:rPr lang="hu-HU" dirty="0" err="1"/>
              <a:t>rendereljük</a:t>
            </a:r>
            <a:r>
              <a:rPr lang="hu-HU" dirty="0"/>
              <a:t> ki!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CA27584-2654-CF22-A285-4EC7DAD46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94" y="4001294"/>
            <a:ext cx="3974559" cy="271112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B85BE99-54EF-0FE2-5B3C-B6F8F3ABA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199" y="4001294"/>
            <a:ext cx="7206907" cy="271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67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E26FD5-31FC-D8AE-A354-13B3DBA11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Függvény komponensek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33CD17-900D-E6E0-A949-B538E3AAA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osztály komponensekhez hasonló funkcionalitással rendelkezik, de szintaxisa jelentősen egyszerűbb:</a:t>
            </a:r>
          </a:p>
          <a:p>
            <a:pPr lvl="1"/>
            <a:r>
              <a:rPr lang="hu-HU" b="1" i="1" dirty="0" err="1"/>
              <a:t>Function</a:t>
            </a:r>
            <a:r>
              <a:rPr lang="hu-HU" b="1" i="1" dirty="0"/>
              <a:t> </a:t>
            </a:r>
            <a:r>
              <a:rPr lang="hu-HU" b="1" i="1" dirty="0" err="1"/>
              <a:t>KomponensNev</a:t>
            </a:r>
            <a:r>
              <a:rPr lang="hu-HU" b="1" i="1" dirty="0"/>
              <a:t>() – </a:t>
            </a:r>
            <a:r>
              <a:rPr lang="hu-HU" i="1" dirty="0"/>
              <a:t>Függvény</a:t>
            </a:r>
            <a:r>
              <a:rPr lang="hu-HU" b="1" i="1" dirty="0"/>
              <a:t> </a:t>
            </a:r>
            <a:r>
              <a:rPr lang="hu-HU" i="1" dirty="0"/>
              <a:t>k</a:t>
            </a:r>
            <a:r>
              <a:rPr lang="hu-HU" dirty="0"/>
              <a:t>omponense neve, neve eltérhet a komponens fájl nevétől, de nem ajánlott!</a:t>
            </a:r>
          </a:p>
          <a:p>
            <a:pPr lvl="1"/>
            <a:r>
              <a:rPr lang="hu-HU" b="1" i="1" dirty="0" err="1"/>
              <a:t>return</a:t>
            </a:r>
            <a:r>
              <a:rPr lang="hu-HU" b="1" i="1" dirty="0"/>
              <a:t> </a:t>
            </a:r>
            <a:r>
              <a:rPr lang="hu-HU" i="1" dirty="0"/>
              <a:t>– </a:t>
            </a:r>
            <a:r>
              <a:rPr lang="hu-HU" dirty="0"/>
              <a:t>A függvény komponens a JSX kóddal tér vissza!</a:t>
            </a:r>
          </a:p>
          <a:p>
            <a:pPr lvl="1"/>
            <a:r>
              <a:rPr lang="hu-HU" b="1" i="1" dirty="0"/>
              <a:t>export </a:t>
            </a:r>
            <a:r>
              <a:rPr lang="hu-HU" b="1" i="1" dirty="0" err="1"/>
              <a:t>default</a:t>
            </a:r>
            <a:r>
              <a:rPr lang="hu-HU" b="1" i="1" dirty="0"/>
              <a:t> </a:t>
            </a:r>
            <a:r>
              <a:rPr lang="hu-HU" i="1" dirty="0"/>
              <a:t>– </a:t>
            </a:r>
            <a:r>
              <a:rPr lang="hu-HU" dirty="0"/>
              <a:t>Exportáljuk a komponenst, hogy más fájlokban importálhatóvá váljon!</a:t>
            </a:r>
          </a:p>
          <a:p>
            <a:pPr lvl="1"/>
            <a:endParaRPr lang="hu-HU" dirty="0"/>
          </a:p>
          <a:p>
            <a:pPr lvl="1"/>
            <a:endParaRPr lang="hu-HU" dirty="0"/>
          </a:p>
          <a:p>
            <a:pPr lvl="1"/>
            <a:endParaRPr lang="hu-HU" b="1" i="1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F1BD0BD-CE97-BBF2-A866-FC788208F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241" y="4661370"/>
            <a:ext cx="5639518" cy="208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35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08ED04-6DDF-CDA5-071A-AA40D25A7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Függvény komponensek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92D8A1-8650-900D-8A3F-9A942101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43424"/>
          </a:xfrm>
        </p:spPr>
        <p:txBody>
          <a:bodyPr/>
          <a:lstStyle/>
          <a:p>
            <a:r>
              <a:rPr lang="hu-HU" dirty="0"/>
              <a:t>Hozzunk létre egy </a:t>
            </a:r>
            <a:r>
              <a:rPr lang="hu-HU" i="1" dirty="0" err="1"/>
              <a:t>Gyumolcsok</a:t>
            </a:r>
            <a:r>
              <a:rPr lang="hu-HU" i="1" dirty="0"/>
              <a:t> </a:t>
            </a:r>
            <a:r>
              <a:rPr lang="hu-HU" dirty="0"/>
              <a:t>nevű függvény komponenst!</a:t>
            </a:r>
          </a:p>
          <a:p>
            <a:pPr lvl="1"/>
            <a:r>
              <a:rPr lang="hu-HU" dirty="0"/>
              <a:t>1. Lépés: Hozzuk létre a komponens fájlt az </a:t>
            </a:r>
            <a:r>
              <a:rPr lang="hu-HU" i="1" dirty="0" err="1"/>
              <a:t>src</a:t>
            </a:r>
            <a:r>
              <a:rPr lang="hu-HU" dirty="0"/>
              <a:t> mappában!</a:t>
            </a:r>
          </a:p>
          <a:p>
            <a:pPr lvl="1"/>
            <a:r>
              <a:rPr lang="hu-HU" dirty="0"/>
              <a:t>2. Lépés: Írjuk meg a korábban látott minta alapján az osztálykomponenst!</a:t>
            </a:r>
          </a:p>
          <a:p>
            <a:r>
              <a:rPr lang="hu-HU" dirty="0"/>
              <a:t>Az </a:t>
            </a:r>
            <a:r>
              <a:rPr lang="hu-HU" i="1" dirty="0"/>
              <a:t>index.js </a:t>
            </a:r>
            <a:r>
              <a:rPr lang="hu-HU" dirty="0"/>
              <a:t>fájlban hívjuk meg a komponenst és </a:t>
            </a:r>
            <a:r>
              <a:rPr lang="hu-HU" dirty="0" err="1"/>
              <a:t>rendereljük</a:t>
            </a:r>
            <a:r>
              <a:rPr lang="hu-HU" dirty="0"/>
              <a:t> ki!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77126B2-DDA6-5970-52F3-0CED4D7F9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2" y="3969049"/>
            <a:ext cx="4132065" cy="280034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455DCFB0-0FF2-9931-07EA-3C2D3BEFB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447" y="3969049"/>
            <a:ext cx="7444081" cy="280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20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8EA7C7-308C-2329-C1D9-441D4E615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Komponens más komponensekben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DB6D77-31CB-F655-7898-4DAF70894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12186"/>
          </a:xfrm>
        </p:spPr>
        <p:txBody>
          <a:bodyPr/>
          <a:lstStyle/>
          <a:p>
            <a:r>
              <a:rPr lang="hu-HU" b="1" dirty="0"/>
              <a:t>Komponensek egymásba ágyazhatók</a:t>
            </a:r>
          </a:p>
          <a:p>
            <a:pPr lvl="1"/>
            <a:r>
              <a:rPr lang="hu-HU" dirty="0"/>
              <a:t>Ehhez </a:t>
            </a:r>
            <a:r>
              <a:rPr lang="hu-HU" b="1" dirty="0"/>
              <a:t>importálni kell az adott, felhasználandó komponenst</a:t>
            </a:r>
          </a:p>
          <a:p>
            <a:pPr lvl="1"/>
            <a:r>
              <a:rPr lang="hu-HU" dirty="0"/>
              <a:t>A komponens egy HTML elemhez hasonlóan használható fel, a meghívott komponens itt jeleníti meg a tartalmát</a:t>
            </a:r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7933C39-F603-B730-8EC9-A128FD5D6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06" y="3702841"/>
            <a:ext cx="4844001" cy="258006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EC0ECDA-6A4A-B8EE-F583-6317933F2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882" y="3703131"/>
            <a:ext cx="2797940" cy="258006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13F74B6-2250-4EE7-C691-61203A72F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597" y="4323523"/>
            <a:ext cx="2971891" cy="1373674"/>
          </a:xfrm>
          <a:prstGeom prst="rect">
            <a:avLst/>
          </a:prstGeom>
        </p:spPr>
      </p:pic>
      <p:sp>
        <p:nvSpPr>
          <p:cNvPr id="10" name="Tartalom helye 2">
            <a:extLst>
              <a:ext uri="{FF2B5EF4-FFF2-40B4-BE49-F238E27FC236}">
                <a16:creationId xmlns:a16="http://schemas.microsoft.com/office/drawing/2014/main" id="{B75F9B41-171E-A7A0-B395-0FECA660FDA3}"/>
              </a:ext>
            </a:extLst>
          </p:cNvPr>
          <p:cNvSpPr txBox="1">
            <a:spLocks/>
          </p:cNvSpPr>
          <p:nvPr/>
        </p:nvSpPr>
        <p:spPr>
          <a:xfrm>
            <a:off x="2010511" y="6390091"/>
            <a:ext cx="1335189" cy="46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Gyumolcs.js</a:t>
            </a:r>
          </a:p>
        </p:txBody>
      </p: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1984947B-C503-48AE-C76B-E4E8DDAF3C53}"/>
              </a:ext>
            </a:extLst>
          </p:cNvPr>
          <p:cNvSpPr txBox="1">
            <a:spLocks/>
          </p:cNvSpPr>
          <p:nvPr/>
        </p:nvSpPr>
        <p:spPr>
          <a:xfrm>
            <a:off x="6475014" y="6390090"/>
            <a:ext cx="1335189" cy="46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Alma.js</a:t>
            </a:r>
          </a:p>
        </p:txBody>
      </p:sp>
      <p:sp>
        <p:nvSpPr>
          <p:cNvPr id="12" name="Tartalom helye 2">
            <a:extLst>
              <a:ext uri="{FF2B5EF4-FFF2-40B4-BE49-F238E27FC236}">
                <a16:creationId xmlns:a16="http://schemas.microsoft.com/office/drawing/2014/main" id="{707DB2DE-5CE0-6163-9CD0-C9447DA89855}"/>
              </a:ext>
            </a:extLst>
          </p:cNvPr>
          <p:cNvSpPr txBox="1">
            <a:spLocks/>
          </p:cNvSpPr>
          <p:nvPr/>
        </p:nvSpPr>
        <p:spPr>
          <a:xfrm>
            <a:off x="9604328" y="6294773"/>
            <a:ext cx="1335189" cy="46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Weboldal</a:t>
            </a:r>
          </a:p>
        </p:txBody>
      </p:sp>
    </p:spTree>
    <p:extLst>
      <p:ext uri="{BB962C8B-B14F-4D97-AF65-F5344CB8AC3E}">
        <p14:creationId xmlns:p14="http://schemas.microsoft.com/office/powerpoint/2010/main" val="3384600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92F1FF-EAF0-EC3A-7E64-DDC00A637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</a:t>
            </a:r>
            <a:r>
              <a:rPr lang="hu-HU" dirty="0" err="1"/>
              <a:t>Props</a:t>
            </a:r>
            <a:r>
              <a:rPr lang="hu-HU" dirty="0"/>
              <a:t> (tulajdonságok)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BCCE9B-4530-6D50-D4EC-BAE8F33EA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2997"/>
            <a:ext cx="10647947" cy="2842961"/>
          </a:xfrm>
        </p:spPr>
        <p:txBody>
          <a:bodyPr>
            <a:normAutofit/>
          </a:bodyPr>
          <a:lstStyle/>
          <a:p>
            <a:r>
              <a:rPr lang="hu-HU" b="1" dirty="0"/>
              <a:t>Komponensekben használt argumentumok, másnéven paraméterek</a:t>
            </a:r>
          </a:p>
          <a:p>
            <a:r>
              <a:rPr lang="hu-HU" dirty="0"/>
              <a:t>Paramétert átadni a komponens meghívásakor kell</a:t>
            </a:r>
          </a:p>
          <a:p>
            <a:pPr lvl="1"/>
            <a:r>
              <a:rPr lang="hu-HU" dirty="0"/>
              <a:t>A </a:t>
            </a:r>
            <a:r>
              <a:rPr lang="hu-HU" b="1" dirty="0"/>
              <a:t>paraméter kulcs-érték párként adható meg</a:t>
            </a:r>
          </a:p>
          <a:p>
            <a:pPr lvl="1"/>
            <a:r>
              <a:rPr lang="hu-HU" dirty="0"/>
              <a:t>A komponensen belül a </a:t>
            </a:r>
            <a:r>
              <a:rPr lang="hu-HU" b="1" dirty="0"/>
              <a:t>kulccsal lehet hivatkozni az átadott értékre</a:t>
            </a:r>
          </a:p>
          <a:p>
            <a:r>
              <a:rPr lang="hu-HU" dirty="0"/>
              <a:t>Fontos: </a:t>
            </a:r>
            <a:r>
              <a:rPr lang="hu-HU" b="1" dirty="0" err="1"/>
              <a:t>React</a:t>
            </a:r>
            <a:r>
              <a:rPr lang="hu-HU" b="1" dirty="0"/>
              <a:t> </a:t>
            </a:r>
            <a:r>
              <a:rPr lang="hu-HU" b="1" i="1" dirty="0"/>
              <a:t>tulajdonságok</a:t>
            </a:r>
            <a:r>
              <a:rPr lang="hu-HU" b="1" dirty="0"/>
              <a:t> csak olvashatók, értékük nem változtatható!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860A63A-1C74-8796-370B-1836A5BC9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126" y="4432954"/>
            <a:ext cx="7411747" cy="2015038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D4E649B1-6FA4-EDBF-F998-B2170B26FF45}"/>
              </a:ext>
            </a:extLst>
          </p:cNvPr>
          <p:cNvSpPr txBox="1">
            <a:spLocks/>
          </p:cNvSpPr>
          <p:nvPr/>
        </p:nvSpPr>
        <p:spPr>
          <a:xfrm>
            <a:off x="5652994" y="6470301"/>
            <a:ext cx="1335189" cy="46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index.js</a:t>
            </a:r>
          </a:p>
        </p:txBody>
      </p:sp>
    </p:spTree>
    <p:extLst>
      <p:ext uri="{BB962C8B-B14F-4D97-AF65-F5344CB8AC3E}">
        <p14:creationId xmlns:p14="http://schemas.microsoft.com/office/powerpoint/2010/main" val="1773103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32B710-CE34-F9ED-5E65-9A3659BA8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</a:t>
            </a:r>
            <a:r>
              <a:rPr lang="hu-HU" dirty="0" err="1"/>
              <a:t>Props</a:t>
            </a:r>
            <a:r>
              <a:rPr lang="hu-HU" dirty="0"/>
              <a:t> (tulajdonságok)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25AF6F-82B6-E1E7-CDDC-9E264B7A9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függvény komponensnek </a:t>
            </a:r>
            <a:r>
              <a:rPr lang="hu-HU" b="1" dirty="0"/>
              <a:t>létre kell hozni egy lokális változót</a:t>
            </a:r>
            <a:r>
              <a:rPr lang="hu-HU" dirty="0"/>
              <a:t>, amely </a:t>
            </a:r>
            <a:r>
              <a:rPr lang="hu-HU" b="1" dirty="0"/>
              <a:t>tárolja az átadott kulcs-érték párost</a:t>
            </a:r>
            <a:r>
              <a:rPr lang="hu-HU" dirty="0"/>
              <a:t>! (</a:t>
            </a:r>
            <a:r>
              <a:rPr lang="hu-HU" i="1" dirty="0" err="1"/>
              <a:t>props</a:t>
            </a:r>
            <a:r>
              <a:rPr lang="hu-HU" dirty="0"/>
              <a:t>)</a:t>
            </a:r>
          </a:p>
          <a:p>
            <a:r>
              <a:rPr lang="hu-HU" b="1" dirty="0"/>
              <a:t>Hivatkozni egy tulajdonságra a lokális változó nevével és kulcsával lehet!</a:t>
            </a:r>
          </a:p>
          <a:p>
            <a:r>
              <a:rPr lang="hu-HU" dirty="0"/>
              <a:t>A lokális változót </a:t>
            </a:r>
            <a:r>
              <a:rPr lang="hu-HU" b="1" dirty="0"/>
              <a:t>nem kötelező </a:t>
            </a:r>
            <a:r>
              <a:rPr lang="hu-HU" b="1" i="1" dirty="0" err="1"/>
              <a:t>props</a:t>
            </a:r>
            <a:r>
              <a:rPr lang="hu-HU" b="1" dirty="0" err="1"/>
              <a:t>-nak</a:t>
            </a:r>
            <a:r>
              <a:rPr lang="hu-HU" b="1" dirty="0"/>
              <a:t> elnevezni</a:t>
            </a:r>
            <a:r>
              <a:rPr lang="hu-HU" dirty="0"/>
              <a:t>, de konvenció szerint </a:t>
            </a:r>
            <a:r>
              <a:rPr lang="hu-HU" b="1" dirty="0"/>
              <a:t>ajánlott</a:t>
            </a:r>
            <a:r>
              <a:rPr lang="hu-HU" dirty="0"/>
              <a:t> ez a megnevezés!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042D31B-02D8-C160-E903-C900592C0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68795"/>
            <a:ext cx="6621379" cy="1743105"/>
          </a:xfrm>
          <a:prstGeom prst="rect">
            <a:avLst/>
          </a:prstGeom>
        </p:spPr>
      </p:pic>
      <p:sp>
        <p:nvSpPr>
          <p:cNvPr id="8" name="Tartalom helye 2">
            <a:extLst>
              <a:ext uri="{FF2B5EF4-FFF2-40B4-BE49-F238E27FC236}">
                <a16:creationId xmlns:a16="http://schemas.microsoft.com/office/drawing/2014/main" id="{4D3BDE7B-BDC7-3B27-C8F4-1252B39249E0}"/>
              </a:ext>
            </a:extLst>
          </p:cNvPr>
          <p:cNvSpPr txBox="1">
            <a:spLocks/>
          </p:cNvSpPr>
          <p:nvPr/>
        </p:nvSpPr>
        <p:spPr>
          <a:xfrm>
            <a:off x="3481294" y="6390091"/>
            <a:ext cx="1335189" cy="46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Gyumolcs.js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E09FD551-5254-A3BB-AC48-787152968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103" y="4876368"/>
            <a:ext cx="3247149" cy="1127957"/>
          </a:xfrm>
          <a:prstGeom prst="rect">
            <a:avLst/>
          </a:prstGeom>
        </p:spPr>
      </p:pic>
      <p:sp>
        <p:nvSpPr>
          <p:cNvPr id="11" name="Tartalom helye 2">
            <a:extLst>
              <a:ext uri="{FF2B5EF4-FFF2-40B4-BE49-F238E27FC236}">
                <a16:creationId xmlns:a16="http://schemas.microsoft.com/office/drawing/2014/main" id="{0A450EC3-59A8-C2C1-FB21-C72E5831318F}"/>
              </a:ext>
            </a:extLst>
          </p:cNvPr>
          <p:cNvSpPr txBox="1">
            <a:spLocks/>
          </p:cNvSpPr>
          <p:nvPr/>
        </p:nvSpPr>
        <p:spPr>
          <a:xfrm>
            <a:off x="9354082" y="6390091"/>
            <a:ext cx="1335189" cy="46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/>
              <a:t>Weboldal</a:t>
            </a:r>
          </a:p>
        </p:txBody>
      </p:sp>
    </p:spTree>
    <p:extLst>
      <p:ext uri="{BB962C8B-B14F-4D97-AF65-F5344CB8AC3E}">
        <p14:creationId xmlns:p14="http://schemas.microsoft.com/office/powerpoint/2010/main" val="2807193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93C165-B93B-5453-C8B1-53EC8C2F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</a:t>
            </a:r>
            <a:r>
              <a:rPr lang="hu-HU" dirty="0" err="1"/>
              <a:t>Props</a:t>
            </a:r>
            <a:r>
              <a:rPr lang="hu-HU" dirty="0"/>
              <a:t> – Változó átadás paraméterként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F8029A-F369-E8C9-5F39-8C1D7E895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51764"/>
          </a:xfrm>
        </p:spPr>
        <p:txBody>
          <a:bodyPr/>
          <a:lstStyle/>
          <a:p>
            <a:r>
              <a:rPr lang="hu-HU" dirty="0"/>
              <a:t>A JSX megköveteli, hogy a JS kódot kapcsos-zárójelek közé írjuk!</a:t>
            </a:r>
          </a:p>
          <a:p>
            <a:r>
              <a:rPr lang="hu-HU" dirty="0"/>
              <a:t>Így ha egy JS változót akarunk paraméterként átadni, használjunk zárójelezést!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B08E293-F16A-FA41-E216-68204ED4A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445" y="3577389"/>
            <a:ext cx="8703110" cy="285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06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AEE346-50A4-EB37-474C-AF5E1419D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– </a:t>
            </a:r>
            <a:r>
              <a:rPr lang="hu-HU" dirty="0" err="1"/>
              <a:t>Props</a:t>
            </a:r>
            <a:r>
              <a:rPr lang="hu-HU" dirty="0"/>
              <a:t> – Objektum átadás paraméterként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BFE644-5DE7-BD7F-CFCF-813DE1675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12368" cy="4847891"/>
          </a:xfrm>
        </p:spPr>
        <p:txBody>
          <a:bodyPr>
            <a:normAutofit/>
          </a:bodyPr>
          <a:lstStyle/>
          <a:p>
            <a:r>
              <a:rPr lang="hu-HU" b="1" dirty="0"/>
              <a:t>Lehetőség van objektumot átadni paraméterként</a:t>
            </a:r>
            <a:r>
              <a:rPr lang="hu-HU" dirty="0"/>
              <a:t>, ilyenkor figyelni kell a hivatkozás sorrendjére:</a:t>
            </a:r>
          </a:p>
          <a:p>
            <a:pPr lvl="1"/>
            <a:r>
              <a:rPr lang="hu-HU" dirty="0" err="1"/>
              <a:t>Property</a:t>
            </a:r>
            <a:r>
              <a:rPr lang="hu-HU" dirty="0"/>
              <a:t> </a:t>
            </a:r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hu-HU" dirty="0"/>
              <a:t> Objektum </a:t>
            </a:r>
            <a:r>
              <a:rPr lang="hu-HU" dirty="0">
                <a:sym typeface="Wingdings" panose="05000000000000000000" pitchFamily="2" charset="2"/>
              </a:rPr>
              <a:t> Tulajdonság</a:t>
            </a:r>
          </a:p>
          <a:p>
            <a:pPr lvl="1"/>
            <a:endParaRPr lang="hu-HU" dirty="0">
              <a:sym typeface="Wingdings" panose="05000000000000000000" pitchFamily="2" charset="2"/>
            </a:endParaRP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8DF70E8-2DE2-D9C6-44AB-618499B5C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351" y="1993151"/>
            <a:ext cx="6854229" cy="230020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EB8ECEE-E3DD-3016-039A-2786F9F12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495" y="4460460"/>
            <a:ext cx="9176085" cy="221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56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72C614-8F26-28D7-0550-961333B91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</a:t>
            </a:r>
            <a:r>
              <a:rPr lang="hu-HU" dirty="0" err="1"/>
              <a:t>State</a:t>
            </a:r>
            <a:r>
              <a:rPr lang="hu-HU" dirty="0"/>
              <a:t> (Állapot) objektum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DC52893-A470-0090-6AFC-49BE871F8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r>
              <a:rPr lang="hu-HU" b="1" dirty="0"/>
              <a:t>Minden komponens saját, beépített </a:t>
            </a:r>
            <a:r>
              <a:rPr lang="hu-HU" b="1" i="1" dirty="0" err="1"/>
              <a:t>State</a:t>
            </a:r>
            <a:r>
              <a:rPr lang="hu-HU" b="1" i="1" dirty="0"/>
              <a:t> </a:t>
            </a:r>
            <a:r>
              <a:rPr lang="hu-HU" b="1" dirty="0"/>
              <a:t>objektummal rendelkezik</a:t>
            </a:r>
          </a:p>
          <a:p>
            <a:pPr lvl="1"/>
            <a:r>
              <a:rPr lang="hu-HU" dirty="0"/>
              <a:t>Olyan </a:t>
            </a:r>
            <a:r>
              <a:rPr lang="hu-HU" b="1" dirty="0"/>
              <a:t>belső állapotokat tárolhatunk az objektumban</a:t>
            </a:r>
            <a:r>
              <a:rPr lang="hu-HU" dirty="0"/>
              <a:t>, amit nyomon szeretnénk követni a komponens futása során</a:t>
            </a:r>
            <a:br>
              <a:rPr lang="hu-HU" dirty="0"/>
            </a:br>
            <a:endParaRPr lang="hu-HU" dirty="0"/>
          </a:p>
          <a:p>
            <a:r>
              <a:rPr lang="hu-HU" dirty="0"/>
              <a:t>Az állapotok lehetnek egyszerű/összetett adattípusú értékek!</a:t>
            </a:r>
          </a:p>
          <a:p>
            <a:r>
              <a:rPr lang="hu-HU" b="1" dirty="0"/>
              <a:t>Az állapot értékei lekérhetők és értékei módosíthatók is!</a:t>
            </a:r>
          </a:p>
          <a:p>
            <a:r>
              <a:rPr lang="hu-HU" dirty="0"/>
              <a:t>Az állapot </a:t>
            </a:r>
            <a:r>
              <a:rPr lang="hu-HU" b="1" dirty="0"/>
              <a:t>objektum változásakor a komponens mindig </a:t>
            </a:r>
            <a:r>
              <a:rPr lang="hu-HU" b="1" dirty="0" err="1"/>
              <a:t>újrarenderelésre</a:t>
            </a:r>
            <a:r>
              <a:rPr lang="hu-HU" b="1" dirty="0"/>
              <a:t> kerül!</a:t>
            </a:r>
          </a:p>
          <a:p>
            <a:endParaRPr lang="hu-HU" dirty="0"/>
          </a:p>
          <a:p>
            <a:r>
              <a:rPr lang="hu-HU" dirty="0"/>
              <a:t>Az állapotok kezelése eltér Osztály komponensek és Függvény komponensek esetén!</a:t>
            </a:r>
          </a:p>
          <a:p>
            <a:pPr lvl="1"/>
            <a:r>
              <a:rPr lang="hu-HU" dirty="0"/>
              <a:t>Mivel az Osztály komponensek kevésbé használatosak ma már, így annak elsajátításától eltekintünk, a továbbiakban minden példát Függvény komponenseket használunk!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04229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E699B8-27EE-C5BA-4AD8-22336A317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</a:t>
            </a:r>
            <a:r>
              <a:rPr lang="hu-HU" dirty="0" err="1"/>
              <a:t>Hooks</a:t>
            </a:r>
            <a:r>
              <a:rPr lang="hu-HU" dirty="0"/>
              <a:t> (Horgok)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3C1C1D-DA0C-2B21-A0F5-ED8EEBFD4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Hozzáférést biztosít a komponens állapotához (</a:t>
            </a:r>
            <a:r>
              <a:rPr lang="hu-HU" b="1" dirty="0" err="1"/>
              <a:t>state</a:t>
            </a:r>
            <a:r>
              <a:rPr lang="hu-HU" b="1" dirty="0"/>
              <a:t>) és életciklus metódusokhoz</a:t>
            </a:r>
          </a:p>
          <a:p>
            <a:r>
              <a:rPr lang="hu-HU" dirty="0"/>
              <a:t>Az horgok használatához </a:t>
            </a:r>
            <a:r>
              <a:rPr lang="hu-HU" b="1" dirty="0"/>
              <a:t>importálni kell a </a:t>
            </a:r>
            <a:r>
              <a:rPr lang="hu-HU" b="1" i="1" dirty="0" err="1"/>
              <a:t>useState</a:t>
            </a:r>
            <a:r>
              <a:rPr lang="hu-HU" b="1" dirty="0"/>
              <a:t> </a:t>
            </a:r>
            <a:r>
              <a:rPr lang="hu-HU" dirty="0"/>
              <a:t>metódust!</a:t>
            </a:r>
          </a:p>
          <a:p>
            <a:pPr lvl="1"/>
            <a:r>
              <a:rPr lang="hu-HU" dirty="0"/>
              <a:t>Horgok csak a komponens legfelső szintjén importálhatók (hívhatók meg)</a:t>
            </a:r>
          </a:p>
          <a:p>
            <a:pPr lvl="1"/>
            <a:r>
              <a:rPr lang="hu-HU" dirty="0"/>
              <a:t>Természetesen </a:t>
            </a:r>
            <a:r>
              <a:rPr lang="hu-HU" b="1" dirty="0"/>
              <a:t>több horog is létrehozható </a:t>
            </a:r>
            <a:r>
              <a:rPr lang="hu-HU" dirty="0"/>
              <a:t>egy komponensen belül</a:t>
            </a:r>
          </a:p>
          <a:p>
            <a:r>
              <a:rPr lang="hu-HU" dirty="0"/>
              <a:t>Csak függvény komponenseken belül hívhatók, osztály komponenseknél nem áll rendelkezésre</a:t>
            </a:r>
            <a:endParaRPr lang="hu-HU" i="1" dirty="0"/>
          </a:p>
          <a:p>
            <a:endParaRPr lang="hu-HU" dirty="0"/>
          </a:p>
          <a:p>
            <a:r>
              <a:rPr lang="hu-HU" dirty="0"/>
              <a:t>Horgok importálása: </a:t>
            </a:r>
          </a:p>
          <a:p>
            <a:endParaRPr lang="hu-HU" dirty="0"/>
          </a:p>
          <a:p>
            <a:endParaRPr lang="hu-HU" dirty="0"/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1B54323-61D4-FD22-27DB-B005DBEAD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075" y="5970732"/>
            <a:ext cx="8391849" cy="73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64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CC9CEA-F8AF-4468-E93A-3DA89DF41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</a:t>
            </a:r>
            <a:r>
              <a:rPr lang="hu-HU" dirty="0" err="1"/>
              <a:t>Hooks</a:t>
            </a:r>
            <a:r>
              <a:rPr lang="hu-HU" dirty="0"/>
              <a:t> (Horgok) inicializálása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C07EBA-5638-373B-48CD-7948FE179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08195"/>
          </a:xfrm>
        </p:spPr>
        <p:txBody>
          <a:bodyPr>
            <a:normAutofit/>
          </a:bodyPr>
          <a:lstStyle/>
          <a:p>
            <a:r>
              <a:rPr lang="hu-HU" b="1" dirty="0"/>
              <a:t>Állapot</a:t>
            </a:r>
            <a:r>
              <a:rPr lang="hu-HU" dirty="0"/>
              <a:t> (</a:t>
            </a:r>
            <a:r>
              <a:rPr lang="hu-HU" dirty="0" err="1"/>
              <a:t>state</a:t>
            </a:r>
            <a:r>
              <a:rPr lang="hu-HU" dirty="0"/>
              <a:t>) létrehozása, azaz </a:t>
            </a:r>
            <a:r>
              <a:rPr lang="hu-HU" b="1" dirty="0"/>
              <a:t>inicializálása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Definiáljuk és kezdőértékkel láthatjuk el az állapotot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89642F8-3973-2C69-62B0-2A61CCE2B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474" y="2901736"/>
            <a:ext cx="6283051" cy="2300646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04A3EEC0-6864-A96A-D3F6-B4B4341ED4F2}"/>
              </a:ext>
            </a:extLst>
          </p:cNvPr>
          <p:cNvSpPr txBox="1">
            <a:spLocks/>
          </p:cNvSpPr>
          <p:nvPr/>
        </p:nvSpPr>
        <p:spPr>
          <a:xfrm>
            <a:off x="838200" y="5448848"/>
            <a:ext cx="10515600" cy="1288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/>
              <a:t>Inicializálás után két értékkel tér vissza </a:t>
            </a:r>
            <a:r>
              <a:rPr lang="hu-HU" dirty="0"/>
              <a:t>a </a:t>
            </a:r>
            <a:r>
              <a:rPr lang="hu-HU" i="1" dirty="0" err="1"/>
              <a:t>useState</a:t>
            </a:r>
            <a:r>
              <a:rPr lang="hu-HU" i="1" dirty="0"/>
              <a:t>()</a:t>
            </a:r>
            <a:r>
              <a:rPr lang="hu-HU" dirty="0"/>
              <a:t> függvény:</a:t>
            </a:r>
          </a:p>
          <a:p>
            <a:pPr lvl="1"/>
            <a:r>
              <a:rPr lang="hu-HU" dirty="0"/>
              <a:t>Egy </a:t>
            </a:r>
            <a:r>
              <a:rPr lang="hu-HU" b="1" dirty="0"/>
              <a:t>változóval</a:t>
            </a:r>
            <a:r>
              <a:rPr lang="hu-HU" dirty="0"/>
              <a:t> (</a:t>
            </a:r>
            <a:r>
              <a:rPr lang="hu-HU" i="1" dirty="0" err="1"/>
              <a:t>nev</a:t>
            </a:r>
            <a:r>
              <a:rPr lang="hu-HU" dirty="0"/>
              <a:t>), </a:t>
            </a:r>
            <a:r>
              <a:rPr lang="hu-HU" b="1" dirty="0"/>
              <a:t>amely tárolja az aktuális állapotot </a:t>
            </a:r>
            <a:r>
              <a:rPr lang="hu-HU" dirty="0"/>
              <a:t>(„barack”)</a:t>
            </a:r>
          </a:p>
          <a:p>
            <a:pPr lvl="1"/>
            <a:r>
              <a:rPr lang="hu-HU" dirty="0"/>
              <a:t>Egy </a:t>
            </a:r>
            <a:r>
              <a:rPr lang="hu-HU" b="1" dirty="0"/>
              <a:t>függvénnyel </a:t>
            </a:r>
            <a:r>
              <a:rPr lang="hu-HU" dirty="0"/>
              <a:t>(</a:t>
            </a:r>
            <a:r>
              <a:rPr lang="hu-HU" i="1" dirty="0" err="1"/>
              <a:t>setNev</a:t>
            </a:r>
            <a:r>
              <a:rPr lang="hu-HU" dirty="0"/>
              <a:t>), </a:t>
            </a:r>
            <a:r>
              <a:rPr lang="hu-HU" b="1" dirty="0"/>
              <a:t>amivel frissíthető az állapot</a:t>
            </a:r>
          </a:p>
        </p:txBody>
      </p:sp>
    </p:spTree>
    <p:extLst>
      <p:ext uri="{BB962C8B-B14F-4D97-AF65-F5344CB8AC3E}">
        <p14:creationId xmlns:p14="http://schemas.microsoft.com/office/powerpoint/2010/main" val="3981639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4963F1-AE9E-7E34-9F0E-40CF3CFE7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Destrukturálás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1D7783-74D4-6EF9-50CC-57961ADD7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/>
          <a:lstStyle/>
          <a:p>
            <a:r>
              <a:rPr lang="hu-HU" b="1" dirty="0"/>
              <a:t>Változókban tárolhatjuk el közvetlenül a tömbökből/objektumokból kinyert adatokat</a:t>
            </a:r>
          </a:p>
          <a:p>
            <a:pPr lvl="1"/>
            <a:r>
              <a:rPr lang="hu-HU" dirty="0"/>
              <a:t>Jobban olvasható kódot eredményez és egyszerűsíti az értékek elérését</a:t>
            </a:r>
          </a:p>
          <a:p>
            <a:r>
              <a:rPr lang="hu-HU" dirty="0"/>
              <a:t>Tömb </a:t>
            </a:r>
            <a:r>
              <a:rPr lang="hu-HU" dirty="0" err="1"/>
              <a:t>destrukturálásnál</a:t>
            </a:r>
            <a:r>
              <a:rPr lang="hu-HU" dirty="0"/>
              <a:t> szögletes-zárójeleket kell használni!</a:t>
            </a:r>
          </a:p>
          <a:p>
            <a:r>
              <a:rPr lang="hu-HU" b="1" dirty="0"/>
              <a:t>Objektum </a:t>
            </a:r>
            <a:r>
              <a:rPr lang="hu-HU" b="1" dirty="0" err="1"/>
              <a:t>destrukturálásnál</a:t>
            </a:r>
            <a:r>
              <a:rPr lang="hu-HU" b="1" dirty="0"/>
              <a:t> kapcsos-zárójeleket kell használni!</a:t>
            </a:r>
          </a:p>
          <a:p>
            <a:pPr lvl="1"/>
            <a:endParaRPr lang="hu-HU" dirty="0"/>
          </a:p>
          <a:p>
            <a:pPr lvl="1"/>
            <a:endParaRPr lang="hu-HU" dirty="0"/>
          </a:p>
          <a:p>
            <a:pPr lvl="1"/>
            <a:endParaRPr lang="hu-HU" dirty="0"/>
          </a:p>
          <a:p>
            <a:r>
              <a:rPr lang="hu-HU" dirty="0"/>
              <a:t>A változók neve természetesen bármi lehet, ám konvenció szerint az állapotfrissítő függvényt érdemes</a:t>
            </a:r>
            <a:r>
              <a:rPr lang="hu-HU" i="1" dirty="0"/>
              <a:t> </a:t>
            </a:r>
            <a:r>
              <a:rPr lang="hu-HU" i="1" dirty="0" err="1"/>
              <a:t>set-nek</a:t>
            </a:r>
            <a:r>
              <a:rPr lang="hu-HU" i="1" dirty="0"/>
              <a:t> </a:t>
            </a:r>
            <a:r>
              <a:rPr lang="hu-HU" dirty="0"/>
              <a:t>nevezni!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8F61F32-D776-6C22-830F-9FDCE5496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985" y="4345821"/>
            <a:ext cx="8554029" cy="60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76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CEA997-2D36-4CC4-DFE0-71470BC88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állapot (</a:t>
            </a:r>
            <a:r>
              <a:rPr lang="hu-HU" dirty="0" err="1"/>
              <a:t>state</a:t>
            </a:r>
            <a:r>
              <a:rPr lang="hu-HU" dirty="0"/>
              <a:t>) lekérdezése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1D3152-2B01-880B-225D-7050ECD46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Az állapotot tároló változó közvetlenül elérhető a változó nevének meghivatkozásával</a:t>
            </a:r>
            <a:r>
              <a:rPr lang="hu-HU" dirty="0"/>
              <a:t>: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41FEB6B-18E9-DF35-6D21-A71B0A380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643" y="2760594"/>
            <a:ext cx="6430709" cy="289252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391EBD0-D49F-6AEE-A295-E49F10850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595" y="5856424"/>
            <a:ext cx="6064807" cy="8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34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0934AB-91BF-1B28-AE4C-0B24B2707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állapot (</a:t>
            </a:r>
            <a:r>
              <a:rPr lang="hu-HU" dirty="0" err="1"/>
              <a:t>state</a:t>
            </a:r>
            <a:r>
              <a:rPr lang="hu-HU" dirty="0"/>
              <a:t>) módosítása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42AD74-F0D3-279B-062A-96FE8588B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77592"/>
          </a:xfrm>
        </p:spPr>
        <p:txBody>
          <a:bodyPr/>
          <a:lstStyle/>
          <a:p>
            <a:r>
              <a:rPr lang="hu-HU" b="1" dirty="0"/>
              <a:t>Egy adott állapot frissítéséhez a </a:t>
            </a:r>
            <a:r>
              <a:rPr lang="hu-HU" b="1" dirty="0" err="1"/>
              <a:t>destrukturálás</a:t>
            </a:r>
            <a:r>
              <a:rPr lang="hu-HU" b="1" dirty="0"/>
              <a:t> során létrejött függvényt lehet használni! </a:t>
            </a:r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F49E2FB-73CE-58E7-02C1-46264DB13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51" y="3139632"/>
            <a:ext cx="8440328" cy="317226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A7488A1-C5FF-1355-E735-7C4F8A58D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1164" y="3754783"/>
            <a:ext cx="3109314" cy="79513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A74E3E77-C27F-3FB0-B70A-DF95F6043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223" y="5423634"/>
            <a:ext cx="3240507" cy="75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94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85CDF2-FDF6-EA5D-CEB0-6CF8AAEC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állapot (</a:t>
            </a:r>
            <a:r>
              <a:rPr lang="hu-HU" dirty="0" err="1"/>
              <a:t>state</a:t>
            </a:r>
            <a:r>
              <a:rPr lang="hu-HU" dirty="0"/>
              <a:t>) módosítása - Kérdés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573521-47F2-FB4B-61F9-E1A139B63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9597"/>
            <a:ext cx="5803232" cy="4895207"/>
          </a:xfrm>
        </p:spPr>
        <p:txBody>
          <a:bodyPr>
            <a:normAutofit/>
          </a:bodyPr>
          <a:lstStyle/>
          <a:p>
            <a:r>
              <a:rPr lang="hu-HU" dirty="0"/>
              <a:t>Miért kellett egy gomb megnyomásához kötni a </a:t>
            </a:r>
            <a:r>
              <a:rPr lang="hu-HU" i="1" dirty="0" err="1"/>
              <a:t>setNev</a:t>
            </a:r>
            <a:r>
              <a:rPr lang="hu-HU" i="1" dirty="0"/>
              <a:t>()</a:t>
            </a:r>
            <a:r>
              <a:rPr lang="hu-HU" dirty="0"/>
              <a:t> függvény kipróbálását?</a:t>
            </a:r>
          </a:p>
          <a:p>
            <a:pPr lvl="1"/>
            <a:r>
              <a:rPr lang="hu-HU" dirty="0"/>
              <a:t>Miért nem lehetett csak megírni a függvényhívást a kódba?</a:t>
            </a:r>
          </a:p>
          <a:p>
            <a:r>
              <a:rPr lang="hu-HU" dirty="0"/>
              <a:t>Válasz: Ne felejtsük, hogy </a:t>
            </a:r>
            <a:r>
              <a:rPr lang="hu-HU" b="1" dirty="0"/>
              <a:t>az állapot változásakor a komponens mindig </a:t>
            </a:r>
            <a:r>
              <a:rPr lang="hu-HU" b="1" dirty="0" err="1"/>
              <a:t>újrarenderelésre</a:t>
            </a:r>
            <a:r>
              <a:rPr lang="hu-HU" b="1" dirty="0"/>
              <a:t> kerül!</a:t>
            </a:r>
          </a:p>
          <a:p>
            <a:pPr lvl="1"/>
            <a:r>
              <a:rPr lang="hu-HU" dirty="0"/>
              <a:t>Így végtelen ciklust kapnánk, ha nem kötnénk „feltételhez” az állapot frissítését!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E78BDD5-F076-847D-56FE-E79BCEF8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51" y="6264918"/>
            <a:ext cx="11743697" cy="45591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938826D-CE84-B09E-0949-155EC9E7C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04" y="2252498"/>
            <a:ext cx="4972744" cy="23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56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757E2E-5A77-A756-3F1B-4D0C3E628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React</a:t>
            </a:r>
            <a:r>
              <a:rPr lang="hu-HU" dirty="0"/>
              <a:t> állapot (</a:t>
            </a:r>
            <a:r>
              <a:rPr lang="hu-HU" dirty="0" err="1"/>
              <a:t>state</a:t>
            </a:r>
            <a:r>
              <a:rPr lang="hu-HU" dirty="0"/>
              <a:t>) módosítása - Tudnivalók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55144B2-3E5A-8D49-9211-3A44C9D0E2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675" y="3457909"/>
            <a:ext cx="7266650" cy="2847940"/>
          </a:xfrm>
          <a:prstGeom prst="rect">
            <a:avLst/>
          </a:prstGeom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FA3EDCD3-3A5D-9747-2B47-CA4861BA9141}"/>
              </a:ext>
            </a:extLst>
          </p:cNvPr>
          <p:cNvSpPr txBox="1">
            <a:spLocks/>
          </p:cNvSpPr>
          <p:nvPr/>
        </p:nvSpPr>
        <p:spPr>
          <a:xfrm>
            <a:off x="838199" y="1719597"/>
            <a:ext cx="11225463" cy="1709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solidFill>
                  <a:srgbClr val="FF0000"/>
                </a:solidFill>
              </a:rPr>
              <a:t>Tilos</a:t>
            </a:r>
            <a:r>
              <a:rPr lang="hu-HU" dirty="0"/>
              <a:t> </a:t>
            </a:r>
            <a:r>
              <a:rPr lang="hu-HU" dirty="0">
                <a:solidFill>
                  <a:srgbClr val="FF0000"/>
                </a:solidFill>
              </a:rPr>
              <a:t>közvetlenül módosítani az állapot értékét, csak a hozzátartozó függvényen keresztül engedélyezett az állapot frissítése!</a:t>
            </a:r>
          </a:p>
          <a:p>
            <a:pPr lvl="1"/>
            <a:r>
              <a:rPr lang="hu-HU" dirty="0"/>
              <a:t>OOP alapelvek – egységbezárás alapelve</a:t>
            </a:r>
          </a:p>
          <a:p>
            <a:endParaRPr lang="hu-HU" dirty="0"/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01C0EF3B-F160-2E9B-B23E-7DEC9AEF2675}"/>
              </a:ext>
            </a:extLst>
          </p:cNvPr>
          <p:cNvSpPr txBox="1">
            <a:spLocks/>
          </p:cNvSpPr>
          <p:nvPr/>
        </p:nvSpPr>
        <p:spPr>
          <a:xfrm>
            <a:off x="557462" y="3072899"/>
            <a:ext cx="2105526" cy="4620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29600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13912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597BB1-8619-2399-4C63-D62F4B2A5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Tulajdonságok (</a:t>
            </a:r>
            <a:r>
              <a:rPr lang="hu-HU" dirty="0" err="1"/>
              <a:t>props</a:t>
            </a:r>
            <a:r>
              <a:rPr lang="hu-HU" dirty="0"/>
              <a:t>) és állapotok (</a:t>
            </a:r>
            <a:r>
              <a:rPr lang="hu-HU" dirty="0" err="1"/>
              <a:t>states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E8D362F-A256-D799-061D-0B21D30FA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700" y="1825625"/>
            <a:ext cx="4555958" cy="466725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tulajdonságokat és az állapotokat nem szabad összekeverni!</a:t>
            </a:r>
          </a:p>
          <a:p>
            <a:pPr lvl="1"/>
            <a:r>
              <a:rPr lang="hu-HU" dirty="0"/>
              <a:t>Tulajdonságok: Komponensekben használt argumentumok, csak olvasni lehet őket!</a:t>
            </a:r>
          </a:p>
          <a:p>
            <a:pPr lvl="1"/>
            <a:r>
              <a:rPr lang="hu-HU" dirty="0"/>
              <a:t>Állapotok: Komponenshez tartozó belső objektum, amelynek értékei lekérhetők és módosíthatók</a:t>
            </a:r>
          </a:p>
          <a:p>
            <a:r>
              <a:rPr lang="hu-HU" dirty="0"/>
              <a:t>Mindkettő használható egy komponensen belül egyidejűleg!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BFE2428-8C7A-6BAD-89C4-10FD3514E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658" y="2049154"/>
            <a:ext cx="7106642" cy="270547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782F04F-9E59-43DA-7238-D1B4F476E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658" y="5069743"/>
            <a:ext cx="7106642" cy="164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429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E3A856-AED6-680D-E1FE-FEB37994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Objektumok és Tömbök, mint állapotok típusa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B78F76-4B9E-08F3-B80B-CDD537BC6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Ezen adattípusoknál, </a:t>
            </a:r>
            <a:r>
              <a:rPr lang="hu-HU" b="1" dirty="0"/>
              <a:t>ha egy elemet frissítünk, akkor a korábbi állapotok felülírásra kerülnek:</a:t>
            </a:r>
          </a:p>
          <a:p>
            <a:pPr lvl="1"/>
            <a:r>
              <a:rPr lang="hu-HU" dirty="0"/>
              <a:t>Az adattípusnak megfelelő alapértelmezett értékeket veszik fel!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0F61AE2-C530-8D5B-DD90-3BA3BA1F1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3897" y="5111983"/>
            <a:ext cx="2582780" cy="138089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2D1E5B2-28F6-FC6C-9EAB-783E12CEB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897" y="3417377"/>
            <a:ext cx="2759243" cy="113873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43A0567-4E8E-B74A-4BA1-401F35720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60" y="3185491"/>
            <a:ext cx="8698466" cy="345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54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CD2E47-1F11-6DA4-D8BE-A5B6474B8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Probléma feloldása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D87FCD5-ABA2-BCCE-3572-23CF73959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02768" cy="4848938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A probléma feloldásához a korábban megismert </a:t>
            </a:r>
            <a:r>
              <a:rPr lang="hu-HU" b="1" dirty="0" err="1"/>
              <a:t>spread</a:t>
            </a:r>
            <a:r>
              <a:rPr lang="hu-HU" b="1" dirty="0"/>
              <a:t> operátort kell használni!</a:t>
            </a:r>
          </a:p>
          <a:p>
            <a:endParaRPr lang="hu-HU" dirty="0"/>
          </a:p>
          <a:p>
            <a:r>
              <a:rPr lang="hu-HU" dirty="0" err="1"/>
              <a:t>Spread</a:t>
            </a:r>
            <a:r>
              <a:rPr lang="hu-HU" dirty="0"/>
              <a:t> (kiterjesztés) operátor lehetővé teszi, hogy egy tömb vagy objektum elemeit kiterjesszünk egy másik tömbre vagy objektumra</a:t>
            </a:r>
          </a:p>
          <a:p>
            <a:pPr lvl="1"/>
            <a:r>
              <a:rPr lang="hu-HU" dirty="0"/>
              <a:t>Szintaxisa: …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A14432E-14FF-26E1-76DD-4812EE2ED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64" y="1825625"/>
            <a:ext cx="6946231" cy="484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1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6033</TotalTime>
  <Words>1580</Words>
  <Application>Microsoft Office PowerPoint</Application>
  <PresentationFormat>Szélesvásznú</PresentationFormat>
  <Paragraphs>185</Paragraphs>
  <Slides>30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Office-téma</vt:lpstr>
      <vt:lpstr>Frontend Programozás</vt:lpstr>
      <vt:lpstr>React – Eddigiek összefoglalása - Fogalmak</vt:lpstr>
      <vt:lpstr>React – Eddigiek összefoglalása - Fájlok</vt:lpstr>
      <vt:lpstr>React – Eddigiek összefoglalása - Renderelés</vt:lpstr>
      <vt:lpstr>React - Eddigiek összefoglalása – App.js</vt:lpstr>
      <vt:lpstr>React - Eddigiek összefoglalása - JSX</vt:lpstr>
      <vt:lpstr>React - Eddigiek összefoglalása - JSX</vt:lpstr>
      <vt:lpstr>React – Eddigiek összefoglalása - JSX</vt:lpstr>
      <vt:lpstr>React - Eddigiek összefoglalása - Kapcsolatok</vt:lpstr>
      <vt:lpstr>React - Komponensek</vt:lpstr>
      <vt:lpstr>Osztály komponensek</vt:lpstr>
      <vt:lpstr>Osztály komponensek - Példa</vt:lpstr>
      <vt:lpstr>Függvény komponensek</vt:lpstr>
      <vt:lpstr>Függvény komponensek - példa</vt:lpstr>
      <vt:lpstr>Komponens más komponensekben</vt:lpstr>
      <vt:lpstr>React – Props (tulajdonságok)</vt:lpstr>
      <vt:lpstr>React – Props (tulajdonságok)</vt:lpstr>
      <vt:lpstr>React – Props – Változó átadás paraméterként</vt:lpstr>
      <vt:lpstr>React – Props – Objektum átadás paraméterként</vt:lpstr>
      <vt:lpstr>React State (Állapot) objektum</vt:lpstr>
      <vt:lpstr>React Hooks (Horgok)</vt:lpstr>
      <vt:lpstr>React Hooks (Horgok) inicializálása</vt:lpstr>
      <vt:lpstr>Destrukturálás</vt:lpstr>
      <vt:lpstr>React állapot (state) lekérdezése</vt:lpstr>
      <vt:lpstr>React állapot (state) módosítása</vt:lpstr>
      <vt:lpstr>React állapot (state) módosítása - Kérdés</vt:lpstr>
      <vt:lpstr>React állapot (state) módosítása - Tudnivalók</vt:lpstr>
      <vt:lpstr>Tulajdonságok (props) és állapotok (states)</vt:lpstr>
      <vt:lpstr>Objektumok és Tömbök, mint állapotok típusa</vt:lpstr>
      <vt:lpstr>Probléma feloldása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2054</cp:revision>
  <dcterms:created xsi:type="dcterms:W3CDTF">2024-09-01T09:09:55Z</dcterms:created>
  <dcterms:modified xsi:type="dcterms:W3CDTF">2024-12-08T20:33:47Z</dcterms:modified>
</cp:coreProperties>
</file>